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75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2535" autoAdjust="0"/>
  </p:normalViewPr>
  <p:slideViewPr>
    <p:cSldViewPr snapToGrid="0" snapToObjects="1">
      <p:cViewPr varScale="1">
        <p:scale>
          <a:sx n="78" d="100"/>
          <a:sy n="78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C21BC-BBDA-1F41-9066-96D16308B6C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F77D76AA-ED60-AD41-9E1F-E9A868B36F89}">
      <dgm:prSet phldrT="[Текст]"/>
      <dgm:spPr/>
      <dgm:t>
        <a:bodyPr/>
        <a:lstStyle/>
        <a:p>
          <a:r>
            <a:rPr lang="ru-RU" dirty="0"/>
            <a:t>Тест-план</a:t>
          </a:r>
        </a:p>
      </dgm:t>
    </dgm:pt>
    <dgm:pt modelId="{60B6FF65-BF77-E142-8ECC-8C4BCDCB85B5}" type="parTrans" cxnId="{C71B2225-1584-184F-B5B8-05C8AF7A8FBD}">
      <dgm:prSet/>
      <dgm:spPr/>
      <dgm:t>
        <a:bodyPr/>
        <a:lstStyle/>
        <a:p>
          <a:endParaRPr lang="ru-RU"/>
        </a:p>
      </dgm:t>
    </dgm:pt>
    <dgm:pt modelId="{8090CFC5-9982-7145-99D1-AC497068B508}" type="sibTrans" cxnId="{C71B2225-1584-184F-B5B8-05C8AF7A8FBD}">
      <dgm:prSet/>
      <dgm:spPr/>
      <dgm:t>
        <a:bodyPr/>
        <a:lstStyle/>
        <a:p>
          <a:endParaRPr lang="ru-RU"/>
        </a:p>
      </dgm:t>
    </dgm:pt>
    <dgm:pt modelId="{121D304E-19C5-8A40-A337-FB7A0DBE3905}">
      <dgm:prSet phldrT="[Текст]"/>
      <dgm:spPr/>
      <dgm:t>
        <a:bodyPr/>
        <a:lstStyle/>
        <a:p>
          <a:r>
            <a:rPr lang="ru-RU" dirty="0"/>
            <a:t>Чек-лист</a:t>
          </a:r>
        </a:p>
      </dgm:t>
    </dgm:pt>
    <dgm:pt modelId="{7ADF5BDD-7C54-B34C-9CB1-A2AADEBB9B53}" type="parTrans" cxnId="{B1C89E53-7CA9-D342-BCCC-50BD1E1B4975}">
      <dgm:prSet/>
      <dgm:spPr/>
      <dgm:t>
        <a:bodyPr/>
        <a:lstStyle/>
        <a:p>
          <a:endParaRPr lang="ru-RU"/>
        </a:p>
      </dgm:t>
    </dgm:pt>
    <dgm:pt modelId="{1E11A77F-F592-084E-8254-EF16939A2233}" type="sibTrans" cxnId="{B1C89E53-7CA9-D342-BCCC-50BD1E1B4975}">
      <dgm:prSet/>
      <dgm:spPr/>
      <dgm:t>
        <a:bodyPr/>
        <a:lstStyle/>
        <a:p>
          <a:endParaRPr lang="ru-RU"/>
        </a:p>
      </dgm:t>
    </dgm:pt>
    <dgm:pt modelId="{B1F95FAE-899C-3842-A6B6-83190373A2EC}">
      <dgm:prSet phldrT="[Текст]"/>
      <dgm:spPr/>
      <dgm:t>
        <a:bodyPr/>
        <a:lstStyle/>
        <a:p>
          <a:r>
            <a:rPr lang="ru-RU" dirty="0"/>
            <a:t>Тест-кейс</a:t>
          </a:r>
        </a:p>
      </dgm:t>
    </dgm:pt>
    <dgm:pt modelId="{6483FD2A-D40B-A24B-8216-A47589791E48}" type="parTrans" cxnId="{B911229D-6D9A-534C-A355-9BD5E72D7E24}">
      <dgm:prSet/>
      <dgm:spPr/>
      <dgm:t>
        <a:bodyPr/>
        <a:lstStyle/>
        <a:p>
          <a:endParaRPr lang="ru-RU"/>
        </a:p>
      </dgm:t>
    </dgm:pt>
    <dgm:pt modelId="{9E0FFAC2-8161-9D46-BCAB-46F8781137C9}" type="sibTrans" cxnId="{B911229D-6D9A-534C-A355-9BD5E72D7E24}">
      <dgm:prSet/>
      <dgm:spPr/>
      <dgm:t>
        <a:bodyPr/>
        <a:lstStyle/>
        <a:p>
          <a:endParaRPr lang="ru-RU"/>
        </a:p>
      </dgm:t>
    </dgm:pt>
    <dgm:pt modelId="{5DEF4E6E-4545-4E4F-9EA1-E92A0D5CFC91}">
      <dgm:prSet/>
      <dgm:spPr/>
      <dgm:t>
        <a:bodyPr/>
        <a:lstStyle/>
        <a:p>
          <a:r>
            <a:rPr lang="ru-RU" dirty="0"/>
            <a:t>Данные</a:t>
          </a:r>
        </a:p>
      </dgm:t>
    </dgm:pt>
    <dgm:pt modelId="{70C2E4D2-1525-5049-BFE8-AEE4FD487454}" type="parTrans" cxnId="{FBC74B31-E030-A24C-9430-58817B7C870F}">
      <dgm:prSet/>
      <dgm:spPr/>
      <dgm:t>
        <a:bodyPr/>
        <a:lstStyle/>
        <a:p>
          <a:endParaRPr lang="ru-RU"/>
        </a:p>
      </dgm:t>
    </dgm:pt>
    <dgm:pt modelId="{CCC2DB82-F4D4-974C-B9A7-B92C0A7545CB}" type="sibTrans" cxnId="{FBC74B31-E030-A24C-9430-58817B7C870F}">
      <dgm:prSet/>
      <dgm:spPr/>
      <dgm:t>
        <a:bodyPr/>
        <a:lstStyle/>
        <a:p>
          <a:endParaRPr lang="ru-RU"/>
        </a:p>
      </dgm:t>
    </dgm:pt>
    <dgm:pt modelId="{3092B910-3460-5746-BB14-DBD5AA1629CF}">
      <dgm:prSet/>
      <dgm:spPr/>
      <dgm:t>
        <a:bodyPr/>
        <a:lstStyle/>
        <a:p>
          <a:r>
            <a:rPr lang="ru-RU" b="1" dirty="0">
              <a:solidFill>
                <a:srgbClr val="C00000"/>
              </a:solidFill>
            </a:rPr>
            <a:t>Выполнение</a:t>
          </a:r>
        </a:p>
      </dgm:t>
    </dgm:pt>
    <dgm:pt modelId="{AC0352F3-401C-CF47-A7C7-8979EAFCCED8}" type="parTrans" cxnId="{A766F958-3370-944F-B179-6D124B8DCBD5}">
      <dgm:prSet/>
      <dgm:spPr/>
      <dgm:t>
        <a:bodyPr/>
        <a:lstStyle/>
        <a:p>
          <a:endParaRPr lang="ru-RU"/>
        </a:p>
      </dgm:t>
    </dgm:pt>
    <dgm:pt modelId="{1BFA3892-7D34-0742-BB42-6C772A828D89}" type="sibTrans" cxnId="{A766F958-3370-944F-B179-6D124B8DCBD5}">
      <dgm:prSet/>
      <dgm:spPr/>
      <dgm:t>
        <a:bodyPr/>
        <a:lstStyle/>
        <a:p>
          <a:endParaRPr lang="ru-RU"/>
        </a:p>
      </dgm:t>
    </dgm:pt>
    <dgm:pt modelId="{BFA120B6-A69B-A241-8442-236AD4D48BD9}">
      <dgm:prSet/>
      <dgm:spPr/>
      <dgm:t>
        <a:bodyPr/>
        <a:lstStyle/>
        <a:p>
          <a:r>
            <a:rPr lang="ru-RU" dirty="0"/>
            <a:t>Тест-дизайн</a:t>
          </a:r>
        </a:p>
      </dgm:t>
    </dgm:pt>
    <dgm:pt modelId="{9A041683-1BEA-1A40-B035-6125298ED74D}" type="parTrans" cxnId="{033CB88C-9616-FA47-B30A-D4ACD688C5EE}">
      <dgm:prSet/>
      <dgm:spPr/>
      <dgm:t>
        <a:bodyPr/>
        <a:lstStyle/>
        <a:p>
          <a:endParaRPr lang="ru-RU"/>
        </a:p>
      </dgm:t>
    </dgm:pt>
    <dgm:pt modelId="{8C590CBE-B330-394E-AC09-9FBB2736A77A}" type="sibTrans" cxnId="{033CB88C-9616-FA47-B30A-D4ACD688C5EE}">
      <dgm:prSet/>
      <dgm:spPr/>
      <dgm:t>
        <a:bodyPr/>
        <a:lstStyle/>
        <a:p>
          <a:endParaRPr lang="ru-RU"/>
        </a:p>
      </dgm:t>
    </dgm:pt>
    <dgm:pt modelId="{DBA4074E-3F3B-8146-89E4-09E1EA710DCB}">
      <dgm:prSet/>
      <dgm:spPr/>
      <dgm:t>
        <a:bodyPr/>
        <a:lstStyle/>
        <a:p>
          <a:r>
            <a:rPr lang="ru-RU" b="1" dirty="0">
              <a:solidFill>
                <a:srgbClr val="C00000"/>
              </a:solidFill>
            </a:rPr>
            <a:t>Отчет о дефектах</a:t>
          </a:r>
        </a:p>
      </dgm:t>
    </dgm:pt>
    <dgm:pt modelId="{34C9EB40-C570-EB43-BA6D-1A7ABCE12459}" type="parTrans" cxnId="{DFDB6A0F-761E-2849-95B7-0CAA836B7382}">
      <dgm:prSet/>
      <dgm:spPr/>
      <dgm:t>
        <a:bodyPr/>
        <a:lstStyle/>
        <a:p>
          <a:endParaRPr lang="ru-RU"/>
        </a:p>
      </dgm:t>
    </dgm:pt>
    <dgm:pt modelId="{78E4B772-7039-134B-8D80-1B42D714516F}" type="sibTrans" cxnId="{DFDB6A0F-761E-2849-95B7-0CAA836B7382}">
      <dgm:prSet/>
      <dgm:spPr/>
      <dgm:t>
        <a:bodyPr/>
        <a:lstStyle/>
        <a:p>
          <a:endParaRPr lang="ru-RU"/>
        </a:p>
      </dgm:t>
    </dgm:pt>
    <dgm:pt modelId="{E66BC6F6-D2DD-7A4F-A235-AF121C067233}" type="pres">
      <dgm:prSet presAssocID="{A3CC21BC-BBDA-1F41-9066-96D16308B6C6}" presName="theList" presStyleCnt="0">
        <dgm:presLayoutVars>
          <dgm:dir/>
          <dgm:animLvl val="lvl"/>
          <dgm:resizeHandles val="exact"/>
        </dgm:presLayoutVars>
      </dgm:prSet>
      <dgm:spPr/>
    </dgm:pt>
    <dgm:pt modelId="{E54C3D7E-F1A9-1846-86B3-8C81334CE61F}" type="pres">
      <dgm:prSet presAssocID="{F77D76AA-ED60-AD41-9E1F-E9A868B36F89}" presName="compNode" presStyleCnt="0"/>
      <dgm:spPr/>
    </dgm:pt>
    <dgm:pt modelId="{E4ECEB2A-E363-D84C-85A4-37CAD1510162}" type="pres">
      <dgm:prSet presAssocID="{F77D76AA-ED60-AD41-9E1F-E9A868B36F89}" presName="aNode" presStyleLbl="bgShp" presStyleIdx="0" presStyleCnt="3"/>
      <dgm:spPr/>
    </dgm:pt>
    <dgm:pt modelId="{C9DF1538-2B71-1A47-A360-745F25BDF448}" type="pres">
      <dgm:prSet presAssocID="{F77D76AA-ED60-AD41-9E1F-E9A868B36F89}" presName="textNode" presStyleLbl="bgShp" presStyleIdx="0" presStyleCnt="3"/>
      <dgm:spPr/>
    </dgm:pt>
    <dgm:pt modelId="{BA8CF5A0-5EA4-A344-8E97-6CF8733EA5F3}" type="pres">
      <dgm:prSet presAssocID="{F77D76AA-ED60-AD41-9E1F-E9A868B36F89}" presName="compChildNode" presStyleCnt="0"/>
      <dgm:spPr/>
    </dgm:pt>
    <dgm:pt modelId="{6B85D5F9-57E7-7D49-8B49-C5937E33B6CC}" type="pres">
      <dgm:prSet presAssocID="{F77D76AA-ED60-AD41-9E1F-E9A868B36F89}" presName="theInnerList" presStyleCnt="0"/>
      <dgm:spPr/>
    </dgm:pt>
    <dgm:pt modelId="{ECCD7C25-3975-764C-A8DE-2B2415BB115E}" type="pres">
      <dgm:prSet presAssocID="{F77D76AA-ED60-AD41-9E1F-E9A868B36F89}" presName="aSpace" presStyleCnt="0"/>
      <dgm:spPr/>
    </dgm:pt>
    <dgm:pt modelId="{29513D85-F47D-3E4F-B559-04ACFBBC1CD8}" type="pres">
      <dgm:prSet presAssocID="{BFA120B6-A69B-A241-8442-236AD4D48BD9}" presName="compNode" presStyleCnt="0"/>
      <dgm:spPr/>
    </dgm:pt>
    <dgm:pt modelId="{0A3D5EF6-676C-AA41-BA6B-762E6376E710}" type="pres">
      <dgm:prSet presAssocID="{BFA120B6-A69B-A241-8442-236AD4D48BD9}" presName="aNode" presStyleLbl="bgShp" presStyleIdx="1" presStyleCnt="3"/>
      <dgm:spPr/>
    </dgm:pt>
    <dgm:pt modelId="{A4738586-8531-CD41-AB97-A8E0E52CD0F8}" type="pres">
      <dgm:prSet presAssocID="{BFA120B6-A69B-A241-8442-236AD4D48BD9}" presName="textNode" presStyleLbl="bgShp" presStyleIdx="1" presStyleCnt="3"/>
      <dgm:spPr/>
    </dgm:pt>
    <dgm:pt modelId="{D905CA30-185D-204D-B6C4-4AD21F936D0C}" type="pres">
      <dgm:prSet presAssocID="{BFA120B6-A69B-A241-8442-236AD4D48BD9}" presName="compChildNode" presStyleCnt="0"/>
      <dgm:spPr/>
    </dgm:pt>
    <dgm:pt modelId="{19A92C0E-4AF0-484C-BB2A-7ADB27FDAD5F}" type="pres">
      <dgm:prSet presAssocID="{BFA120B6-A69B-A241-8442-236AD4D48BD9}" presName="theInnerList" presStyleCnt="0"/>
      <dgm:spPr/>
    </dgm:pt>
    <dgm:pt modelId="{13C0DF0E-3F4E-BF4D-9DCA-55A69D7C6E0F}" type="pres">
      <dgm:prSet presAssocID="{121D304E-19C5-8A40-A337-FB7A0DBE3905}" presName="childNode" presStyleLbl="node1" presStyleIdx="0" presStyleCnt="4">
        <dgm:presLayoutVars>
          <dgm:bulletEnabled val="1"/>
        </dgm:presLayoutVars>
      </dgm:prSet>
      <dgm:spPr/>
    </dgm:pt>
    <dgm:pt modelId="{683C9D94-D289-784D-8EA9-4926A9EAD6AF}" type="pres">
      <dgm:prSet presAssocID="{121D304E-19C5-8A40-A337-FB7A0DBE3905}" presName="aSpace2" presStyleCnt="0"/>
      <dgm:spPr/>
    </dgm:pt>
    <dgm:pt modelId="{BBA2EF47-1BF9-5A4B-B72D-66DAD5DF0015}" type="pres">
      <dgm:prSet presAssocID="{B1F95FAE-899C-3842-A6B6-83190373A2EC}" presName="childNode" presStyleLbl="node1" presStyleIdx="1" presStyleCnt="4">
        <dgm:presLayoutVars>
          <dgm:bulletEnabled val="1"/>
        </dgm:presLayoutVars>
      </dgm:prSet>
      <dgm:spPr/>
    </dgm:pt>
    <dgm:pt modelId="{D4E7DA47-0BA0-8D43-BF91-E5DF081A53A6}" type="pres">
      <dgm:prSet presAssocID="{B1F95FAE-899C-3842-A6B6-83190373A2EC}" presName="aSpace2" presStyleCnt="0"/>
      <dgm:spPr/>
    </dgm:pt>
    <dgm:pt modelId="{9E4FD18C-BD0E-9842-8751-63D9EF88EDAB}" type="pres">
      <dgm:prSet presAssocID="{5DEF4E6E-4545-4E4F-9EA1-E92A0D5CFC91}" presName="childNode" presStyleLbl="node1" presStyleIdx="2" presStyleCnt="4">
        <dgm:presLayoutVars>
          <dgm:bulletEnabled val="1"/>
        </dgm:presLayoutVars>
      </dgm:prSet>
      <dgm:spPr/>
    </dgm:pt>
    <dgm:pt modelId="{32F7BD85-B1F0-0A47-BF8B-12AD94CF836A}" type="pres">
      <dgm:prSet presAssocID="{BFA120B6-A69B-A241-8442-236AD4D48BD9}" presName="aSpace" presStyleCnt="0"/>
      <dgm:spPr/>
    </dgm:pt>
    <dgm:pt modelId="{9C344BC1-137C-3A4C-9CD3-0F929CAF5CE6}" type="pres">
      <dgm:prSet presAssocID="{3092B910-3460-5746-BB14-DBD5AA1629CF}" presName="compNode" presStyleCnt="0"/>
      <dgm:spPr/>
    </dgm:pt>
    <dgm:pt modelId="{1072DD47-3FDA-6F47-B9E6-A4E3E57D3D85}" type="pres">
      <dgm:prSet presAssocID="{3092B910-3460-5746-BB14-DBD5AA1629CF}" presName="aNode" presStyleLbl="bgShp" presStyleIdx="2" presStyleCnt="3"/>
      <dgm:spPr/>
    </dgm:pt>
    <dgm:pt modelId="{B6BC495F-C340-3D4E-A9EE-45DED5C112F0}" type="pres">
      <dgm:prSet presAssocID="{3092B910-3460-5746-BB14-DBD5AA1629CF}" presName="textNode" presStyleLbl="bgShp" presStyleIdx="2" presStyleCnt="3"/>
      <dgm:spPr/>
    </dgm:pt>
    <dgm:pt modelId="{DEEDA117-24D9-7445-8251-36E0013A379E}" type="pres">
      <dgm:prSet presAssocID="{3092B910-3460-5746-BB14-DBD5AA1629CF}" presName="compChildNode" presStyleCnt="0"/>
      <dgm:spPr/>
    </dgm:pt>
    <dgm:pt modelId="{92D97A8C-F81F-684F-8409-410552E2AA23}" type="pres">
      <dgm:prSet presAssocID="{3092B910-3460-5746-BB14-DBD5AA1629CF}" presName="theInnerList" presStyleCnt="0"/>
      <dgm:spPr/>
    </dgm:pt>
    <dgm:pt modelId="{C08A0930-E2CB-FA43-8184-6E99E075450F}" type="pres">
      <dgm:prSet presAssocID="{DBA4074E-3F3B-8146-89E4-09E1EA710D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2970501-2BAD-C346-AAED-C355D6CA6557}" type="presOf" srcId="{B1F95FAE-899C-3842-A6B6-83190373A2EC}" destId="{BBA2EF47-1BF9-5A4B-B72D-66DAD5DF0015}" srcOrd="0" destOrd="0" presId="urn:microsoft.com/office/officeart/2005/8/layout/lProcess2"/>
    <dgm:cxn modelId="{41B17C02-805C-D340-BD11-F7686139537E}" type="presOf" srcId="{F77D76AA-ED60-AD41-9E1F-E9A868B36F89}" destId="{E4ECEB2A-E363-D84C-85A4-37CAD1510162}" srcOrd="0" destOrd="0" presId="urn:microsoft.com/office/officeart/2005/8/layout/lProcess2"/>
    <dgm:cxn modelId="{DFDB6A0F-761E-2849-95B7-0CAA836B7382}" srcId="{3092B910-3460-5746-BB14-DBD5AA1629CF}" destId="{DBA4074E-3F3B-8146-89E4-09E1EA710DCB}" srcOrd="0" destOrd="0" parTransId="{34C9EB40-C570-EB43-BA6D-1A7ABCE12459}" sibTransId="{78E4B772-7039-134B-8D80-1B42D714516F}"/>
    <dgm:cxn modelId="{7CAD6F1C-CE92-7445-B452-4143D11000B9}" type="presOf" srcId="{DBA4074E-3F3B-8146-89E4-09E1EA710DCB}" destId="{C08A0930-E2CB-FA43-8184-6E99E075450F}" srcOrd="0" destOrd="0" presId="urn:microsoft.com/office/officeart/2005/8/layout/lProcess2"/>
    <dgm:cxn modelId="{C71B2225-1584-184F-B5B8-05C8AF7A8FBD}" srcId="{A3CC21BC-BBDA-1F41-9066-96D16308B6C6}" destId="{F77D76AA-ED60-AD41-9E1F-E9A868B36F89}" srcOrd="0" destOrd="0" parTransId="{60B6FF65-BF77-E142-8ECC-8C4BCDCB85B5}" sibTransId="{8090CFC5-9982-7145-99D1-AC497068B508}"/>
    <dgm:cxn modelId="{E6AC832B-1197-1E4A-BBFD-B48BBE7CFEA3}" type="presOf" srcId="{121D304E-19C5-8A40-A337-FB7A0DBE3905}" destId="{13C0DF0E-3F4E-BF4D-9DCA-55A69D7C6E0F}" srcOrd="0" destOrd="0" presId="urn:microsoft.com/office/officeart/2005/8/layout/lProcess2"/>
    <dgm:cxn modelId="{FBC74B31-E030-A24C-9430-58817B7C870F}" srcId="{BFA120B6-A69B-A241-8442-236AD4D48BD9}" destId="{5DEF4E6E-4545-4E4F-9EA1-E92A0D5CFC91}" srcOrd="2" destOrd="0" parTransId="{70C2E4D2-1525-5049-BFE8-AEE4FD487454}" sibTransId="{CCC2DB82-F4D4-974C-B9A7-B92C0A7545CB}"/>
    <dgm:cxn modelId="{5BC4F237-4F1F-BA4C-88E7-F583EC5D5F28}" type="presOf" srcId="{3092B910-3460-5746-BB14-DBD5AA1629CF}" destId="{1072DD47-3FDA-6F47-B9E6-A4E3E57D3D85}" srcOrd="0" destOrd="0" presId="urn:microsoft.com/office/officeart/2005/8/layout/lProcess2"/>
    <dgm:cxn modelId="{8CFFBB61-0702-9546-AD82-5EB321765114}" type="presOf" srcId="{5DEF4E6E-4545-4E4F-9EA1-E92A0D5CFC91}" destId="{9E4FD18C-BD0E-9842-8751-63D9EF88EDAB}" srcOrd="0" destOrd="0" presId="urn:microsoft.com/office/officeart/2005/8/layout/lProcess2"/>
    <dgm:cxn modelId="{422C446F-FEAF-2E4B-9C15-ACBC3C696D82}" type="presOf" srcId="{BFA120B6-A69B-A241-8442-236AD4D48BD9}" destId="{A4738586-8531-CD41-AB97-A8E0E52CD0F8}" srcOrd="1" destOrd="0" presId="urn:microsoft.com/office/officeart/2005/8/layout/lProcess2"/>
    <dgm:cxn modelId="{B1C89E53-7CA9-D342-BCCC-50BD1E1B4975}" srcId="{BFA120B6-A69B-A241-8442-236AD4D48BD9}" destId="{121D304E-19C5-8A40-A337-FB7A0DBE3905}" srcOrd="0" destOrd="0" parTransId="{7ADF5BDD-7C54-B34C-9CB1-A2AADEBB9B53}" sibTransId="{1E11A77F-F592-084E-8254-EF16939A2233}"/>
    <dgm:cxn modelId="{A766F958-3370-944F-B179-6D124B8DCBD5}" srcId="{A3CC21BC-BBDA-1F41-9066-96D16308B6C6}" destId="{3092B910-3460-5746-BB14-DBD5AA1629CF}" srcOrd="2" destOrd="0" parTransId="{AC0352F3-401C-CF47-A7C7-8979EAFCCED8}" sibTransId="{1BFA3892-7D34-0742-BB42-6C772A828D89}"/>
    <dgm:cxn modelId="{08238179-5B7F-3144-AA39-B7DECFDD1F05}" type="presOf" srcId="{F77D76AA-ED60-AD41-9E1F-E9A868B36F89}" destId="{C9DF1538-2B71-1A47-A360-745F25BDF448}" srcOrd="1" destOrd="0" presId="urn:microsoft.com/office/officeart/2005/8/layout/lProcess2"/>
    <dgm:cxn modelId="{2A464E83-4839-D94C-A87C-831ABBBB99C5}" type="presOf" srcId="{BFA120B6-A69B-A241-8442-236AD4D48BD9}" destId="{0A3D5EF6-676C-AA41-BA6B-762E6376E710}" srcOrd="0" destOrd="0" presId="urn:microsoft.com/office/officeart/2005/8/layout/lProcess2"/>
    <dgm:cxn modelId="{033CB88C-9616-FA47-B30A-D4ACD688C5EE}" srcId="{A3CC21BC-BBDA-1F41-9066-96D16308B6C6}" destId="{BFA120B6-A69B-A241-8442-236AD4D48BD9}" srcOrd="1" destOrd="0" parTransId="{9A041683-1BEA-1A40-B035-6125298ED74D}" sibTransId="{8C590CBE-B330-394E-AC09-9FBB2736A77A}"/>
    <dgm:cxn modelId="{B911229D-6D9A-534C-A355-9BD5E72D7E24}" srcId="{BFA120B6-A69B-A241-8442-236AD4D48BD9}" destId="{B1F95FAE-899C-3842-A6B6-83190373A2EC}" srcOrd="1" destOrd="0" parTransId="{6483FD2A-D40B-A24B-8216-A47589791E48}" sibTransId="{9E0FFAC2-8161-9D46-BCAB-46F8781137C9}"/>
    <dgm:cxn modelId="{A7D953BE-D80D-9647-A3E7-BD9B612B3587}" type="presOf" srcId="{A3CC21BC-BBDA-1F41-9066-96D16308B6C6}" destId="{E66BC6F6-D2DD-7A4F-A235-AF121C067233}" srcOrd="0" destOrd="0" presId="urn:microsoft.com/office/officeart/2005/8/layout/lProcess2"/>
    <dgm:cxn modelId="{788146BF-79AE-B247-8E60-31750435ADFD}" type="presOf" srcId="{3092B910-3460-5746-BB14-DBD5AA1629CF}" destId="{B6BC495F-C340-3D4E-A9EE-45DED5C112F0}" srcOrd="1" destOrd="0" presId="urn:microsoft.com/office/officeart/2005/8/layout/lProcess2"/>
    <dgm:cxn modelId="{0C0C1C49-F115-E740-B844-599A9EDAEEEB}" type="presParOf" srcId="{E66BC6F6-D2DD-7A4F-A235-AF121C067233}" destId="{E54C3D7E-F1A9-1846-86B3-8C81334CE61F}" srcOrd="0" destOrd="0" presId="urn:microsoft.com/office/officeart/2005/8/layout/lProcess2"/>
    <dgm:cxn modelId="{6D267FBB-AC67-5342-92D1-A7BDC3272EC4}" type="presParOf" srcId="{E54C3D7E-F1A9-1846-86B3-8C81334CE61F}" destId="{E4ECEB2A-E363-D84C-85A4-37CAD1510162}" srcOrd="0" destOrd="0" presId="urn:microsoft.com/office/officeart/2005/8/layout/lProcess2"/>
    <dgm:cxn modelId="{B01C7D9B-C017-9241-B5D3-D29DF460A76E}" type="presParOf" srcId="{E54C3D7E-F1A9-1846-86B3-8C81334CE61F}" destId="{C9DF1538-2B71-1A47-A360-745F25BDF448}" srcOrd="1" destOrd="0" presId="urn:microsoft.com/office/officeart/2005/8/layout/lProcess2"/>
    <dgm:cxn modelId="{7679B9DE-B2F5-F14D-9A92-8CE9BC6D4CF0}" type="presParOf" srcId="{E54C3D7E-F1A9-1846-86B3-8C81334CE61F}" destId="{BA8CF5A0-5EA4-A344-8E97-6CF8733EA5F3}" srcOrd="2" destOrd="0" presId="urn:microsoft.com/office/officeart/2005/8/layout/lProcess2"/>
    <dgm:cxn modelId="{6AB4F0C3-95A8-4949-A299-CBD5FFA68506}" type="presParOf" srcId="{BA8CF5A0-5EA4-A344-8E97-6CF8733EA5F3}" destId="{6B85D5F9-57E7-7D49-8B49-C5937E33B6CC}" srcOrd="0" destOrd="0" presId="urn:microsoft.com/office/officeart/2005/8/layout/lProcess2"/>
    <dgm:cxn modelId="{540FA037-EB50-6A44-A371-A0B6DE2A7214}" type="presParOf" srcId="{E66BC6F6-D2DD-7A4F-A235-AF121C067233}" destId="{ECCD7C25-3975-764C-A8DE-2B2415BB115E}" srcOrd="1" destOrd="0" presId="urn:microsoft.com/office/officeart/2005/8/layout/lProcess2"/>
    <dgm:cxn modelId="{BAF0D366-F2F0-1842-AD3F-17CD39C7B51A}" type="presParOf" srcId="{E66BC6F6-D2DD-7A4F-A235-AF121C067233}" destId="{29513D85-F47D-3E4F-B559-04ACFBBC1CD8}" srcOrd="2" destOrd="0" presId="urn:microsoft.com/office/officeart/2005/8/layout/lProcess2"/>
    <dgm:cxn modelId="{E8681BFD-2C8B-EB4E-A341-39E6B0F3B52A}" type="presParOf" srcId="{29513D85-F47D-3E4F-B559-04ACFBBC1CD8}" destId="{0A3D5EF6-676C-AA41-BA6B-762E6376E710}" srcOrd="0" destOrd="0" presId="urn:microsoft.com/office/officeart/2005/8/layout/lProcess2"/>
    <dgm:cxn modelId="{3B4AA155-97D2-1842-AE8F-98F806E4977F}" type="presParOf" srcId="{29513D85-F47D-3E4F-B559-04ACFBBC1CD8}" destId="{A4738586-8531-CD41-AB97-A8E0E52CD0F8}" srcOrd="1" destOrd="0" presId="urn:microsoft.com/office/officeart/2005/8/layout/lProcess2"/>
    <dgm:cxn modelId="{CCF1D3F8-D512-6645-BF6F-BB05B6BBDB73}" type="presParOf" srcId="{29513D85-F47D-3E4F-B559-04ACFBBC1CD8}" destId="{D905CA30-185D-204D-B6C4-4AD21F936D0C}" srcOrd="2" destOrd="0" presId="urn:microsoft.com/office/officeart/2005/8/layout/lProcess2"/>
    <dgm:cxn modelId="{49101A2B-1530-3741-A378-9A5CD35753CE}" type="presParOf" srcId="{D905CA30-185D-204D-B6C4-4AD21F936D0C}" destId="{19A92C0E-4AF0-484C-BB2A-7ADB27FDAD5F}" srcOrd="0" destOrd="0" presId="urn:microsoft.com/office/officeart/2005/8/layout/lProcess2"/>
    <dgm:cxn modelId="{F2A8FB06-A8C6-FB4E-8EEB-7A25D2EEBD6E}" type="presParOf" srcId="{19A92C0E-4AF0-484C-BB2A-7ADB27FDAD5F}" destId="{13C0DF0E-3F4E-BF4D-9DCA-55A69D7C6E0F}" srcOrd="0" destOrd="0" presId="urn:microsoft.com/office/officeart/2005/8/layout/lProcess2"/>
    <dgm:cxn modelId="{DCAFC7F1-B23B-2641-933A-627B2E132B3A}" type="presParOf" srcId="{19A92C0E-4AF0-484C-BB2A-7ADB27FDAD5F}" destId="{683C9D94-D289-784D-8EA9-4926A9EAD6AF}" srcOrd="1" destOrd="0" presId="urn:microsoft.com/office/officeart/2005/8/layout/lProcess2"/>
    <dgm:cxn modelId="{82F723F8-BC8C-C045-A92C-3BCF2A9A9875}" type="presParOf" srcId="{19A92C0E-4AF0-484C-BB2A-7ADB27FDAD5F}" destId="{BBA2EF47-1BF9-5A4B-B72D-66DAD5DF0015}" srcOrd="2" destOrd="0" presId="urn:microsoft.com/office/officeart/2005/8/layout/lProcess2"/>
    <dgm:cxn modelId="{00A86E9E-E2EF-A848-AFEF-D575CE3BD7D5}" type="presParOf" srcId="{19A92C0E-4AF0-484C-BB2A-7ADB27FDAD5F}" destId="{D4E7DA47-0BA0-8D43-BF91-E5DF081A53A6}" srcOrd="3" destOrd="0" presId="urn:microsoft.com/office/officeart/2005/8/layout/lProcess2"/>
    <dgm:cxn modelId="{802E8625-AAE5-9845-8ADE-CCF8B15F5482}" type="presParOf" srcId="{19A92C0E-4AF0-484C-BB2A-7ADB27FDAD5F}" destId="{9E4FD18C-BD0E-9842-8751-63D9EF88EDAB}" srcOrd="4" destOrd="0" presId="urn:microsoft.com/office/officeart/2005/8/layout/lProcess2"/>
    <dgm:cxn modelId="{E6E60C55-ED7C-9E49-93A4-CD6C347EBBF2}" type="presParOf" srcId="{E66BC6F6-D2DD-7A4F-A235-AF121C067233}" destId="{32F7BD85-B1F0-0A47-BF8B-12AD94CF836A}" srcOrd="3" destOrd="0" presId="urn:microsoft.com/office/officeart/2005/8/layout/lProcess2"/>
    <dgm:cxn modelId="{FCDC4A95-BD35-4449-BB5B-59AC8031A7E3}" type="presParOf" srcId="{E66BC6F6-D2DD-7A4F-A235-AF121C067233}" destId="{9C344BC1-137C-3A4C-9CD3-0F929CAF5CE6}" srcOrd="4" destOrd="0" presId="urn:microsoft.com/office/officeart/2005/8/layout/lProcess2"/>
    <dgm:cxn modelId="{0C65EC0B-5B8A-534C-82A0-2FC8AB5815A2}" type="presParOf" srcId="{9C344BC1-137C-3A4C-9CD3-0F929CAF5CE6}" destId="{1072DD47-3FDA-6F47-B9E6-A4E3E57D3D85}" srcOrd="0" destOrd="0" presId="urn:microsoft.com/office/officeart/2005/8/layout/lProcess2"/>
    <dgm:cxn modelId="{C845BE39-36FF-BA4A-B57B-18348200BF62}" type="presParOf" srcId="{9C344BC1-137C-3A4C-9CD3-0F929CAF5CE6}" destId="{B6BC495F-C340-3D4E-A9EE-45DED5C112F0}" srcOrd="1" destOrd="0" presId="urn:microsoft.com/office/officeart/2005/8/layout/lProcess2"/>
    <dgm:cxn modelId="{15B96323-3849-2343-A430-59D12FA5CC27}" type="presParOf" srcId="{9C344BC1-137C-3A4C-9CD3-0F929CAF5CE6}" destId="{DEEDA117-24D9-7445-8251-36E0013A379E}" srcOrd="2" destOrd="0" presId="urn:microsoft.com/office/officeart/2005/8/layout/lProcess2"/>
    <dgm:cxn modelId="{4DDDF831-9811-1943-BB8D-A2FA7041615C}" type="presParOf" srcId="{DEEDA117-24D9-7445-8251-36E0013A379E}" destId="{92D97A8C-F81F-684F-8409-410552E2AA23}" srcOrd="0" destOrd="0" presId="urn:microsoft.com/office/officeart/2005/8/layout/lProcess2"/>
    <dgm:cxn modelId="{D98EDED1-7018-1A4E-96CA-681095A456E6}" type="presParOf" srcId="{92D97A8C-F81F-684F-8409-410552E2AA23}" destId="{C08A0930-E2CB-FA43-8184-6E99E07545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EB2A-E363-D84C-85A4-37CAD1510162}">
      <dsp:nvSpPr>
        <dsp:cNvPr id="0" name=""/>
        <dsp:cNvSpPr/>
      </dsp:nvSpPr>
      <dsp:spPr>
        <a:xfrm>
          <a:off x="992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Тест-план</a:t>
          </a:r>
        </a:p>
      </dsp:txBody>
      <dsp:txXfrm>
        <a:off x="992" y="0"/>
        <a:ext cx="2579687" cy="1353867"/>
      </dsp:txXfrm>
    </dsp:sp>
    <dsp:sp modelId="{0A3D5EF6-676C-AA41-BA6B-762E6376E710}">
      <dsp:nvSpPr>
        <dsp:cNvPr id="0" name=""/>
        <dsp:cNvSpPr/>
      </dsp:nvSpPr>
      <dsp:spPr>
        <a:xfrm>
          <a:off x="2774156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Тест-дизайн</a:t>
          </a:r>
        </a:p>
      </dsp:txBody>
      <dsp:txXfrm>
        <a:off x="2774156" y="0"/>
        <a:ext cx="2579687" cy="1353867"/>
      </dsp:txXfrm>
    </dsp:sp>
    <dsp:sp modelId="{13C0DF0E-3F4E-BF4D-9DCA-55A69D7C6E0F}">
      <dsp:nvSpPr>
        <dsp:cNvPr id="0" name=""/>
        <dsp:cNvSpPr/>
      </dsp:nvSpPr>
      <dsp:spPr>
        <a:xfrm>
          <a:off x="3032125" y="1354253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Чек-лист</a:t>
          </a:r>
        </a:p>
      </dsp:txBody>
      <dsp:txXfrm>
        <a:off x="3058093" y="1380221"/>
        <a:ext cx="2011813" cy="834666"/>
      </dsp:txXfrm>
    </dsp:sp>
    <dsp:sp modelId="{BBA2EF47-1BF9-5A4B-B72D-66DAD5DF0015}">
      <dsp:nvSpPr>
        <dsp:cNvPr id="0" name=""/>
        <dsp:cNvSpPr/>
      </dsp:nvSpPr>
      <dsp:spPr>
        <a:xfrm>
          <a:off x="3032125" y="2377256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Тест-кейс</a:t>
          </a:r>
        </a:p>
      </dsp:txBody>
      <dsp:txXfrm>
        <a:off x="3058093" y="2403224"/>
        <a:ext cx="2011813" cy="834666"/>
      </dsp:txXfrm>
    </dsp:sp>
    <dsp:sp modelId="{9E4FD18C-BD0E-9842-8751-63D9EF88EDAB}">
      <dsp:nvSpPr>
        <dsp:cNvPr id="0" name=""/>
        <dsp:cNvSpPr/>
      </dsp:nvSpPr>
      <dsp:spPr>
        <a:xfrm>
          <a:off x="3032125" y="3400259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Данные</a:t>
          </a:r>
        </a:p>
      </dsp:txBody>
      <dsp:txXfrm>
        <a:off x="3058093" y="3426227"/>
        <a:ext cx="2011813" cy="834666"/>
      </dsp:txXfrm>
    </dsp:sp>
    <dsp:sp modelId="{1072DD47-3FDA-6F47-B9E6-A4E3E57D3D85}">
      <dsp:nvSpPr>
        <dsp:cNvPr id="0" name=""/>
        <dsp:cNvSpPr/>
      </dsp:nvSpPr>
      <dsp:spPr>
        <a:xfrm>
          <a:off x="5547320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kern="1200" dirty="0">
              <a:solidFill>
                <a:srgbClr val="C00000"/>
              </a:solidFill>
            </a:rPr>
            <a:t>Выполнение</a:t>
          </a:r>
        </a:p>
      </dsp:txBody>
      <dsp:txXfrm>
        <a:off x="5547320" y="0"/>
        <a:ext cx="2579687" cy="1353867"/>
      </dsp:txXfrm>
    </dsp:sp>
    <dsp:sp modelId="{C08A0930-E2CB-FA43-8184-6E99E075450F}">
      <dsp:nvSpPr>
        <dsp:cNvPr id="0" name=""/>
        <dsp:cNvSpPr/>
      </dsp:nvSpPr>
      <dsp:spPr>
        <a:xfrm>
          <a:off x="5805289" y="1353867"/>
          <a:ext cx="2063749" cy="29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rgbClr val="C00000"/>
              </a:solidFill>
            </a:rPr>
            <a:t>Отчет о дефектах</a:t>
          </a:r>
        </a:p>
      </dsp:txBody>
      <dsp:txXfrm>
        <a:off x="5865734" y="1414312"/>
        <a:ext cx="1942859" cy="281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64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4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8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2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2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Самый высокий приоритет имеет блокирующий баг — 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Blocker,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самый низкий — баг с приоритетом 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Trivial.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Blocker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означает, что выявленный баг делает невозможным целый ряд тестов. Например, нам надо тестировать форму регистрации, а поле для ввода пароля вообще не принимает никакой ввод значений. Если мы планировали зарегистрироваться и тестировать что-то на сайте после этого, такая ошибка будет блокировать ещё больше работы.</a:t>
            </a:r>
          </a:p>
          <a:p>
            <a:endParaRPr lang="ru-RU" dirty="0"/>
          </a:p>
          <a:p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означает, что выявленный баг затрагивает основную функциональность, без работы которой нельзя получить ожидаемый результат для тестового случая.</a:t>
            </a:r>
          </a:p>
          <a:p>
            <a:endParaRPr lang="ru-RU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означает, что выявленный баг затрагивает функциональность так, что получить результат можно, но для этого нужны «хитрости» или дополнительные действия, либо баг может затрагивать функционал не тестируемый в данный момент.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ставят баги типа незначительных опечаток или небольшого визуального «выбивания» цвета, верстки, элемента из стиля,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совсем уж мелкие баги, которые и не заметить можно (типа пробела после слова и перед запятой). Как вы понимаете, баги с меткой 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редко встречаются в системах отслеживания багов.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07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00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7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3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Известен случай, когда в 1946 году разработка компьютера Марк-2 (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-II)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приостановлена из-за сбоя его функционирования, вызванного попаданием мотылька между контактов. Мотылёк был извлечён и приклеен к отчёту липкой лентой с комментарием: «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actual case of bug being found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(«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реальный случай нахождения жучка»). 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Знакомьтесь, вот он — знакомый и почти родной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баг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происходящий от английского </a:t>
            </a:r>
            <a:r>
              <a:rPr 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насекомое). Если пойти чуть дальше, можно вспомнить английское выражение «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bugs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—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сойти с ума (почти по-русски «тараканы в голове завелись»). 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6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5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1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1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7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xi.ru/" TargetMode="External"/><Relationship Id="rId7" Type="http://schemas.openxmlformats.org/officeDocument/2006/relationships/hyperlink" Target="https://www.loom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mstudio.org/" TargetMode="External"/><Relationship Id="rId5" Type="http://schemas.openxmlformats.org/officeDocument/2006/relationships/hyperlink" Target="https://getsharex.com/" TargetMode="External"/><Relationship Id="rId4" Type="http://schemas.openxmlformats.org/officeDocument/2006/relationships/hyperlink" Target="https://app.prntscr.com/r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lWy7_4YhmGN6FBQDs5Zt-jnmZL289rfhC_5aWbfjZw/edit?usp=shari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Отчет о дефектах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Заголовок баг-репорта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Заголовок отчёта должен кратко отражать суть возникшей ошибки и давать возможность быстро понять, что же внутри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b="1" dirty="0"/>
              <a:t>Например</a:t>
            </a:r>
            <a:r>
              <a:rPr lang="ru-RU" sz="2000" dirty="0"/>
              <a:t>, вы тестируете форму входа, и обнаружили две ошибки:</a:t>
            </a:r>
          </a:p>
          <a:p>
            <a:endParaRPr lang="ru-RU" sz="2000" dirty="0"/>
          </a:p>
          <a:p>
            <a:r>
              <a:rPr lang="ru-RU" sz="2000" dirty="0"/>
              <a:t>Поле «Логин» должно принимать только </a:t>
            </a:r>
            <a:r>
              <a:rPr lang="en" sz="2000" i="1" dirty="0"/>
              <a:t>email</a:t>
            </a:r>
            <a:r>
              <a:rPr lang="en" sz="2000" dirty="0"/>
              <a:t>, </a:t>
            </a:r>
            <a:r>
              <a:rPr lang="ru-RU" sz="2000" dirty="0"/>
              <a:t>однако принимает любой текст.</a:t>
            </a:r>
          </a:p>
          <a:p>
            <a:r>
              <a:rPr lang="ru-RU" sz="2000" dirty="0"/>
              <a:t>Поле «Пароль» не позволяет ввести пароль длиной в 8 символов, хотя такой пароль допустим согласно требованиям.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37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Заголовок баг-репорта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r>
              <a:rPr lang="ru-RU" sz="2000" dirty="0"/>
              <a:t>Заголовок Отчет №1: </a:t>
            </a:r>
          </a:p>
          <a:p>
            <a:r>
              <a:rPr lang="ru-RU" sz="2000" dirty="0"/>
              <a:t>Форма входа: поле «Логин» не выполняет проверку корректности логина</a:t>
            </a:r>
          </a:p>
          <a:p>
            <a:endParaRPr lang="ru-RU" sz="2000" dirty="0"/>
          </a:p>
          <a:p>
            <a:r>
              <a:rPr lang="ru-RU" sz="2000" dirty="0"/>
              <a:t>Заголовок Отчет №2: </a:t>
            </a:r>
          </a:p>
          <a:p>
            <a:r>
              <a:rPr lang="ru-RU" sz="2000" dirty="0"/>
              <a:t>На форме входа: поле «Пароль» не пропускает пароли в 8 символов длиной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40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Заголовок баг-репорта: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Содержать предельно краткую, но в то же время достаточную для понимания сути проблемы информацию о баге.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Ответить на три вопроса: Что? Где? Когда? (Или: Как? При каких условиях?).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Быть достаточно коротким, чтобы быть видимым в баг-</a:t>
            </a:r>
            <a:r>
              <a:rPr lang="ru-RU" sz="2000" dirty="0" err="1"/>
              <a:t>трекинговых</a:t>
            </a:r>
            <a:r>
              <a:rPr lang="ru-RU" sz="2000" dirty="0"/>
              <a:t> системах без обрезания и необходимости скроллинга.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Содержать информацию об окружении, под которым был обнаружен баг (в зависимости от типа проекта).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Быть законченным предложением русского или английского языка, построенным в соответствии с правилами грамматики.</a:t>
            </a:r>
          </a:p>
          <a:p>
            <a:endParaRPr lang="ru-RU" sz="2400" dirty="0"/>
          </a:p>
          <a:p>
            <a:r>
              <a:rPr lang="ru-RU" sz="2400" dirty="0"/>
              <a:t>Ресурс для проверки заголовка </a:t>
            </a:r>
            <a:r>
              <a:rPr lang="en" sz="2400" dirty="0"/>
              <a:t>http://</a:t>
            </a:r>
            <a:r>
              <a:rPr lang="en" sz="2400" dirty="0" err="1"/>
              <a:t>bugred.ru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165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Отчет баг-репорта: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Шаги</a:t>
            </a:r>
            <a:endParaRPr lang="ru-RU" sz="2000" dirty="0"/>
          </a:p>
          <a:p>
            <a:r>
              <a:rPr lang="ru-RU" sz="2000" dirty="0"/>
              <a:t>Шаги — это важная часть отчёта об ошибке. Они не должны упускать каких-то моментов (нажатие кнопки, ввод данных) и не должны содержать избыточных действий. Например, если заполнение поля «АБВ» никак не влияет на получение ошибки, не нужно указывать в шагах, что его надо заполнить.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b="1" dirty="0"/>
              <a:t>Глоссарий </a:t>
            </a:r>
            <a:r>
              <a:rPr lang="en" b="1" dirty="0"/>
              <a:t>ISTQB</a:t>
            </a:r>
            <a:br>
              <a:rPr lang="en" dirty="0"/>
            </a:br>
            <a:r>
              <a:rPr lang="ru-RU" b="1" dirty="0"/>
              <a:t>Ожидаемый результат (</a:t>
            </a:r>
            <a:r>
              <a:rPr lang="en" b="1" i="1" dirty="0"/>
              <a:t>expected result</a:t>
            </a:r>
            <a:r>
              <a:rPr lang="en" b="1" dirty="0"/>
              <a:t>)</a:t>
            </a:r>
            <a:r>
              <a:rPr lang="en" dirty="0"/>
              <a:t>: </a:t>
            </a:r>
            <a:r>
              <a:rPr lang="ru-RU" dirty="0"/>
              <a:t>Поведение компонента или системы при установленных условиях, которое определено спецификацией или другими источниками.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Фактический результат (</a:t>
            </a:r>
            <a:r>
              <a:rPr lang="en" b="1" i="1" dirty="0"/>
              <a:t>actual result</a:t>
            </a:r>
            <a:r>
              <a:rPr lang="en" b="1" dirty="0"/>
              <a:t>):</a:t>
            </a:r>
            <a:r>
              <a:rPr lang="en" dirty="0"/>
              <a:t> </a:t>
            </a:r>
            <a:r>
              <a:rPr lang="ru-RU" dirty="0"/>
              <a:t>Наблюдаемое или генерируемое поведение компонента или системы во время тестирования.</a:t>
            </a:r>
          </a:p>
          <a:p>
            <a:endParaRPr lang="ru-RU" sz="20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36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</a:t>
            </a:r>
            <a:r>
              <a:rPr lang="ru-RU" b="1" dirty="0" err="1"/>
              <a:t>скринкастов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hlinkClick r:id="rId3"/>
              </a:rPr>
              <a:t>https://joxi.ru</a:t>
            </a:r>
            <a:endParaRPr lang="ru-RU" sz="2000" dirty="0"/>
          </a:p>
          <a:p>
            <a:r>
              <a:rPr lang="en" sz="2000" dirty="0">
                <a:hlinkClick r:id="rId4"/>
              </a:rPr>
              <a:t>https://app.prntscr.com/ru/</a:t>
            </a:r>
            <a:endParaRPr lang="ru-RU" sz="2000" dirty="0"/>
          </a:p>
          <a:p>
            <a:r>
              <a:rPr lang="en" sz="2000" dirty="0">
                <a:hlinkClick r:id="rId5"/>
              </a:rPr>
              <a:t>https://getsharex.com</a:t>
            </a:r>
            <a:endParaRPr lang="ru-RU" sz="2000" dirty="0"/>
          </a:p>
          <a:p>
            <a:r>
              <a:rPr lang="en" sz="2000" dirty="0">
                <a:hlinkClick r:id="rId6"/>
              </a:rPr>
              <a:t>https://camstudio.org</a:t>
            </a:r>
            <a:endParaRPr lang="ru-RU" sz="2000" dirty="0"/>
          </a:p>
          <a:p>
            <a:r>
              <a:rPr lang="en" sz="2000" dirty="0">
                <a:hlinkClick r:id="rId7"/>
              </a:rPr>
              <a:t>https://www.loom.com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0540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Приоритет бага</a:t>
            </a:r>
            <a:endParaRPr lang="ru-RU" b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D05C3A3-0802-C243-9D75-D77A61C91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68428"/>
              </p:ext>
            </p:extLst>
          </p:nvPr>
        </p:nvGraphicFramePr>
        <p:xfrm>
          <a:off x="912495" y="2253457"/>
          <a:ext cx="10217468" cy="3356610"/>
        </p:xfrm>
        <a:graphic>
          <a:graphicData uri="http://schemas.openxmlformats.org/drawingml/2006/table">
            <a:tbl>
              <a:tblPr/>
              <a:tblGrid>
                <a:gridCol w="5108734">
                  <a:extLst>
                    <a:ext uri="{9D8B030D-6E8A-4147-A177-3AD203B41FA5}">
                      <a16:colId xmlns:a16="http://schemas.microsoft.com/office/drawing/2014/main" val="465996975"/>
                    </a:ext>
                  </a:extLst>
                </a:gridCol>
                <a:gridCol w="5108734">
                  <a:extLst>
                    <a:ext uri="{9D8B030D-6E8A-4147-A177-3AD203B41FA5}">
                      <a16:colId xmlns:a16="http://schemas.microsoft.com/office/drawing/2014/main" val="819423235"/>
                    </a:ext>
                  </a:extLst>
                </a:gridCol>
              </a:tblGrid>
              <a:tr h="680879">
                <a:tc>
                  <a:txBody>
                    <a:bodyPr/>
                    <a:lstStyle/>
                    <a:p>
                      <a:pPr algn="ctr" fontAlgn="t"/>
                      <a:r>
                        <a:rPr lang="en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Blocker</a:t>
                      </a:r>
                      <a:endParaRPr lang="en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Блокирующий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7088"/>
                  </a:ext>
                </a:extLst>
              </a:tr>
              <a:tr h="680879">
                <a:tc>
                  <a:txBody>
                    <a:bodyPr/>
                    <a:lstStyle/>
                    <a:p>
                      <a:pPr algn="ctr" fontAlgn="t"/>
                      <a:r>
                        <a:rPr lang="en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Critical</a:t>
                      </a:r>
                      <a:endParaRPr lang="en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Критический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79313"/>
                  </a:ext>
                </a:extLst>
              </a:tr>
              <a:tr h="680879">
                <a:tc>
                  <a:txBody>
                    <a:bodyPr/>
                    <a:lstStyle/>
                    <a:p>
                      <a:pPr algn="ctr" fontAlgn="t"/>
                      <a:r>
                        <a:rPr lang="en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Major</a:t>
                      </a:r>
                      <a:endParaRPr lang="en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Важный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59058"/>
                  </a:ext>
                </a:extLst>
              </a:tr>
              <a:tr h="633094">
                <a:tc>
                  <a:txBody>
                    <a:bodyPr/>
                    <a:lstStyle/>
                    <a:p>
                      <a:pPr algn="ctr" fontAlgn="t"/>
                      <a:r>
                        <a:rPr lang="en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Minor</a:t>
                      </a:r>
                      <a:endParaRPr lang="en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Умеренный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208603"/>
                  </a:ext>
                </a:extLst>
              </a:tr>
              <a:tr h="680879">
                <a:tc>
                  <a:txBody>
                    <a:bodyPr/>
                    <a:lstStyle/>
                    <a:p>
                      <a:pPr algn="ctr" fontAlgn="t"/>
                      <a:r>
                        <a:rPr lang="en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Trivial</a:t>
                      </a:r>
                      <a:endParaRPr lang="en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Незначительный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423292"/>
                  </a:ext>
                </a:extLst>
              </a:tr>
            </a:tbl>
          </a:graphicData>
        </a:graphic>
      </p:graphicFrame>
      <p:pic>
        <p:nvPicPr>
          <p:cNvPr id="7169" name="Picture 1" descr="img">
            <a:extLst>
              <a:ext uri="{FF2B5EF4-FFF2-40B4-BE49-F238E27FC236}">
                <a16:creationId xmlns:a16="http://schemas.microsoft.com/office/drawing/2014/main" id="{81FDA592-94FA-F548-B91D-3F475B54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g">
            <a:extLst>
              <a:ext uri="{FF2B5EF4-FFF2-40B4-BE49-F238E27FC236}">
                <a16:creationId xmlns:a16="http://schemas.microsoft.com/office/drawing/2014/main" id="{1941ADEC-FC65-0E4E-86C7-E6775375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img">
            <a:extLst>
              <a:ext uri="{FF2B5EF4-FFF2-40B4-BE49-F238E27FC236}">
                <a16:creationId xmlns:a16="http://schemas.microsoft.com/office/drawing/2014/main" id="{5E344FC9-B6E3-AA4F-B18D-9DFE4632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g">
            <a:extLst>
              <a:ext uri="{FF2B5EF4-FFF2-40B4-BE49-F238E27FC236}">
                <a16:creationId xmlns:a16="http://schemas.microsoft.com/office/drawing/2014/main" id="{E0F81D27-CD54-624F-960E-F2AA49A0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0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Глоссарий </a:t>
            </a:r>
            <a:r>
              <a:rPr lang="en" b="1" dirty="0"/>
              <a:t>ISTQB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B2BE1-E7D1-8D43-829B-7819B0DAE66F}"/>
              </a:ext>
            </a:extLst>
          </p:cNvPr>
          <p:cNvSpPr/>
          <p:nvPr/>
        </p:nvSpPr>
        <p:spPr>
          <a:xfrm>
            <a:off x="738448" y="2272516"/>
            <a:ext cx="100057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i="1" dirty="0">
                <a:solidFill>
                  <a:srgbClr val="222222"/>
                </a:solidFill>
                <a:latin typeface="Open Sans"/>
              </a:rPr>
              <a:t>priority:</a:t>
            </a:r>
            <a:br>
              <a:rPr lang="en" dirty="0">
                <a:solidFill>
                  <a:srgbClr val="222222"/>
                </a:solidFill>
                <a:latin typeface="Open Sans"/>
              </a:rPr>
            </a:br>
            <a:r>
              <a:rPr lang="en" dirty="0">
                <a:solidFill>
                  <a:srgbClr val="222222"/>
                </a:solidFill>
                <a:latin typeface="Open Sans"/>
              </a:rPr>
              <a:t>The level of (business) importance assigned to an item, e.g. defect.</a:t>
            </a:r>
          </a:p>
          <a:p>
            <a:br>
              <a:rPr lang="en" dirty="0">
                <a:solidFill>
                  <a:srgbClr val="222222"/>
                </a:solidFill>
                <a:latin typeface="Open Sans"/>
              </a:rPr>
            </a:br>
            <a:r>
              <a:rPr lang="ru-RU" b="1" dirty="0">
                <a:solidFill>
                  <a:srgbClr val="222222"/>
                </a:solidFill>
                <a:latin typeface="Open Sans"/>
              </a:rPr>
              <a:t>приоритет:</a:t>
            </a:r>
            <a:endParaRPr lang="ru-RU" dirty="0">
              <a:solidFill>
                <a:srgbClr val="222222"/>
              </a:solidFill>
              <a:latin typeface="Open Sans"/>
            </a:endParaRPr>
          </a:p>
          <a:p>
            <a:r>
              <a:rPr lang="ru-RU" dirty="0">
                <a:solidFill>
                  <a:srgbClr val="222222"/>
                </a:solidFill>
                <a:latin typeface="Open Sans"/>
              </a:rPr>
              <a:t>уровень важности, веса (в т. ч. для бизнеса), присвоенный элементу, например, дефекту.</a:t>
            </a:r>
          </a:p>
          <a:p>
            <a:endParaRPr lang="en" b="1" i="1" dirty="0">
              <a:solidFill>
                <a:srgbClr val="222222"/>
              </a:solidFill>
              <a:latin typeface="Open Sans"/>
            </a:endParaRPr>
          </a:p>
          <a:p>
            <a:r>
              <a:rPr lang="en" b="1" i="1" dirty="0">
                <a:solidFill>
                  <a:srgbClr val="222222"/>
                </a:solidFill>
                <a:latin typeface="Open Sans"/>
              </a:rPr>
              <a:t>severity:</a:t>
            </a:r>
            <a:br>
              <a:rPr lang="en" dirty="0">
                <a:solidFill>
                  <a:srgbClr val="222222"/>
                </a:solidFill>
                <a:latin typeface="Open Sans"/>
              </a:rPr>
            </a:br>
            <a:r>
              <a:rPr lang="en" dirty="0">
                <a:solidFill>
                  <a:srgbClr val="222222"/>
                </a:solidFill>
                <a:latin typeface="Open Sans"/>
              </a:rPr>
              <a:t>The degree of impact that a defect has on the development or operation of a component or system.</a:t>
            </a:r>
          </a:p>
          <a:p>
            <a:br>
              <a:rPr lang="en" dirty="0">
                <a:solidFill>
                  <a:srgbClr val="222222"/>
                </a:solidFill>
                <a:latin typeface="Open Sans"/>
              </a:rPr>
            </a:br>
            <a:r>
              <a:rPr lang="ru-RU" b="1" dirty="0">
                <a:solidFill>
                  <a:srgbClr val="222222"/>
                </a:solidFill>
                <a:latin typeface="Open Sans"/>
              </a:rPr>
              <a:t>серьезность:</a:t>
            </a:r>
            <a:endParaRPr lang="ru-RU" dirty="0">
              <a:solidFill>
                <a:srgbClr val="222222"/>
              </a:solidFill>
              <a:latin typeface="Open Sans"/>
            </a:endParaRPr>
          </a:p>
          <a:p>
            <a:r>
              <a:rPr lang="ru-RU" dirty="0">
                <a:solidFill>
                  <a:srgbClr val="222222"/>
                </a:solidFill>
                <a:latin typeface="Open Sans"/>
              </a:rPr>
              <a:t>степень влияния дефекта на разработку или работу компонента или системы.</a:t>
            </a:r>
            <a:endParaRPr lang="ru-RU" b="0" i="0" u="none" strike="noStrike" dirty="0">
              <a:solidFill>
                <a:srgbClr val="222222"/>
              </a:solidFill>
              <a:effectLst/>
              <a:latin typeface="Open Sans"/>
            </a:endParaRPr>
          </a:p>
        </p:txBody>
      </p:sp>
      <p:pic>
        <p:nvPicPr>
          <p:cNvPr id="8193" name="Picture 1" descr="img">
            <a:extLst>
              <a:ext uri="{FF2B5EF4-FFF2-40B4-BE49-F238E27FC236}">
                <a16:creationId xmlns:a16="http://schemas.microsoft.com/office/drawing/2014/main" id="{CB538BBB-7713-C644-A863-3881DFF6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g">
            <a:extLst>
              <a:ext uri="{FF2B5EF4-FFF2-40B4-BE49-F238E27FC236}">
                <a16:creationId xmlns:a16="http://schemas.microsoft.com/office/drawing/2014/main" id="{456ED159-5CDF-EB49-9308-36CB6656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img">
            <a:extLst>
              <a:ext uri="{FF2B5EF4-FFF2-40B4-BE49-F238E27FC236}">
                <a16:creationId xmlns:a16="http://schemas.microsoft.com/office/drawing/2014/main" id="{E8B6B3EC-371F-1F49-8D0E-AB5879D8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g">
            <a:extLst>
              <a:ext uri="{FF2B5EF4-FFF2-40B4-BE49-F238E27FC236}">
                <a16:creationId xmlns:a16="http://schemas.microsoft.com/office/drawing/2014/main" id="{907C8F0C-B352-7B41-A578-75D09721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2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Пример баг-репорта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B2BE1-E7D1-8D43-829B-7819B0DAE66F}"/>
              </a:ext>
            </a:extLst>
          </p:cNvPr>
          <p:cNvSpPr/>
          <p:nvPr/>
        </p:nvSpPr>
        <p:spPr>
          <a:xfrm>
            <a:off x="552711" y="3086904"/>
            <a:ext cx="10887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222222"/>
                </a:solidFill>
                <a:latin typeface="Open Sans"/>
                <a:hlinkClick r:id="rId3"/>
              </a:rPr>
              <a:t>https://docs.google.com/spreadsheets/d/17lWy7_4YhmGN6FBQDs5Zt-jnmZL289rfhC_5aWbfjZw/edit?usp=sharing</a:t>
            </a:r>
            <a:endParaRPr lang="ru-RU" dirty="0">
              <a:solidFill>
                <a:srgbClr val="222222"/>
              </a:solidFill>
              <a:latin typeface="Open Sans"/>
            </a:endParaRPr>
          </a:p>
          <a:p>
            <a:endParaRPr lang="ru-RU" b="0" i="0" u="none" strike="noStrike" dirty="0">
              <a:solidFill>
                <a:srgbClr val="222222"/>
              </a:solidFill>
              <a:effectLst/>
              <a:latin typeface="Open Sans"/>
            </a:endParaRPr>
          </a:p>
        </p:txBody>
      </p:sp>
      <p:pic>
        <p:nvPicPr>
          <p:cNvPr id="9217" name="Picture 1" descr="img">
            <a:extLst>
              <a:ext uri="{FF2B5EF4-FFF2-40B4-BE49-F238E27FC236}">
                <a16:creationId xmlns:a16="http://schemas.microsoft.com/office/drawing/2014/main" id="{A65E3CF3-4001-4F4E-AF7E-9D1FF6DA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g">
            <a:extLst>
              <a:ext uri="{FF2B5EF4-FFF2-40B4-BE49-F238E27FC236}">
                <a16:creationId xmlns:a16="http://schemas.microsoft.com/office/drawing/2014/main" id="{535BEFB4-A7F5-4948-86C1-8F44AA85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img">
            <a:extLst>
              <a:ext uri="{FF2B5EF4-FFF2-40B4-BE49-F238E27FC236}">
                <a16:creationId xmlns:a16="http://schemas.microsoft.com/office/drawing/2014/main" id="{7467CB3F-C5CE-A146-A78C-38A09B7A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g">
            <a:extLst>
              <a:ext uri="{FF2B5EF4-FFF2-40B4-BE49-F238E27FC236}">
                <a16:creationId xmlns:a16="http://schemas.microsoft.com/office/drawing/2014/main" id="{858D7B04-FCD7-544E-B2B2-0C399066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4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37" y="36543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Где мы сейчас находимся</a:t>
            </a:r>
            <a:endParaRPr lang="ru-RU" sz="4800" b="1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167B0D6-CF84-E341-98B1-E50FF178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09176"/>
              </p:ext>
            </p:extLst>
          </p:nvPr>
        </p:nvGraphicFramePr>
        <p:xfrm>
          <a:off x="2221781" y="1439333"/>
          <a:ext cx="8128000" cy="45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" sz="4800" i="1" dirty="0"/>
              <a:t>First actual case of bug being found</a:t>
            </a:r>
            <a:endParaRPr lang="ru-RU" sz="48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587B56-EC5E-0845-A133-3BF9EE13C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9" r="13649"/>
          <a:stretch/>
        </p:blipFill>
        <p:spPr>
          <a:xfrm>
            <a:off x="1963294" y="1207699"/>
            <a:ext cx="8376460" cy="54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Ошибки могут возникать по многим причинам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7558" y="1880560"/>
            <a:ext cx="107164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Нехватка времени на разработку или проектирование системы.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Разработчики – люди, людям свойственно ошибаться.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Неопытные или недостаточно квалифицированные участники проекта.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Недопонимание между участниками проекта, включая недопонимание требований и целей проектирования.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Сложность кода, проектирования, архитектуры, основной проблемы, которую надо решить, и/или используемых технологий.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Непонимание внутрисистемных и межсистемных интерфейсов, особенно когда их много.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Новые, не до конца знакомые технологии, недавно освоенные разработчиками.</a:t>
            </a:r>
          </a:p>
        </p:txBody>
      </p:sp>
    </p:spTree>
    <p:extLst>
      <p:ext uri="{BB962C8B-B14F-4D97-AF65-F5344CB8AC3E}">
        <p14:creationId xmlns:p14="http://schemas.microsoft.com/office/powerpoint/2010/main" val="249434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07034" y="2898477"/>
            <a:ext cx="11047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3200" dirty="0"/>
              <a:t>Как </a:t>
            </a:r>
            <a:r>
              <a:rPr lang="ru-RU" sz="3200" b="1" dirty="0"/>
              <a:t>чаще всего  </a:t>
            </a:r>
            <a:r>
              <a:rPr lang="ru-RU" sz="3200" dirty="0"/>
              <a:t>тестировщики называют отчёт об ошибке?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8784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Глоссарий </a:t>
            </a:r>
            <a:r>
              <a:rPr lang="en" b="1" dirty="0"/>
              <a:t>ISTQB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622432"/>
            <a:ext cx="11559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/>
              <a:t>Отчёт о помехе</a:t>
            </a:r>
            <a:r>
              <a:rPr lang="ru-RU" sz="2400" dirty="0"/>
              <a:t> (</a:t>
            </a:r>
            <a:r>
              <a:rPr lang="en" sz="2400" i="1" dirty="0"/>
              <a:t>bug report</a:t>
            </a:r>
            <a:r>
              <a:rPr lang="en" sz="2400" dirty="0"/>
              <a:t>): </a:t>
            </a:r>
            <a:r>
              <a:rPr lang="ru-RU" sz="2400" dirty="0"/>
              <a:t>См. отчёт о дефекте. </a:t>
            </a:r>
            <a:br>
              <a:rPr lang="ru-RU" sz="2400" dirty="0"/>
            </a:br>
            <a:r>
              <a:rPr lang="ru-RU" sz="2400" b="1" dirty="0"/>
              <a:t>Отчёт о проблеме</a:t>
            </a:r>
            <a:r>
              <a:rPr lang="ru-RU" sz="2400" dirty="0"/>
              <a:t> (</a:t>
            </a:r>
            <a:r>
              <a:rPr lang="en" sz="2400" i="1" dirty="0"/>
              <a:t>problem report</a:t>
            </a:r>
            <a:r>
              <a:rPr lang="en" sz="2400" dirty="0"/>
              <a:t>): </a:t>
            </a:r>
            <a:r>
              <a:rPr lang="ru-RU" sz="2400" dirty="0"/>
              <a:t>См. отчёт о дефекте.</a:t>
            </a:r>
            <a:br>
              <a:rPr lang="ru-RU" sz="2400" dirty="0"/>
            </a:br>
            <a:r>
              <a:rPr lang="ru-RU" sz="2400" b="1" dirty="0"/>
              <a:t>Отчёт о дефекте (</a:t>
            </a:r>
            <a:r>
              <a:rPr lang="en" sz="2400" b="1" i="1" dirty="0"/>
              <a:t>defect report</a:t>
            </a:r>
            <a:r>
              <a:rPr lang="en" sz="2400" b="1" dirty="0"/>
              <a:t>)</a:t>
            </a:r>
            <a:r>
              <a:rPr lang="en" sz="2400" dirty="0"/>
              <a:t>: </a:t>
            </a:r>
            <a:r>
              <a:rPr lang="ru-RU" sz="2400" dirty="0"/>
              <a:t>Документ, содержащий отчёт о любом недостатке в компоненте или системе, который может привести компонент или систему к невозможности выполнить требуемую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15524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Жизненный цикл бага или 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139353"/>
            <a:ext cx="11559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b="1" dirty="0"/>
              <a:t>Жизненный цикл бага или задачи (</a:t>
            </a:r>
            <a:r>
              <a:rPr lang="en" sz="2000" b="1" i="1" dirty="0"/>
              <a:t>workflow</a:t>
            </a:r>
            <a:r>
              <a:rPr lang="en" sz="2000" b="1" dirty="0"/>
              <a:t>) </a:t>
            </a:r>
            <a:r>
              <a:rPr lang="en" sz="2000" dirty="0"/>
              <a:t>— </a:t>
            </a:r>
            <a:r>
              <a:rPr lang="ru-RU" sz="2000" dirty="0"/>
              <a:t>это последовательность этапов, которые проходит баг (задача, связанная с нахождением бага) на своём пути с момента его создания до окончательного закрытия.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338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Жизненный цикл бага или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Новый</a:t>
            </a:r>
            <a:r>
              <a:rPr lang="ru-RU" sz="2000" b="1" dirty="0"/>
              <a:t> </a:t>
            </a:r>
            <a:r>
              <a:rPr lang="ru-RU" sz="2000" dirty="0"/>
              <a:t>— статус присваивается автоматически после создания баг-репорта.</a:t>
            </a:r>
          </a:p>
          <a:p>
            <a:r>
              <a:rPr lang="ru-RU" sz="2000" b="1" i="1" dirty="0"/>
              <a:t>Открыт/Взять в работу</a:t>
            </a:r>
            <a:r>
              <a:rPr lang="ru-RU" sz="2000" dirty="0"/>
              <a:t> — баг получает данный статус после проверки актуальности руководителем команды. Этот статус может ставить и сам </a:t>
            </a:r>
            <a:r>
              <a:rPr lang="ru-RU" sz="2000" dirty="0" err="1"/>
              <a:t>тестировщик</a:t>
            </a:r>
            <a:r>
              <a:rPr lang="ru-RU" sz="2000" dirty="0"/>
              <a:t>.</a:t>
            </a:r>
          </a:p>
          <a:p>
            <a:r>
              <a:rPr lang="ru-RU" sz="2000" b="1" i="1" dirty="0"/>
              <a:t>Отклонён</a:t>
            </a:r>
            <a:r>
              <a:rPr lang="ru-RU" sz="2000" b="1" dirty="0"/>
              <a:t> </a:t>
            </a:r>
            <a:r>
              <a:rPr lang="ru-RU" sz="2000" dirty="0"/>
              <a:t>— присваивается после анализа нового бага руководителем команды тестирования или разработки, в случае, если описанная ошибка уже ранее была внесена в систему (дубликат) или по каким-то причинам не требуется её исправление (не слишком критична, но требует много ресурсов, например).</a:t>
            </a:r>
          </a:p>
          <a:p>
            <a:r>
              <a:rPr lang="ru-RU" sz="2000" b="1" i="1" dirty="0"/>
              <a:t>В работе</a:t>
            </a:r>
            <a:r>
              <a:rPr lang="ru-RU" sz="2000" dirty="0"/>
              <a:t> — программист работает над исправлением ошибки.</a:t>
            </a:r>
          </a:p>
          <a:p>
            <a:r>
              <a:rPr lang="ru-RU" sz="2000" b="1" i="1" dirty="0"/>
              <a:t>Исправлено/Выполнено</a:t>
            </a:r>
            <a:r>
              <a:rPr lang="ru-RU" sz="2000" b="1" dirty="0"/>
              <a:t> </a:t>
            </a:r>
            <a:r>
              <a:rPr lang="ru-RU" sz="2000" dirty="0"/>
              <a:t>— присваивается программистом, после того, как ошибка, по его мнению, была устранена.</a:t>
            </a:r>
          </a:p>
          <a:p>
            <a:r>
              <a:rPr lang="ru-RU" sz="2000" b="1" i="1" dirty="0"/>
              <a:t>Повторно открыт</a:t>
            </a:r>
            <a:r>
              <a:rPr lang="ru-RU" sz="2000" b="1" dirty="0"/>
              <a:t> </a:t>
            </a:r>
            <a:r>
              <a:rPr lang="ru-RU" sz="2000" dirty="0"/>
              <a:t>— при повторном возникновении ошибки этот статус ставит </a:t>
            </a:r>
            <a:r>
              <a:rPr lang="en" sz="2000" dirty="0"/>
              <a:t>QA </a:t>
            </a:r>
            <a:r>
              <a:rPr lang="ru-RU" sz="2000" dirty="0"/>
              <a:t>после того, как был проставлен статус «Исправлено».</a:t>
            </a:r>
          </a:p>
          <a:p>
            <a:r>
              <a:rPr lang="ru-RU" sz="2000" b="1" i="1" dirty="0"/>
              <a:t>Закрыт</a:t>
            </a:r>
            <a:r>
              <a:rPr lang="ru-RU" sz="2000" dirty="0"/>
              <a:t> — после исправления бага и проведения дополнительной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3466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Отчет о дефектах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2DF4F-AE44-6D46-9ACA-43046EEFA422}"/>
              </a:ext>
            </a:extLst>
          </p:cNvPr>
          <p:cNvSpPr/>
          <p:nvPr/>
        </p:nvSpPr>
        <p:spPr>
          <a:xfrm>
            <a:off x="460076" y="1991488"/>
            <a:ext cx="115593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Три основных составляющих отчёта об ошибке (баг-репорта):</a:t>
            </a:r>
            <a:endParaRPr lang="ru-RU" sz="2000" dirty="0"/>
          </a:p>
          <a:p>
            <a:r>
              <a:rPr lang="ru-RU" sz="2000" dirty="0"/>
              <a:t>Заголовок</a:t>
            </a:r>
          </a:p>
          <a:p>
            <a:r>
              <a:rPr lang="ru-RU" sz="2000" dirty="0"/>
              <a:t>Шаги для воспроизведения бага (ошибки).</a:t>
            </a:r>
          </a:p>
          <a:p>
            <a:r>
              <a:rPr lang="ru-RU" sz="2000" dirty="0"/>
              <a:t>Полученный результат </a:t>
            </a:r>
          </a:p>
          <a:p>
            <a:r>
              <a:rPr lang="ru-RU" sz="2000" dirty="0"/>
              <a:t>Ожидаемый результат</a:t>
            </a:r>
          </a:p>
          <a:p>
            <a:endParaRPr lang="ru-RU" sz="2000" dirty="0"/>
          </a:p>
          <a:p>
            <a:r>
              <a:rPr lang="ru-RU" sz="2000" b="1" dirty="0"/>
              <a:t>Дополнительно могут быть указаны или приложены к баг-репорту:</a:t>
            </a:r>
            <a:endParaRPr lang="ru-RU" sz="2000" dirty="0"/>
          </a:p>
          <a:p>
            <a:r>
              <a:rPr lang="ru-RU" sz="2000" dirty="0"/>
              <a:t>Предусловия — что надо сделать до того, как выполнять шаги, воспроизводящие ошибку.</a:t>
            </a:r>
          </a:p>
          <a:p>
            <a:r>
              <a:rPr lang="ru-RU" sz="2000" dirty="0"/>
              <a:t>Постусловия — что сделать после выполнения шагов. Постусловия очень редко указывают в реальных баг-репортах, и это нормально.</a:t>
            </a:r>
          </a:p>
          <a:p>
            <a:r>
              <a:rPr lang="ru-RU" sz="2000" dirty="0"/>
              <a:t>Скриншоты и/или видео ошибки.</a:t>
            </a:r>
          </a:p>
          <a:p>
            <a:r>
              <a:rPr lang="ru-RU" sz="2000" dirty="0"/>
              <a:t>Ссылки на документацию или требования.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83817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1200</Words>
  <Application>Microsoft Office PowerPoint</Application>
  <PresentationFormat>Широкоэкранный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Тема Office</vt:lpstr>
      <vt:lpstr>Отчет о дефектах</vt:lpstr>
      <vt:lpstr>Где мы сейчас находимся</vt:lpstr>
      <vt:lpstr>First actual case of bug being found</vt:lpstr>
      <vt:lpstr>Ошибки могут возникать по многим причинам</vt:lpstr>
      <vt:lpstr>Презентация PowerPoint</vt:lpstr>
      <vt:lpstr>Глоссарий ISTQB</vt:lpstr>
      <vt:lpstr>Жизненный цикл бага или задачи</vt:lpstr>
      <vt:lpstr>Жизненный цикл бага или задачи</vt:lpstr>
      <vt:lpstr>Отчет о дефектах</vt:lpstr>
      <vt:lpstr>Заголовок баг-репорта</vt:lpstr>
      <vt:lpstr>Заголовок баг-репорта</vt:lpstr>
      <vt:lpstr>Заголовок баг-репорта:</vt:lpstr>
      <vt:lpstr>Отчет баг-репорта:</vt:lpstr>
      <vt:lpstr>Инструменты для скринкастов</vt:lpstr>
      <vt:lpstr>Приоритет бага</vt:lpstr>
      <vt:lpstr>Глоссарий ISTQB</vt:lpstr>
      <vt:lpstr>Пример баг-репорта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Spaceship24</cp:lastModifiedBy>
  <cp:revision>94</cp:revision>
  <dcterms:created xsi:type="dcterms:W3CDTF">2021-08-31T03:25:49Z</dcterms:created>
  <dcterms:modified xsi:type="dcterms:W3CDTF">2022-03-11T07:42:49Z</dcterms:modified>
</cp:coreProperties>
</file>