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18" r:id="rId3"/>
    <p:sldId id="269" r:id="rId4"/>
    <p:sldId id="319" r:id="rId5"/>
    <p:sldId id="329" r:id="rId6"/>
    <p:sldId id="328" r:id="rId7"/>
    <p:sldId id="327" r:id="rId8"/>
    <p:sldId id="326" r:id="rId9"/>
    <p:sldId id="325" r:id="rId10"/>
    <p:sldId id="324" r:id="rId11"/>
    <p:sldId id="323" r:id="rId12"/>
    <p:sldId id="322" r:id="rId13"/>
    <p:sldId id="321"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69"/>
    <p:restoredTop sz="65031"/>
  </p:normalViewPr>
  <p:slideViewPr>
    <p:cSldViewPr snapToGrid="0" snapToObjects="1">
      <p:cViewPr varScale="1">
        <p:scale>
          <a:sx n="71" d="100"/>
          <a:sy n="71" d="100"/>
        </p:scale>
        <p:origin x="1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DADE7-6AD1-2142-83B2-D20EC39A6B2D}" type="datetimeFigureOut">
              <a:rPr lang="ru-RU" smtClean="0"/>
              <a:t>04.10.2021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ru-RU"/>
              <a:t>Образец текста
Второй уровень
Третий уровень
Четвертый уровень
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E7E7B-5AA5-A94E-B11C-979D4C379A33}" type="slidenum">
              <a:rPr lang="ru-RU" smtClean="0"/>
              <a:t>‹#›</a:t>
            </a:fld>
            <a:endParaRPr lang="ru-RU"/>
          </a:p>
        </p:txBody>
      </p:sp>
    </p:spTree>
    <p:extLst>
      <p:ext uri="{BB962C8B-B14F-4D97-AF65-F5344CB8AC3E}">
        <p14:creationId xmlns:p14="http://schemas.microsoft.com/office/powerpoint/2010/main" val="288034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bam.co.uk/"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effectLst/>
            </a:endParaRP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a:t>
            </a:fld>
            <a:endParaRPr lang="ru-RU"/>
          </a:p>
        </p:txBody>
      </p:sp>
    </p:spTree>
    <p:extLst>
      <p:ext uri="{BB962C8B-B14F-4D97-AF65-F5344CB8AC3E}">
        <p14:creationId xmlns:p14="http://schemas.microsoft.com/office/powerpoint/2010/main" val="74525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К примеру, человек ищет презентацию прошедшей конференции. Фильтры будут полезны ему, если они смогут упорядочить контент по дате публикации, типу или названию документа. Посетителям обувных интернет-магазинов пригодятся фильтры по типу обуви, высоте пятки, размеру, цвету, материалу и так далее.</a:t>
            </a:r>
            <a:endParaRPr lang="ru-RU" sz="1800" kern="1200" dirty="0">
              <a:solidFill>
                <a:schemeClr val="tx1"/>
              </a:solidFill>
              <a:effectLst/>
              <a:latin typeface="+mn-lt"/>
              <a:ea typeface="+mn-ea"/>
              <a:cs typeface="+mn-cs"/>
            </a:endParaRPr>
          </a:p>
          <a:p>
            <a:r>
              <a:rPr lang="ru-RU" sz="1200" b="1" kern="1200" dirty="0">
                <a:solidFill>
                  <a:schemeClr val="tx1"/>
                </a:solidFill>
                <a:effectLst/>
                <a:latin typeface="+mn-lt"/>
                <a:ea typeface="+mn-ea"/>
                <a:cs typeface="+mn-cs"/>
              </a:rPr>
              <a:t>При разработке фильтров стоит помнить, что</a:t>
            </a:r>
            <a:r>
              <a:rPr lang="ru-RU" sz="1200" kern="1200" dirty="0">
                <a:solidFill>
                  <a:schemeClr val="tx1"/>
                </a:solidFill>
                <a:effectLst/>
                <a:latin typeface="+mn-lt"/>
                <a:ea typeface="+mn-ea"/>
                <a:cs typeface="+mn-cs"/>
              </a:rPr>
              <a:t>:</a:t>
            </a:r>
            <a:endParaRPr lang="ru-RU" sz="1800" kern="1200" dirty="0">
              <a:solidFill>
                <a:schemeClr val="tx1"/>
              </a:solidFill>
              <a:effectLst/>
              <a:latin typeface="+mn-lt"/>
              <a:ea typeface="+mn-ea"/>
              <a:cs typeface="+mn-cs"/>
            </a:endParaRPr>
          </a:p>
          <a:p>
            <a:pPr lvl="1"/>
            <a:r>
              <a:rPr lang="ru-RU" sz="1200" kern="1200" dirty="0">
                <a:solidFill>
                  <a:schemeClr val="tx1"/>
                </a:solidFill>
                <a:effectLst/>
                <a:latin typeface="+mn-lt"/>
                <a:ea typeface="+mn-ea"/>
                <a:cs typeface="+mn-cs"/>
              </a:rPr>
              <a:t>Невозможно угодить сразу всем категориям пользователей и создать некий универсальный инструмент. Нужно ориентироваться на категорию, которая представлена больше всего в базе клиентов.</a:t>
            </a:r>
            <a:endParaRPr lang="ru-RU" sz="2000" kern="1200" dirty="0">
              <a:solidFill>
                <a:schemeClr val="tx1"/>
              </a:solidFill>
              <a:effectLst/>
              <a:latin typeface="+mn-lt"/>
              <a:ea typeface="+mn-ea"/>
              <a:cs typeface="+mn-cs"/>
            </a:endParaRPr>
          </a:p>
          <a:p>
            <a:pPr lvl="1"/>
            <a:r>
              <a:rPr lang="ru-RU" sz="1200" kern="1200" dirty="0">
                <a:solidFill>
                  <a:schemeClr val="tx1"/>
                </a:solidFill>
                <a:effectLst/>
                <a:latin typeface="+mn-lt"/>
                <a:ea typeface="+mn-ea"/>
                <a:cs typeface="+mn-cs"/>
              </a:rPr>
              <a:t>Одни и те же характеристики не применимы к контенту разных типов.</a:t>
            </a:r>
            <a:endParaRPr lang="ru-RU" sz="2000" kern="1200" dirty="0">
              <a:solidFill>
                <a:schemeClr val="tx1"/>
              </a:solidFill>
              <a:effectLst/>
              <a:latin typeface="+mn-lt"/>
              <a:ea typeface="+mn-ea"/>
              <a:cs typeface="+mn-cs"/>
            </a:endParaRPr>
          </a:p>
          <a:p>
            <a:pPr lvl="1"/>
            <a:r>
              <a:rPr lang="ru-RU" sz="1200" kern="1200" dirty="0">
                <a:solidFill>
                  <a:schemeClr val="tx1"/>
                </a:solidFill>
                <a:effectLst/>
                <a:latin typeface="+mn-lt"/>
                <a:ea typeface="+mn-ea"/>
                <a:cs typeface="+mn-cs"/>
              </a:rPr>
              <a:t>Не стоит ограничивать выбор пользователей. Покупатели мебели, например, могут искать стулья синего цвета, а могут — любых других, кроме синего. Оба сценария должны быть реализуемы.</a:t>
            </a:r>
            <a:endParaRPr lang="ru-RU" sz="2000" kern="1200" dirty="0">
              <a:solidFill>
                <a:schemeClr val="tx1"/>
              </a:solidFill>
              <a:effectLst/>
              <a:latin typeface="+mn-lt"/>
              <a:ea typeface="+mn-ea"/>
              <a:cs typeface="+mn-cs"/>
            </a:endParaRPr>
          </a:p>
          <a:p>
            <a:pPr lvl="1"/>
            <a:r>
              <a:rPr lang="ru-RU" sz="1200" kern="1200" dirty="0">
                <a:solidFill>
                  <a:schemeClr val="tx1"/>
                </a:solidFill>
                <a:effectLst/>
                <a:latin typeface="+mn-lt"/>
                <a:ea typeface="+mn-ea"/>
                <a:cs typeface="+mn-cs"/>
              </a:rPr>
              <a:t>Эффективность фильтра зависит и от релевантности результатов, а это определяет правильная маркировка контента. Например, если вы заходите на кулинарный сайт, чтобы найти рецепты блюд из курицы, но 6 из 10 рецептов выдачи — без курицы в ингредиентах.</a:t>
            </a:r>
            <a:endParaRPr lang="ru-RU" sz="200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10</a:t>
            </a:fld>
            <a:endParaRPr lang="ru-RU"/>
          </a:p>
        </p:txBody>
      </p:sp>
    </p:spTree>
    <p:extLst>
      <p:ext uri="{BB962C8B-B14F-4D97-AF65-F5344CB8AC3E}">
        <p14:creationId xmlns:p14="http://schemas.microsoft.com/office/powerpoint/2010/main" val="384558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11</a:t>
            </a:fld>
            <a:endParaRPr lang="ru-RU"/>
          </a:p>
        </p:txBody>
      </p:sp>
    </p:spTree>
    <p:extLst>
      <p:ext uri="{BB962C8B-B14F-4D97-AF65-F5344CB8AC3E}">
        <p14:creationId xmlns:p14="http://schemas.microsoft.com/office/powerpoint/2010/main" val="3803021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Посетителям сайта </a:t>
            </a:r>
            <a:r>
              <a:rPr lang="ru-RU" sz="1200" u="sng" kern="1200" dirty="0">
                <a:solidFill>
                  <a:schemeClr val="tx1"/>
                </a:solidFill>
                <a:effectLst/>
                <a:latin typeface="+mn-lt"/>
                <a:ea typeface="+mn-ea"/>
                <a:cs typeface="+mn-cs"/>
                <a:hlinkClick r:id="rId3"/>
              </a:rPr>
              <a:t>BAM Construction</a:t>
            </a:r>
            <a:r>
              <a:rPr lang="ru-RU" sz="1200" kern="1200" dirty="0">
                <a:solidFill>
                  <a:schemeClr val="tx1"/>
                </a:solidFill>
                <a:effectLst/>
                <a:latin typeface="+mn-lt"/>
                <a:ea typeface="+mn-ea"/>
                <a:cs typeface="+mn-cs"/>
              </a:rPr>
              <a:t>, наверное, нужны детали готовых проектов. Но совершенно непонятно, какую вкладку следует открыть: «Кто мы» (</a:t>
            </a:r>
            <a:r>
              <a:rPr lang="ru-RU" sz="1200" i="1" kern="1200" dirty="0" err="1">
                <a:solidFill>
                  <a:schemeClr val="tx1"/>
                </a:solidFill>
                <a:effectLst/>
                <a:latin typeface="+mn-lt"/>
                <a:ea typeface="+mn-ea"/>
                <a:cs typeface="+mn-cs"/>
              </a:rPr>
              <a:t>Who</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We</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Are</a:t>
            </a:r>
            <a:r>
              <a:rPr lang="ru-RU" sz="1200" kern="1200" dirty="0">
                <a:solidFill>
                  <a:schemeClr val="tx1"/>
                </a:solidFill>
                <a:effectLst/>
                <a:latin typeface="+mn-lt"/>
                <a:ea typeface="+mn-ea"/>
                <a:cs typeface="+mn-cs"/>
              </a:rPr>
              <a:t>), «Что мы делаем» (</a:t>
            </a:r>
            <a:r>
              <a:rPr lang="ru-RU" sz="1200" i="1" kern="1200" dirty="0" err="1">
                <a:solidFill>
                  <a:schemeClr val="tx1"/>
                </a:solidFill>
                <a:effectLst/>
                <a:latin typeface="+mn-lt"/>
                <a:ea typeface="+mn-ea"/>
                <a:cs typeface="+mn-cs"/>
              </a:rPr>
              <a:t>What</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We</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Do</a:t>
            </a:r>
            <a:r>
              <a:rPr lang="ru-RU" sz="1200" kern="1200" dirty="0">
                <a:solidFill>
                  <a:schemeClr val="tx1"/>
                </a:solidFill>
                <a:effectLst/>
                <a:latin typeface="+mn-lt"/>
                <a:ea typeface="+mn-ea"/>
                <a:cs typeface="+mn-cs"/>
              </a:rPr>
              <a:t>) или «Как мы это делаем» (</a:t>
            </a:r>
            <a:r>
              <a:rPr lang="ru-RU" sz="1200" i="1" kern="1200" dirty="0" err="1">
                <a:solidFill>
                  <a:schemeClr val="tx1"/>
                </a:solidFill>
                <a:effectLst/>
                <a:latin typeface="+mn-lt"/>
                <a:ea typeface="+mn-ea"/>
                <a:cs typeface="+mn-cs"/>
              </a:rPr>
              <a:t>How</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We</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Do</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It</a:t>
            </a:r>
            <a:r>
              <a:rPr lang="ru-RU" sz="1200" kern="1200" dirty="0">
                <a:solidFill>
                  <a:schemeClr val="tx1"/>
                </a:solidFill>
                <a:effectLst/>
                <a:latin typeface="+mn-lt"/>
                <a:ea typeface="+mn-ea"/>
                <a:cs typeface="+mn-cs"/>
              </a:rPr>
              <a:t>).</a:t>
            </a:r>
          </a:p>
          <a:p>
            <a:r>
              <a:rPr lang="ru-RU" sz="1200" kern="1200" dirty="0">
                <a:solidFill>
                  <a:schemeClr val="tx1"/>
                </a:solidFill>
                <a:effectLst/>
                <a:latin typeface="+mn-lt"/>
                <a:ea typeface="+mn-ea"/>
                <a:cs typeface="+mn-cs"/>
              </a:rPr>
              <a:t>Многие выберут «Что мы делаем», но там — обзоры принципов и методики работ, информация об услугах, а не детали проекта. Информацию о проектах вы найдёте в разделе «Как мы это делаем».</a:t>
            </a:r>
            <a:r>
              <a:rPr lang="ru-RU" dirty="0">
                <a:effectLst/>
              </a:rPr>
              <a:t> </a:t>
            </a:r>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12</a:t>
            </a:fld>
            <a:endParaRPr lang="ru-RU"/>
          </a:p>
        </p:txBody>
      </p:sp>
    </p:spTree>
    <p:extLst>
      <p:ext uri="{BB962C8B-B14F-4D97-AF65-F5344CB8AC3E}">
        <p14:creationId xmlns:p14="http://schemas.microsoft.com/office/powerpoint/2010/main" val="9717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13</a:t>
            </a:fld>
            <a:endParaRPr lang="ru-RU"/>
          </a:p>
        </p:txBody>
      </p:sp>
    </p:spTree>
    <p:extLst>
      <p:ext uri="{BB962C8B-B14F-4D97-AF65-F5344CB8AC3E}">
        <p14:creationId xmlns:p14="http://schemas.microsoft.com/office/powerpoint/2010/main" val="4027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Идея разместить на одной странице максимум полезной информации сама по себе не несёт ничего плохого. С другой стороны, есть два нюанса, на которые стоит обращать внимание:</a:t>
            </a:r>
            <a:endParaRPr lang="ru-RU" sz="1800" kern="1200" dirty="0">
              <a:solidFill>
                <a:schemeClr val="tx1"/>
              </a:solidFill>
              <a:effectLst/>
              <a:latin typeface="+mn-lt"/>
              <a:ea typeface="+mn-ea"/>
              <a:cs typeface="+mn-cs"/>
            </a:endParaRPr>
          </a:p>
          <a:p>
            <a:pPr lvl="1"/>
            <a:r>
              <a:rPr lang="ru-RU" sz="1200" kern="1200" dirty="0">
                <a:solidFill>
                  <a:schemeClr val="tx1"/>
                </a:solidFill>
                <a:effectLst/>
                <a:latin typeface="+mn-lt"/>
                <a:ea typeface="+mn-ea"/>
                <a:cs typeface="+mn-cs"/>
              </a:rPr>
              <a:t>Информация должна быть нужной.</a:t>
            </a:r>
            <a:endParaRPr lang="ru-RU" sz="2000" kern="1200" dirty="0">
              <a:solidFill>
                <a:schemeClr val="tx1"/>
              </a:solidFill>
              <a:effectLst/>
              <a:latin typeface="+mn-lt"/>
              <a:ea typeface="+mn-ea"/>
              <a:cs typeface="+mn-cs"/>
            </a:endParaRPr>
          </a:p>
          <a:p>
            <a:pPr lvl="1"/>
            <a:r>
              <a:rPr lang="ru-RU" sz="1200" kern="1200" dirty="0">
                <a:solidFill>
                  <a:schemeClr val="tx1"/>
                </a:solidFill>
                <a:effectLst/>
                <a:latin typeface="+mn-lt"/>
                <a:ea typeface="+mn-ea"/>
                <a:cs typeface="+mn-cs"/>
              </a:rPr>
              <a:t>Функций (возможных действий) на странице должно быть достаточно, чтобы решить задачу пользователя. Все функции, которые усложняют путь пользователя и решение его задачи, избыточны.</a:t>
            </a:r>
            <a:endParaRPr lang="ru-RU" sz="200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2</a:t>
            </a:fld>
            <a:endParaRPr lang="ru-RU"/>
          </a:p>
        </p:txBody>
      </p:sp>
    </p:spTree>
    <p:extLst>
      <p:ext uri="{BB962C8B-B14F-4D97-AF65-F5344CB8AC3E}">
        <p14:creationId xmlns:p14="http://schemas.microsoft.com/office/powerpoint/2010/main" val="246260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Тип непреднамеренной замены одного действия другим так и называется: </a:t>
            </a:r>
            <a:r>
              <a:rPr lang="ru-RU" sz="1200" b="1" kern="1200" dirty="0">
                <a:solidFill>
                  <a:schemeClr val="tx1"/>
                </a:solidFill>
                <a:effectLst/>
                <a:latin typeface="+mn-lt"/>
                <a:ea typeface="+mn-ea"/>
                <a:cs typeface="+mn-cs"/>
              </a:rPr>
              <a:t>промашка</a:t>
            </a:r>
            <a:r>
              <a:rPr lang="ru-RU" sz="1200" kern="1200" dirty="0">
                <a:solidFill>
                  <a:schemeClr val="tx1"/>
                </a:solidFill>
                <a:effectLst/>
                <a:latin typeface="+mn-lt"/>
                <a:ea typeface="+mn-ea"/>
                <a:cs typeface="+mn-cs"/>
              </a:rPr>
              <a:t> или </a:t>
            </a:r>
            <a:r>
              <a:rPr lang="ru-RU" sz="1200" b="1" kern="1200" dirty="0">
                <a:solidFill>
                  <a:schemeClr val="tx1"/>
                </a:solidFill>
                <a:effectLst/>
                <a:latin typeface="+mn-lt"/>
                <a:ea typeface="+mn-ea"/>
                <a:cs typeface="+mn-cs"/>
              </a:rPr>
              <a:t>промах</a:t>
            </a:r>
            <a:r>
              <a:rPr lang="ru-RU" sz="1200" kern="1200" dirty="0">
                <a:solidFill>
                  <a:schemeClr val="tx1"/>
                </a:solidFill>
                <a:effectLst/>
                <a:latin typeface="+mn-lt"/>
                <a:ea typeface="+mn-ea"/>
                <a:cs typeface="+mn-cs"/>
              </a:rPr>
              <a:t>.</a:t>
            </a:r>
          </a:p>
          <a:p>
            <a:r>
              <a:rPr lang="ru-RU" sz="1200" kern="1200" dirty="0">
                <a:solidFill>
                  <a:schemeClr val="tx1"/>
                </a:solidFill>
                <a:effectLst/>
                <a:latin typeface="+mn-lt"/>
                <a:ea typeface="+mn-ea"/>
                <a:cs typeface="+mn-cs"/>
              </a:rPr>
              <a:t>Вероятность промашки резко возрастает также тогда, когда в большинстве окон мы показываем кнопки (ОК)(Отмена), а в одном — (Отмена)(ОК).</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3</a:t>
            </a:fld>
            <a:endParaRPr lang="ru-RU"/>
          </a:p>
        </p:txBody>
      </p:sp>
    </p:spTree>
    <p:extLst>
      <p:ext uri="{BB962C8B-B14F-4D97-AF65-F5344CB8AC3E}">
        <p14:creationId xmlns:p14="http://schemas.microsoft.com/office/powerpoint/2010/main" val="382878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4</a:t>
            </a:fld>
            <a:endParaRPr lang="ru-RU"/>
          </a:p>
        </p:txBody>
      </p:sp>
    </p:spTree>
    <p:extLst>
      <p:ext uri="{BB962C8B-B14F-4D97-AF65-F5344CB8AC3E}">
        <p14:creationId xmlns:p14="http://schemas.microsoft.com/office/powerpoint/2010/main" val="30606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Сейчас есть разные возможности для реализации регистрационных форм. Некоторые сайты используют вход через социальные сети, который становится предпочтителен для всё большего числа пользователей. При этом такой вид регистрации обязательно следует протестировать отдельно.</a:t>
            </a:r>
          </a:p>
          <a:p>
            <a:r>
              <a:rPr lang="ru-RU" sz="1200" kern="1200" dirty="0">
                <a:solidFill>
                  <a:schemeClr val="tx1"/>
                </a:solidFill>
                <a:effectLst/>
                <a:latin typeface="+mn-lt"/>
                <a:ea typeface="+mn-ea"/>
                <a:cs typeface="+mn-cs"/>
              </a:rPr>
              <a:t>При тестировании обращайте внимание на простоту форм. </a:t>
            </a:r>
          </a:p>
          <a:p>
            <a:r>
              <a:rPr lang="ru-RU" sz="1200" kern="1200" dirty="0">
                <a:solidFill>
                  <a:schemeClr val="tx1"/>
                </a:solidFill>
                <a:effectLst/>
                <a:latin typeface="+mn-lt"/>
                <a:ea typeface="+mn-ea"/>
                <a:cs typeface="+mn-cs"/>
              </a:rPr>
              <a:t>Дополнительные данные всегда можно запросить позже, не раздражая пользователя:</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5</a:t>
            </a:fld>
            <a:endParaRPr lang="ru-RU"/>
          </a:p>
        </p:txBody>
      </p:sp>
    </p:spTree>
    <p:extLst>
      <p:ext uri="{BB962C8B-B14F-4D97-AF65-F5344CB8AC3E}">
        <p14:creationId xmlns:p14="http://schemas.microsoft.com/office/powerpoint/2010/main" val="396328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6</a:t>
            </a:fld>
            <a:endParaRPr lang="ru-RU"/>
          </a:p>
        </p:txBody>
      </p:sp>
    </p:spTree>
    <p:extLst>
      <p:ext uri="{BB962C8B-B14F-4D97-AF65-F5344CB8AC3E}">
        <p14:creationId xmlns:p14="http://schemas.microsoft.com/office/powerpoint/2010/main" val="423580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Меню навигации должно быть всегда хорошо заметно на странице — с первого до последнего момента взаимодействия пользователя с веб-интерфейсом. Маленькие дети любят водить мышью по монитору, чтобы увидеть то, что скрыто — это их забавляет. Однако подобное занятие уже не нравится подросткам, а взрослые просто ненавидят такое времяпрепровождение.</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7</a:t>
            </a:fld>
            <a:endParaRPr lang="ru-RU"/>
          </a:p>
        </p:txBody>
      </p:sp>
    </p:spTree>
    <p:extLst>
      <p:ext uri="{BB962C8B-B14F-4D97-AF65-F5344CB8AC3E}">
        <p14:creationId xmlns:p14="http://schemas.microsoft.com/office/powerpoint/2010/main" val="405072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Пользователи часто не замечают, что открылось новое окно, особенно если у них маленькие мониторы, где окна браузера полностью раскрыты, чтобы заполнить экран. В этом случае пользователь, пожелавший вернуться, будет смущён видом серой и неактивной кнопки «Назад». Если пользователь хочет, чтобы новая страница появилась в новом окне, он всегда может использовать соответствующую команду в браузере.</a:t>
            </a:r>
          </a:p>
          <a:p>
            <a:r>
              <a:rPr lang="ru-RU" sz="1200" kern="1200" dirty="0">
                <a:solidFill>
                  <a:schemeClr val="tx1"/>
                </a:solidFill>
                <a:effectLst/>
                <a:latin typeface="+mn-lt"/>
                <a:ea typeface="+mn-ea"/>
                <a:cs typeface="+mn-cs"/>
              </a:rPr>
              <a:t>Кроме того, ссылки, которые ведут себя не так, как от них ожидали, нарушают понимание системы. Ссылка должна быть простым гипертекстом, который наполнит уже открытую вкладку новым содержимым.</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8</a:t>
            </a:fld>
            <a:endParaRPr lang="ru-RU"/>
          </a:p>
        </p:txBody>
      </p:sp>
    </p:spTree>
    <p:extLst>
      <p:ext uri="{BB962C8B-B14F-4D97-AF65-F5344CB8AC3E}">
        <p14:creationId xmlns:p14="http://schemas.microsoft.com/office/powerpoint/2010/main" val="395428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К сожалению, функция поиска по сайту до сих пор остаётся одним из самых слабых мест большинства современных веб-приложений. Иногда выдача вообще не соответствует запросам, в другом случае поиск производится не по всем страницам. Часто результаты неподобающе оформлены, формулировки не раскрывают содержимого, а аннотации вынуждают только догадываться, что находится за ссылкой.</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9</a:t>
            </a:fld>
            <a:endParaRPr lang="ru-RU"/>
          </a:p>
        </p:txBody>
      </p:sp>
    </p:spTree>
    <p:extLst>
      <p:ext uri="{BB962C8B-B14F-4D97-AF65-F5344CB8AC3E}">
        <p14:creationId xmlns:p14="http://schemas.microsoft.com/office/powerpoint/2010/main" val="181513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A319AA-ED0D-2049-BA79-6F00ADB2067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7507D6D-40D4-284A-9DCB-8CC7242CA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C4F2390-5929-C745-8B5C-3D29F8782CA1}"/>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A3F96760-46BC-CA4F-A021-E1ECDC68C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E6EC401-3247-894A-AF79-C652AA800E8B}"/>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426130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09AF1D-9C09-3C4F-A0A8-281E8680F2C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D296E82-FB6F-5542-8736-8B041D1E59A5}"/>
              </a:ext>
            </a:extLst>
          </p:cNvPr>
          <p:cNvSpPr>
            <a:spLocks noGrp="1"/>
          </p:cNvSpPr>
          <p:nvPr>
            <p:ph type="body" orient="vert" idx="1"/>
          </p:nvPr>
        </p:nvSpPr>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ED8E19AE-CEC4-8846-8002-0D6CA81D71D9}"/>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7364BE7F-6C52-AA48-8E4D-9D06DD0F6B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8A0C883-265F-DC4C-9EFA-A4D9CC341A81}"/>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236728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F6DA345-74CC-0E4E-B478-BCF6E6C7A1A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26D41DC-DB65-9442-BAFF-73EEB1565014}"/>
              </a:ext>
            </a:extLst>
          </p:cNvPr>
          <p:cNvSpPr>
            <a:spLocks noGrp="1"/>
          </p:cNvSpPr>
          <p:nvPr>
            <p:ph type="body" orient="vert" idx="1"/>
          </p:nvPr>
        </p:nvSpPr>
        <p:spPr>
          <a:xfrm>
            <a:off x="838200" y="365125"/>
            <a:ext cx="7734300" cy="5811838"/>
          </a:xfrm>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1381B77-7530-3445-B4FF-A295CB578A0E}"/>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1F961EBD-FED1-2449-8E3C-AF8DB5C158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82EADF2-15F2-984A-B414-7B66DAEB4924}"/>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11627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D5A778-BFC3-A747-9CC3-2EDB76CDF16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6300696-56E1-F747-8035-D3F0E0B92686}"/>
              </a:ext>
            </a:extLst>
          </p:cNvPr>
          <p:cNvSpPr>
            <a:spLocks noGrp="1"/>
          </p:cNvSpPr>
          <p:nvPr>
            <p:ph idx="1"/>
          </p:nvPr>
        </p:nvSpPr>
        <p:spPr/>
        <p:txBody>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D2028EB-6194-F948-83B6-C24832AECF8F}"/>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401A6ED9-12EB-4E47-9E0B-8099C36432F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25A8DC-2672-B444-BD77-A822EF9AA565}"/>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64690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846449-39B2-5040-BADE-6C93D47BE73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771FEB7-0732-114C-BB66-BF09933A7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F84F9A95-884C-DE4D-82CC-340817886265}"/>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A7EB9DA5-1AA6-754F-A968-7953E97136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ABC34AC-0428-3141-AFB5-C133FC8062CC}"/>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1211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1884EB-C02C-B043-827E-F8DFEE0ADE6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4B18879-82CF-444A-B5A7-92B6A66D425B}"/>
              </a:ext>
            </a:extLst>
          </p:cNvPr>
          <p:cNvSpPr>
            <a:spLocks noGrp="1"/>
          </p:cNvSpPr>
          <p:nvPr>
            <p:ph sz="half" idx="1"/>
          </p:nvPr>
        </p:nvSpPr>
        <p:spPr>
          <a:xfrm>
            <a:off x="838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26F00B97-66B6-F041-8C9A-55488545812A}"/>
              </a:ext>
            </a:extLst>
          </p:cNvPr>
          <p:cNvSpPr>
            <a:spLocks noGrp="1"/>
          </p:cNvSpPr>
          <p:nvPr>
            <p:ph sz="half" idx="2"/>
          </p:nvPr>
        </p:nvSpPr>
        <p:spPr>
          <a:xfrm>
            <a:off x="6172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EFFEA67F-4704-1B48-BE36-CEA58F1A130B}"/>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6" name="Нижний колонтитул 5">
            <a:extLst>
              <a:ext uri="{FF2B5EF4-FFF2-40B4-BE49-F238E27FC236}">
                <a16:creationId xmlns:a16="http://schemas.microsoft.com/office/drawing/2014/main" id="{59147008-8412-A042-950A-8E95BC22F1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1D8B466-5589-694A-9F6D-DEAC1BEE5499}"/>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89439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BE0227-35EC-2D41-BB25-4A1BA24A65B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4EFA25-C3AF-C748-A1F7-DCBF8A0F9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524C3242-84A7-FC45-BF64-71E288178152}"/>
              </a:ext>
            </a:extLst>
          </p:cNvPr>
          <p:cNvSpPr>
            <a:spLocks noGrp="1"/>
          </p:cNvSpPr>
          <p:nvPr>
            <p:ph sz="half" idx="2"/>
          </p:nvPr>
        </p:nvSpPr>
        <p:spPr>
          <a:xfrm>
            <a:off x="839788" y="2505075"/>
            <a:ext cx="5157787" cy="3684588"/>
          </a:xfrm>
        </p:spPr>
        <p:txBody>
          <a:bodyPr/>
          <a:lstStyle/>
          <a:p>
            <a:r>
              <a:rPr lang="ru-RU"/>
              <a:t>Образец текста
Второй уровень
Третий уровень
Четвертый уровень
Пятый уровень</a:t>
            </a:r>
          </a:p>
        </p:txBody>
      </p:sp>
      <p:sp>
        <p:nvSpPr>
          <p:cNvPr id="5" name="Текст 4">
            <a:extLst>
              <a:ext uri="{FF2B5EF4-FFF2-40B4-BE49-F238E27FC236}">
                <a16:creationId xmlns:a16="http://schemas.microsoft.com/office/drawing/2014/main" id="{116714E0-BFD3-F741-ACAE-61DA9AC83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6" name="Объект 5">
            <a:extLst>
              <a:ext uri="{FF2B5EF4-FFF2-40B4-BE49-F238E27FC236}">
                <a16:creationId xmlns:a16="http://schemas.microsoft.com/office/drawing/2014/main" id="{A515ED0C-7041-BD40-80E0-F0F06CBC181A}"/>
              </a:ext>
            </a:extLst>
          </p:cNvPr>
          <p:cNvSpPr>
            <a:spLocks noGrp="1"/>
          </p:cNvSpPr>
          <p:nvPr>
            <p:ph sz="quarter" idx="4"/>
          </p:nvPr>
        </p:nvSpPr>
        <p:spPr>
          <a:xfrm>
            <a:off x="6172200" y="2505075"/>
            <a:ext cx="5183188" cy="3684588"/>
          </a:xfrm>
        </p:spPr>
        <p:txBody>
          <a:bodyPr/>
          <a:lstStyle/>
          <a:p>
            <a:r>
              <a:rPr lang="ru-RU"/>
              <a:t>Образец текста
Второй уровень
Третий уровень
Четвертый уровень
Пятый уровень</a:t>
            </a:r>
          </a:p>
        </p:txBody>
      </p:sp>
      <p:sp>
        <p:nvSpPr>
          <p:cNvPr id="7" name="Дата 6">
            <a:extLst>
              <a:ext uri="{FF2B5EF4-FFF2-40B4-BE49-F238E27FC236}">
                <a16:creationId xmlns:a16="http://schemas.microsoft.com/office/drawing/2014/main" id="{2FDFE2D6-852E-4F49-9771-EA12561F5B46}"/>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8" name="Нижний колонтитул 7">
            <a:extLst>
              <a:ext uri="{FF2B5EF4-FFF2-40B4-BE49-F238E27FC236}">
                <a16:creationId xmlns:a16="http://schemas.microsoft.com/office/drawing/2014/main" id="{495DC3A5-9A33-FF45-85B1-6541FEEE9DB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79B8865-D26A-D649-A38F-AF6562BF5D9B}"/>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72777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E28D6-B88A-CD42-B249-2EC22324A6A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E5D9899-6F68-9643-A0C1-75A58A3821A1}"/>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4" name="Нижний колонтитул 3">
            <a:extLst>
              <a:ext uri="{FF2B5EF4-FFF2-40B4-BE49-F238E27FC236}">
                <a16:creationId xmlns:a16="http://schemas.microsoft.com/office/drawing/2014/main" id="{A86356D9-D2AD-4748-B69A-60254D3BAC3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68523D5-EE35-2248-8DD6-05BBEFBEDD3A}"/>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45436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311C114-9B1D-D048-8F00-C9F24E9951A7}"/>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3" name="Нижний колонтитул 2">
            <a:extLst>
              <a:ext uri="{FF2B5EF4-FFF2-40B4-BE49-F238E27FC236}">
                <a16:creationId xmlns:a16="http://schemas.microsoft.com/office/drawing/2014/main" id="{E7CCA61F-146A-404B-8DA8-6C04A3ADD71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D84E791-6B1D-D940-8797-41E01E29682E}"/>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42857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94A6AA-F92B-6A42-A225-54B265C1C99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AD3BF03-5247-1F48-B2A1-501E45218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ru-RU"/>
              <a:t>Образец текста
Второй уровень
Третий уровень
Четвертый уровень
Пятый уровень</a:t>
            </a:r>
          </a:p>
        </p:txBody>
      </p:sp>
      <p:sp>
        <p:nvSpPr>
          <p:cNvPr id="4" name="Текст 3">
            <a:extLst>
              <a:ext uri="{FF2B5EF4-FFF2-40B4-BE49-F238E27FC236}">
                <a16:creationId xmlns:a16="http://schemas.microsoft.com/office/drawing/2014/main" id="{DFFB82C9-0BF6-1249-9D9D-AA8318FBD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5EBE5692-B97D-384E-980A-8F3E08E45400}"/>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6" name="Нижний колонтитул 5">
            <a:extLst>
              <a:ext uri="{FF2B5EF4-FFF2-40B4-BE49-F238E27FC236}">
                <a16:creationId xmlns:a16="http://schemas.microsoft.com/office/drawing/2014/main" id="{9C17A5F9-A272-8A45-AD2D-03948CCE875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E87F49-2826-A649-B7DB-3EC35388B33F}"/>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42179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C59E0D-7B43-0845-B0E0-DD9246CE02C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2C607BA-513D-3D44-9D86-A2BD90E91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A6C788C-B554-AC48-B0EC-F266AAE73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22524AA1-9F39-BA42-9574-769986A5849F}"/>
              </a:ext>
            </a:extLst>
          </p:cNvPr>
          <p:cNvSpPr>
            <a:spLocks noGrp="1"/>
          </p:cNvSpPr>
          <p:nvPr>
            <p:ph type="dt" sz="half" idx="10"/>
          </p:nvPr>
        </p:nvSpPr>
        <p:spPr/>
        <p:txBody>
          <a:bodyPr/>
          <a:lstStyle/>
          <a:p>
            <a:fld id="{85305B69-AB7B-B045-8F83-2E1723C122F3}" type="datetimeFigureOut">
              <a:rPr lang="ru-RU" smtClean="0"/>
              <a:t>04.10.2021</a:t>
            </a:fld>
            <a:endParaRPr lang="ru-RU"/>
          </a:p>
        </p:txBody>
      </p:sp>
      <p:sp>
        <p:nvSpPr>
          <p:cNvPr id="6" name="Нижний колонтитул 5">
            <a:extLst>
              <a:ext uri="{FF2B5EF4-FFF2-40B4-BE49-F238E27FC236}">
                <a16:creationId xmlns:a16="http://schemas.microsoft.com/office/drawing/2014/main" id="{4F2B7EA9-0E44-EA40-8FC1-5ED0D0AA354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2B125EE-1145-B549-B325-6EBCAE8D2533}"/>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103740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03B10-2B83-E345-B253-F7F3361ED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EDF33D0-9079-BF42-8E50-A5D830D8F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97A84788-91E9-894C-9DAC-E537B997F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05B69-AB7B-B045-8F83-2E1723C122F3}"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C506F778-24ED-C844-B332-950111F38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A8E8349-A2EE-2542-8DDE-21039D0A4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4749A-637A-154F-9901-600D70C9D1D1}" type="slidenum">
              <a:rPr lang="ru-RU" smtClean="0"/>
              <a:t>‹#›</a:t>
            </a:fld>
            <a:endParaRPr lang="ru-RU"/>
          </a:p>
        </p:txBody>
      </p:sp>
    </p:spTree>
    <p:extLst>
      <p:ext uri="{BB962C8B-B14F-4D97-AF65-F5344CB8AC3E}">
        <p14:creationId xmlns:p14="http://schemas.microsoft.com/office/powerpoint/2010/main" val="224037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file:////var/folders/z3/5lgzvgpn6sx_l5pcqby69jzr0000gn/T/com.microsoft.Word/WebArchiveCopyPasteTempFiles/QAP.6.image78__45_.p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netpeak.net/ru/blog/50-samyih-uzhasnyih-saytov/" TargetMode="External"/><Relationship Id="rId3" Type="http://schemas.openxmlformats.org/officeDocument/2006/relationships/hyperlink" Target="https://lpgenerator.ru/blog/2014/10/29/top-10-oshibok-informacionnoj-arhitektury-sajtov/" TargetMode="External"/><Relationship Id="rId7" Type="http://schemas.openxmlformats.org/officeDocument/2006/relationships/hyperlink" Target="https://spark.ru/user/76366/blog/32202/plohoj-dizajn-vs-horoshij-dizajn-5-naglyadnih-primerov"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www.webhostingsecretrevealed.net/ru/blog/web-design/10-worst-website-design-mistakes/" TargetMode="External"/><Relationship Id="rId5" Type="http://schemas.openxmlformats.org/officeDocument/2006/relationships/hyperlink" Target="https://texterra.ru/blog/15-oshibok-veb-dizayna-kotorye-otpugivayut-posetiteley-sayta.html" TargetMode="External"/><Relationship Id="rId4" Type="http://schemas.openxmlformats.org/officeDocument/2006/relationships/hyperlink" Target="https://www.plerdy.com/ru/blog/top-10-ux-mistak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file:////var/folders/z3/5lgzvgpn6sx_l5pcqby69jzr0000gn/T/com.microsoft.Word/WebArchiveCopyPasteTempFiles/QAP.6.image78__71_.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file:////var/folders/z3/5lgzvgpn6sx_l5pcqby69jzr0000gn/T/com.microsoft.Word/WebArchiveCopyPasteTempFiles/QAP.6.image78__8_.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file:////var/folders/z3/5lgzvgpn6sx_l5pcqby69jzr0000gn/T/com.microsoft.Word/WebArchiveCopyPasteTempFiles/QAP.6.image78__72_.p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26ECB7-8660-3845-A72D-E25D19FAB799}"/>
              </a:ext>
            </a:extLst>
          </p:cNvPr>
          <p:cNvSpPr>
            <a:spLocks noGrp="1"/>
          </p:cNvSpPr>
          <p:nvPr>
            <p:ph type="ctrTitle"/>
          </p:nvPr>
        </p:nvSpPr>
        <p:spPr/>
        <p:txBody>
          <a:bodyPr>
            <a:normAutofit/>
          </a:bodyPr>
          <a:lstStyle/>
          <a:p>
            <a:r>
              <a:rPr lang="ru-RU" b="1" dirty="0"/>
              <a:t>Ошибки веб-интерфейсов</a:t>
            </a:r>
            <a:r>
              <a:rPr lang="ru-RU" sz="4800" dirty="0"/>
              <a:t> </a:t>
            </a:r>
            <a:endParaRPr lang="ru-RU" sz="4800" b="1" dirty="0"/>
          </a:p>
        </p:txBody>
      </p:sp>
    </p:spTree>
    <p:extLst>
      <p:ext uri="{BB962C8B-B14F-4D97-AF65-F5344CB8AC3E}">
        <p14:creationId xmlns:p14="http://schemas.microsoft.com/office/powerpoint/2010/main" val="228638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r>
              <a:rPr lang="ru-RU" b="1" dirty="0"/>
              <a:t>Ошибки при разработке функции поиска</a:t>
            </a:r>
            <a:br>
              <a:rPr lang="ru-RU" b="1" dirty="0"/>
            </a:br>
            <a:r>
              <a:rPr lang="ru-RU" dirty="0"/>
              <a:t>Непродуманные фильтры</a:t>
            </a:r>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30CC868A-D976-5549-B82A-94CB9291A327}"/>
              </a:ext>
            </a:extLst>
          </p:cNvPr>
          <p:cNvSpPr>
            <a:spLocks noChangeArrowheads="1"/>
          </p:cNvSpPr>
          <p:nvPr/>
        </p:nvSpPr>
        <p:spPr bwMode="auto">
          <a:xfrm>
            <a:off x="1631576" y="1685364"/>
            <a:ext cx="21902570" cy="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a:extLst>
              <a:ext uri="{FF2B5EF4-FFF2-40B4-BE49-F238E27FC236}">
                <a16:creationId xmlns:a16="http://schemas.microsoft.com/office/drawing/2014/main" id="{7C542BC0-3DBD-B44A-9CB1-BE3F1D6663D2}"/>
              </a:ext>
            </a:extLst>
          </p:cNvPr>
          <p:cNvSpPr/>
          <p:nvPr/>
        </p:nvSpPr>
        <p:spPr>
          <a:xfrm>
            <a:off x="720519" y="2136339"/>
            <a:ext cx="10718446" cy="2308324"/>
          </a:xfrm>
          <a:prstGeom prst="rect">
            <a:avLst/>
          </a:prstGeom>
        </p:spPr>
        <p:txBody>
          <a:bodyPr wrap="square">
            <a:spAutoFit/>
          </a:bodyPr>
          <a:lstStyle/>
          <a:p>
            <a:pPr algn="just"/>
            <a:r>
              <a:rPr lang="ru-RU" sz="2400" dirty="0"/>
              <a:t>Система фильтров, как правило, улучшает UI (пользовательский интерфейс). Посетители могут сузить поле поиска до конкретного продукта или контента, что помогает достигать целей гораздо быстрее. Но нужно помнить, что фильтры улучшат </a:t>
            </a:r>
            <a:r>
              <a:rPr lang="ru-RU" sz="2400" dirty="0" err="1"/>
              <a:t>юзабилити</a:t>
            </a:r>
            <a:r>
              <a:rPr lang="ru-RU" sz="2400" dirty="0"/>
              <a:t> ресурса, только если они будут разработаны с учётом потребностей аудитории. То есть, если будут фильтровать контент или продукты по тем признакам, которые важны для посетителей. </a:t>
            </a:r>
          </a:p>
        </p:txBody>
      </p:sp>
    </p:spTree>
    <p:extLst>
      <p:ext uri="{BB962C8B-B14F-4D97-AF65-F5344CB8AC3E}">
        <p14:creationId xmlns:p14="http://schemas.microsoft.com/office/powerpoint/2010/main" val="186443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r>
              <a:rPr lang="ru-RU" b="1" dirty="0"/>
              <a:t>Ошибки при создании дизайна</a:t>
            </a:r>
            <a:br>
              <a:rPr lang="ru-RU" b="1" dirty="0"/>
            </a:br>
            <a:r>
              <a:rPr lang="ru-RU" dirty="0"/>
              <a:t>Нарушение общепринятых правил дизайна</a:t>
            </a:r>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a:extLst>
              <a:ext uri="{FF2B5EF4-FFF2-40B4-BE49-F238E27FC236}">
                <a16:creationId xmlns:a16="http://schemas.microsoft.com/office/drawing/2014/main" id="{15049514-156C-E74E-95DC-D21133D43E96}"/>
              </a:ext>
            </a:extLst>
          </p:cNvPr>
          <p:cNvSpPr/>
          <p:nvPr/>
        </p:nvSpPr>
        <p:spPr>
          <a:xfrm>
            <a:off x="720519" y="1888449"/>
            <a:ext cx="10718446" cy="3724096"/>
          </a:xfrm>
          <a:prstGeom prst="rect">
            <a:avLst/>
          </a:prstGeom>
        </p:spPr>
        <p:txBody>
          <a:bodyPr wrap="square">
            <a:spAutoFit/>
          </a:bodyPr>
          <a:lstStyle/>
          <a:p>
            <a:pPr algn="just"/>
            <a:r>
              <a:rPr lang="ru-RU" sz="2400" dirty="0"/>
              <a:t>Один из главных принципов </a:t>
            </a:r>
            <a:r>
              <a:rPr lang="ru-RU" sz="2400" dirty="0" err="1"/>
              <a:t>юзабилити</a:t>
            </a:r>
            <a:r>
              <a:rPr lang="ru-RU" sz="2400" dirty="0"/>
              <a:t> — единообразие (</a:t>
            </a:r>
            <a:r>
              <a:rPr lang="ru-RU" sz="2400" dirty="0" err="1"/>
              <a:t>консистентность</a:t>
            </a:r>
            <a:r>
              <a:rPr lang="ru-RU" sz="2400" dirty="0"/>
              <a:t>): если элементы всегда ведут себя одинаково, пользователям не нужно беспокоиться о том, что что-то может пойти не так. Они знают, что произойдёт дальше, так как им об этом говорит прошлый опыт. </a:t>
            </a:r>
          </a:p>
          <a:p>
            <a:pPr algn="just"/>
            <a:endParaRPr lang="ru-RU" sz="2000" dirty="0">
              <a:solidFill>
                <a:srgbClr val="313131"/>
              </a:solidFill>
              <a:latin typeface="Helvetica Neue" panose="02000503000000020004" pitchFamily="2" charset="0"/>
              <a:cs typeface="Times New Roman (Основной текст" panose="02020603050405020304" pitchFamily="18" charset="0"/>
            </a:endParaRPr>
          </a:p>
          <a:p>
            <a:pPr algn="just"/>
            <a:r>
              <a:rPr lang="ru-RU" sz="2400" dirty="0"/>
              <a:t>Чем чаще подтверждаются ожидания пользователей, тем больше они будут чувствовать контроль над системой, и тем больше она им будет нравиться. Чем чаще система обманывает их ожидания, тем </a:t>
            </a:r>
            <a:r>
              <a:rPr lang="ru-RU" sz="2400" dirty="0" err="1"/>
              <a:t>неувереннее</a:t>
            </a:r>
            <a:r>
              <a:rPr lang="ru-RU" sz="2400" dirty="0"/>
              <a:t> они себя будут чувствовать. Они будут думать: «Ой, а вдруг, если я отпущу это яблоко, оно превратится в помидор и улетит в небо»</a:t>
            </a:r>
          </a:p>
        </p:txBody>
      </p:sp>
    </p:spTree>
    <p:extLst>
      <p:ext uri="{BB962C8B-B14F-4D97-AF65-F5344CB8AC3E}">
        <p14:creationId xmlns:p14="http://schemas.microsoft.com/office/powerpoint/2010/main" val="382376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r>
              <a:rPr lang="ru-RU" b="1" dirty="0"/>
              <a:t>Ошибки при создании дизайна</a:t>
            </a:r>
            <a:br>
              <a:rPr lang="ru-RU" b="1" dirty="0"/>
            </a:br>
            <a:r>
              <a:rPr lang="ru-RU" dirty="0"/>
              <a:t>Похожие иконки или неразличимые названия</a:t>
            </a:r>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30CC868A-D976-5549-B82A-94CB9291A327}"/>
              </a:ext>
            </a:extLst>
          </p:cNvPr>
          <p:cNvSpPr>
            <a:spLocks noChangeArrowheads="1"/>
          </p:cNvSpPr>
          <p:nvPr/>
        </p:nvSpPr>
        <p:spPr bwMode="auto">
          <a:xfrm>
            <a:off x="1631576" y="1685364"/>
            <a:ext cx="21902570" cy="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B13A850D-A6EC-344B-AA2A-8ACFDE82860B}"/>
              </a:ext>
            </a:extLst>
          </p:cNvPr>
          <p:cNvSpPr>
            <a:spLocks noChangeArrowheads="1"/>
          </p:cNvSpPr>
          <p:nvPr/>
        </p:nvSpPr>
        <p:spPr bwMode="auto">
          <a:xfrm>
            <a:off x="1272987" y="1256972"/>
            <a:ext cx="190143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7169" name="Рисунок 2" descr="img">
            <a:extLst>
              <a:ext uri="{FF2B5EF4-FFF2-40B4-BE49-F238E27FC236}">
                <a16:creationId xmlns:a16="http://schemas.microsoft.com/office/drawing/2014/main" id="{C00C9D8F-46CE-C242-A57C-4BC072B6353D}"/>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631576" y="1540016"/>
            <a:ext cx="8914735" cy="470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25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a:bodyPr>
          <a:lstStyle/>
          <a:p>
            <a:pPr algn="ctr">
              <a:spcAft>
                <a:spcPts val="0"/>
              </a:spcAft>
            </a:pPr>
            <a:r>
              <a:rPr lang="ru-RU" sz="4800" b="1" dirty="0"/>
              <a:t>Источники</a:t>
            </a:r>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30CC868A-D976-5549-B82A-94CB9291A327}"/>
              </a:ext>
            </a:extLst>
          </p:cNvPr>
          <p:cNvSpPr>
            <a:spLocks noChangeArrowheads="1"/>
          </p:cNvSpPr>
          <p:nvPr/>
        </p:nvSpPr>
        <p:spPr bwMode="auto">
          <a:xfrm>
            <a:off x="1631576" y="1685364"/>
            <a:ext cx="21902570" cy="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TextBox 3">
            <a:extLst>
              <a:ext uri="{FF2B5EF4-FFF2-40B4-BE49-F238E27FC236}">
                <a16:creationId xmlns:a16="http://schemas.microsoft.com/office/drawing/2014/main" id="{077E8E78-8FD6-764D-9F46-CD423816D2A7}"/>
              </a:ext>
            </a:extLst>
          </p:cNvPr>
          <p:cNvSpPr txBox="1"/>
          <p:nvPr/>
        </p:nvSpPr>
        <p:spPr>
          <a:xfrm>
            <a:off x="1111624" y="1982220"/>
            <a:ext cx="9699811" cy="2585323"/>
          </a:xfrm>
          <a:prstGeom prst="rect">
            <a:avLst/>
          </a:prstGeom>
          <a:noFill/>
        </p:spPr>
        <p:txBody>
          <a:bodyPr wrap="square" rtlCol="0">
            <a:spAutoFit/>
          </a:bodyPr>
          <a:lstStyle/>
          <a:p>
            <a:r>
              <a:rPr lang="ru-RU" sz="2400" u="sng" dirty="0">
                <a:hlinkClick r:id="rId3"/>
              </a:rPr>
              <a:t>ТОП-10 ошибок информационной архитектуры сайтов</a:t>
            </a:r>
            <a:r>
              <a:rPr lang="ru-RU" sz="2400" u="sng" dirty="0"/>
              <a:t>;</a:t>
            </a:r>
            <a:endParaRPr lang="ru-RU" sz="2400" dirty="0"/>
          </a:p>
          <a:p>
            <a:r>
              <a:rPr lang="ru-RU" sz="2400" u="sng" dirty="0">
                <a:hlinkClick r:id="rId4"/>
              </a:rPr>
              <a:t>ТОП-10 ошибок UX дизайна</a:t>
            </a:r>
            <a:r>
              <a:rPr lang="ru-RU" sz="2400" u="sng" dirty="0"/>
              <a:t>;</a:t>
            </a:r>
            <a:endParaRPr lang="ru-RU" sz="2400" dirty="0"/>
          </a:p>
          <a:p>
            <a:r>
              <a:rPr lang="ru-RU" sz="2400" u="sng" dirty="0">
                <a:hlinkClick r:id="rId5"/>
              </a:rPr>
              <a:t>15 худших сайтов: с неудачным дизайном и плохим юзабилити</a:t>
            </a:r>
            <a:r>
              <a:rPr lang="ru-RU" sz="2400" u="sng" dirty="0"/>
              <a:t>;</a:t>
            </a:r>
            <a:endParaRPr lang="ru-RU" sz="2400" dirty="0"/>
          </a:p>
          <a:p>
            <a:r>
              <a:rPr lang="ru-RU" sz="2400" u="sng" dirty="0">
                <a:hlinkClick r:id="rId6"/>
              </a:rPr>
              <a:t>Худшие ошибки веб-дизайна: 10 примеров плохих веб-сайтов</a:t>
            </a:r>
            <a:r>
              <a:rPr lang="ru-RU" sz="2400" u="sng" dirty="0"/>
              <a:t>;</a:t>
            </a:r>
            <a:endParaRPr lang="ru-RU" sz="2400" dirty="0"/>
          </a:p>
          <a:p>
            <a:r>
              <a:rPr lang="ru-RU" sz="2400" u="sng" dirty="0">
                <a:hlinkClick r:id="rId7"/>
              </a:rPr>
              <a:t>Плохой дизайн vs хороший дизайн: 5 наглядных примеров</a:t>
            </a:r>
            <a:r>
              <a:rPr lang="ru-RU" sz="2400" u="sng" dirty="0"/>
              <a:t>.</a:t>
            </a:r>
            <a:endParaRPr lang="ru-RU" sz="2400" dirty="0"/>
          </a:p>
          <a:p>
            <a:r>
              <a:rPr lang="ru-RU" sz="2400" u="sng" dirty="0">
                <a:hlinkClick r:id="rId8"/>
              </a:rPr>
              <a:t>50 самых ужасных сайтов</a:t>
            </a:r>
            <a:r>
              <a:rPr lang="ru-RU" sz="2400" u="sng" dirty="0"/>
              <a:t> - </a:t>
            </a:r>
            <a:r>
              <a:rPr lang="ru-RU" sz="2400" dirty="0"/>
              <a:t>Не для слабонервных</a:t>
            </a:r>
          </a:p>
          <a:p>
            <a:endParaRPr lang="ru-RU" dirty="0"/>
          </a:p>
        </p:txBody>
      </p:sp>
    </p:spTree>
    <p:extLst>
      <p:ext uri="{BB962C8B-B14F-4D97-AF65-F5344CB8AC3E}">
        <p14:creationId xmlns:p14="http://schemas.microsoft.com/office/powerpoint/2010/main" val="255855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r>
              <a:rPr lang="ru-RU" b="1" dirty="0"/>
              <a:t>Ошибки при разработке функциональности</a:t>
            </a:r>
            <a:br>
              <a:rPr lang="ru-RU" b="1" dirty="0"/>
            </a:br>
            <a:r>
              <a:rPr lang="ru-RU" dirty="0"/>
              <a:t>Избыточность данных </a:t>
            </a:r>
            <a:endParaRPr lang="ru-RU" sz="4800" dirty="0"/>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1025" name="Рисунок 24" descr="img">
            <a:extLst>
              <a:ext uri="{FF2B5EF4-FFF2-40B4-BE49-F238E27FC236}">
                <a16:creationId xmlns:a16="http://schemas.microsoft.com/office/drawing/2014/main" id="{BF844D18-0BCE-5447-BABB-1E362329ED8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455625" y="1398495"/>
            <a:ext cx="9319952" cy="5109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17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spcAft>
                <a:spcPts val="0"/>
              </a:spcAft>
            </a:pPr>
            <a:r>
              <a:rPr lang="ru-RU" b="1" dirty="0"/>
              <a:t>Ошибки при разработке функциональности</a:t>
            </a:r>
            <a:br>
              <a:rPr lang="ru-RU" b="1" dirty="0"/>
            </a:br>
            <a:r>
              <a:rPr lang="ru-RU" dirty="0"/>
              <a:t>Близость действий подтверждения и отмены </a:t>
            </a:r>
            <a:endParaRPr lang="ru-RU" sz="4800" dirty="0"/>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4">
            <a:extLst>
              <a:ext uri="{FF2B5EF4-FFF2-40B4-BE49-F238E27FC236}">
                <a16:creationId xmlns:a16="http://schemas.microsoft.com/office/drawing/2014/main" id="{0083FA3F-2253-4147-BD69-09937392B348}"/>
              </a:ext>
            </a:extLst>
          </p:cNvPr>
          <p:cNvSpPr>
            <a:spLocks noChangeArrowheads="1"/>
          </p:cNvSpPr>
          <p:nvPr/>
        </p:nvSpPr>
        <p:spPr bwMode="auto">
          <a:xfrm>
            <a:off x="1290918" y="1649505"/>
            <a:ext cx="228492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1027" name="Рисунок 23" descr="img">
            <a:extLst>
              <a:ext uri="{FF2B5EF4-FFF2-40B4-BE49-F238E27FC236}">
                <a16:creationId xmlns:a16="http://schemas.microsoft.com/office/drawing/2014/main" id="{C078A10C-CC49-D640-8974-9AB60DACD2A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90918" y="1649506"/>
            <a:ext cx="9520517" cy="437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34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spcAft>
                <a:spcPts val="0"/>
              </a:spcAft>
            </a:pPr>
            <a:r>
              <a:rPr lang="ru-RU" b="1" dirty="0"/>
              <a:t>Ошибки при разработке функциональности</a:t>
            </a:r>
            <a:br>
              <a:rPr lang="ru-RU" b="1" dirty="0"/>
            </a:br>
            <a:r>
              <a:rPr lang="ru-RU" dirty="0"/>
              <a:t>Не понятны действия кнопок</a:t>
            </a:r>
            <a:endParaRPr lang="ru-RU" sz="4800" dirty="0"/>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30CC868A-D976-5549-B82A-94CB9291A327}"/>
              </a:ext>
            </a:extLst>
          </p:cNvPr>
          <p:cNvSpPr>
            <a:spLocks noChangeArrowheads="1"/>
          </p:cNvSpPr>
          <p:nvPr/>
        </p:nvSpPr>
        <p:spPr bwMode="auto">
          <a:xfrm>
            <a:off x="1631576" y="1685364"/>
            <a:ext cx="21902570" cy="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3073" name="Рисунок 21" descr="img">
            <a:extLst>
              <a:ext uri="{FF2B5EF4-FFF2-40B4-BE49-F238E27FC236}">
                <a16:creationId xmlns:a16="http://schemas.microsoft.com/office/drawing/2014/main" id="{2B3E977B-540F-4C41-B97D-75D9C48370C2}"/>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631576" y="1685363"/>
            <a:ext cx="9375591" cy="450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4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r>
              <a:rPr lang="ru-RU" b="1" dirty="0"/>
              <a:t>Ошибки при разработке функциональности</a:t>
            </a:r>
            <a:br>
              <a:rPr lang="ru-RU" b="1" dirty="0"/>
            </a:br>
            <a:r>
              <a:rPr lang="ru-RU" dirty="0"/>
              <a:t>Очень сложная регистрация</a:t>
            </a:r>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30CC868A-D976-5549-B82A-94CB9291A327}"/>
              </a:ext>
            </a:extLst>
          </p:cNvPr>
          <p:cNvSpPr>
            <a:spLocks noChangeArrowheads="1"/>
          </p:cNvSpPr>
          <p:nvPr/>
        </p:nvSpPr>
        <p:spPr bwMode="auto">
          <a:xfrm>
            <a:off x="1631576" y="1685364"/>
            <a:ext cx="21902570" cy="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a:extLst>
              <a:ext uri="{FF2B5EF4-FFF2-40B4-BE49-F238E27FC236}">
                <a16:creationId xmlns:a16="http://schemas.microsoft.com/office/drawing/2014/main" id="{11FE83FA-C673-0F41-B01F-0473091E55FF}"/>
              </a:ext>
            </a:extLst>
          </p:cNvPr>
          <p:cNvSpPr/>
          <p:nvPr/>
        </p:nvSpPr>
        <p:spPr>
          <a:xfrm>
            <a:off x="860612" y="2967335"/>
            <a:ext cx="10668000" cy="830997"/>
          </a:xfrm>
          <a:prstGeom prst="rect">
            <a:avLst/>
          </a:prstGeom>
        </p:spPr>
        <p:txBody>
          <a:bodyPr wrap="square">
            <a:spAutoFit/>
          </a:bodyPr>
          <a:lstStyle/>
          <a:p>
            <a:pPr>
              <a:spcBef>
                <a:spcPts val="1500"/>
              </a:spcBef>
              <a:spcAft>
                <a:spcPts val="1700"/>
              </a:spcAft>
            </a:pPr>
            <a:r>
              <a:rPr lang="ru-RU" sz="2400" dirty="0"/>
              <a:t>Времена, когда пользователи готовы были предоставлять в сети множество данных о себе и проходить защиты от роботов, давно в прошлом. </a:t>
            </a:r>
          </a:p>
        </p:txBody>
      </p:sp>
    </p:spTree>
    <p:extLst>
      <p:ext uri="{BB962C8B-B14F-4D97-AF65-F5344CB8AC3E}">
        <p14:creationId xmlns:p14="http://schemas.microsoft.com/office/powerpoint/2010/main" val="81219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r>
              <a:rPr lang="ru-RU" b="1" dirty="0"/>
              <a:t>Ошибки при создании навигации</a:t>
            </a:r>
            <a:br>
              <a:rPr lang="ru-RU" b="1" dirty="0"/>
            </a:br>
            <a:r>
              <a:rPr lang="ru-RU" dirty="0"/>
              <a:t>Ошибки в меню</a:t>
            </a:r>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30CC868A-D976-5549-B82A-94CB9291A327}"/>
              </a:ext>
            </a:extLst>
          </p:cNvPr>
          <p:cNvSpPr>
            <a:spLocks noChangeArrowheads="1"/>
          </p:cNvSpPr>
          <p:nvPr/>
        </p:nvSpPr>
        <p:spPr bwMode="auto">
          <a:xfrm>
            <a:off x="1631576" y="1685364"/>
            <a:ext cx="21902570" cy="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a:extLst>
              <a:ext uri="{FF2B5EF4-FFF2-40B4-BE49-F238E27FC236}">
                <a16:creationId xmlns:a16="http://schemas.microsoft.com/office/drawing/2014/main" id="{132F0441-93DA-BD41-B901-61CDDC2B5BBF}"/>
              </a:ext>
            </a:extLst>
          </p:cNvPr>
          <p:cNvSpPr/>
          <p:nvPr/>
        </p:nvSpPr>
        <p:spPr>
          <a:xfrm>
            <a:off x="519419" y="1444213"/>
            <a:ext cx="11080910" cy="4372992"/>
          </a:xfrm>
          <a:prstGeom prst="rect">
            <a:avLst/>
          </a:prstGeom>
        </p:spPr>
        <p:txBody>
          <a:bodyPr wrap="square">
            <a:spAutoFit/>
          </a:bodyPr>
          <a:lstStyle/>
          <a:p>
            <a:pPr>
              <a:spcBef>
                <a:spcPts val="1500"/>
              </a:spcBef>
              <a:spcAft>
                <a:spcPts val="1700"/>
              </a:spcAft>
            </a:pPr>
            <a:r>
              <a:rPr lang="ru-RU" sz="2400" dirty="0"/>
              <a:t>К проблемам, которые важно минимизировать при разработке навигации, относятся:</a:t>
            </a:r>
          </a:p>
          <a:p>
            <a:pPr marL="742950" lvl="1" indent="-285750">
              <a:buSzPts val="1000"/>
              <a:buFont typeface="Symbol" pitchFamily="2" charset="2"/>
              <a:buChar char=""/>
              <a:tabLst>
                <a:tab pos="914400" algn="l"/>
              </a:tabLst>
            </a:pPr>
            <a:r>
              <a:rPr lang="ru-RU" sz="2400" dirty="0"/>
              <a:t>Отсутствие переходов в какой-либо из разделов. Пользователь может решить, что данного раздела нет.</a:t>
            </a:r>
          </a:p>
          <a:p>
            <a:pPr marL="742950" lvl="1" indent="-285750">
              <a:buSzPts val="1000"/>
              <a:buFont typeface="Symbol" pitchFamily="2" charset="2"/>
              <a:buChar char=""/>
              <a:tabLst>
                <a:tab pos="914400" algn="l"/>
              </a:tabLst>
            </a:pPr>
            <a:r>
              <a:rPr lang="ru-RU" sz="2400" dirty="0"/>
              <a:t>Переполнение меню. Мешает пользователю понять, что находится внутри. Это ограничивает возможности как обнаружения, так и поиска отдельных разделов: у пользователя может не быть причины искать в меню.</a:t>
            </a:r>
          </a:p>
          <a:p>
            <a:pPr marL="742950" lvl="1" indent="-285750">
              <a:buSzPts val="1000"/>
              <a:buFont typeface="Symbol" pitchFamily="2" charset="2"/>
              <a:buChar char=""/>
              <a:tabLst>
                <a:tab pos="914400" algn="l"/>
              </a:tabLst>
            </a:pPr>
            <a:r>
              <a:rPr lang="ru-RU" sz="2400" dirty="0"/>
              <a:t>Выпадающее меню. Кликая на пункт в меню, пользователь ожидает перехода в соответствующий раздел сайта. Если в меню есть выпадающие при клике пункты, человеку приходится снова выбирать, куда перейти. Это может причинять неудобства.</a:t>
            </a:r>
          </a:p>
        </p:txBody>
      </p:sp>
    </p:spTree>
    <p:extLst>
      <p:ext uri="{BB962C8B-B14F-4D97-AF65-F5344CB8AC3E}">
        <p14:creationId xmlns:p14="http://schemas.microsoft.com/office/powerpoint/2010/main" val="331843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r>
              <a:rPr lang="ru-RU" dirty="0"/>
              <a:t>Ошибки при создании навигации</a:t>
            </a:r>
            <a:br>
              <a:rPr lang="ru-RU" b="1" dirty="0"/>
            </a:br>
            <a:r>
              <a:rPr lang="ru-RU" b="1" dirty="0"/>
              <a:t>«Невидимые» опции навигации</a:t>
            </a:r>
            <a:endParaRPr lang="ru-RU" dirty="0"/>
          </a:p>
        </p:txBody>
      </p:sp>
      <p:sp>
        <p:nvSpPr>
          <p:cNvPr id="3" name="Rectangle 2">
            <a:extLst>
              <a:ext uri="{FF2B5EF4-FFF2-40B4-BE49-F238E27FC236}">
                <a16:creationId xmlns:a16="http://schemas.microsoft.com/office/drawing/2014/main" id="{30CC868A-D976-5549-B82A-94CB9291A327}"/>
              </a:ext>
            </a:extLst>
          </p:cNvPr>
          <p:cNvSpPr>
            <a:spLocks noChangeArrowheads="1"/>
          </p:cNvSpPr>
          <p:nvPr/>
        </p:nvSpPr>
        <p:spPr bwMode="auto">
          <a:xfrm>
            <a:off x="1631576" y="1685364"/>
            <a:ext cx="21902570" cy="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a:extLst>
              <a:ext uri="{FF2B5EF4-FFF2-40B4-BE49-F238E27FC236}">
                <a16:creationId xmlns:a16="http://schemas.microsoft.com/office/drawing/2014/main" id="{5143AE86-6684-9E4F-9EAE-E63052716F69}"/>
              </a:ext>
            </a:extLst>
          </p:cNvPr>
          <p:cNvSpPr/>
          <p:nvPr/>
        </p:nvSpPr>
        <p:spPr>
          <a:xfrm>
            <a:off x="720519" y="1792655"/>
            <a:ext cx="10754305" cy="3088025"/>
          </a:xfrm>
          <a:prstGeom prst="rect">
            <a:avLst/>
          </a:prstGeom>
        </p:spPr>
        <p:txBody>
          <a:bodyPr wrap="square">
            <a:spAutoFit/>
          </a:bodyPr>
          <a:lstStyle/>
          <a:p>
            <a:pPr algn="just">
              <a:spcBef>
                <a:spcPts val="1500"/>
              </a:spcBef>
              <a:spcAft>
                <a:spcPts val="1700"/>
              </a:spcAft>
            </a:pPr>
            <a:r>
              <a:rPr lang="ru-RU" sz="2400" dirty="0"/>
              <a:t>Самый страшный сон маркетолога или веб-дизайнера — большой сложный ресурс без навигации. К счастью, на практике с подобным казусом пользователю столкнуться, возможно, и не придётся.</a:t>
            </a:r>
          </a:p>
          <a:p>
            <a:pPr algn="just">
              <a:spcBef>
                <a:spcPts val="1500"/>
              </a:spcBef>
              <a:spcAft>
                <a:spcPts val="1700"/>
              </a:spcAft>
            </a:pPr>
            <a:r>
              <a:rPr lang="ru-RU" sz="2400" dirty="0"/>
              <a:t>С чем он рискует встретиться в реальности — с сайтом, на котором навигация практически незаметна. С точки зрения пользователя, любая функция, которую он не видит, не существует. Скрытие навигации не решает задачу удержания и привлечения пользователя.</a:t>
            </a:r>
          </a:p>
        </p:txBody>
      </p:sp>
    </p:spTree>
    <p:extLst>
      <p:ext uri="{BB962C8B-B14F-4D97-AF65-F5344CB8AC3E}">
        <p14:creationId xmlns:p14="http://schemas.microsoft.com/office/powerpoint/2010/main" val="99437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r>
              <a:rPr lang="ru-RU" b="1" dirty="0"/>
              <a:t>Ошибки при создании навигации</a:t>
            </a:r>
            <a:br>
              <a:rPr lang="ru-RU" b="1" dirty="0"/>
            </a:br>
            <a:r>
              <a:rPr lang="ru-RU" dirty="0"/>
              <a:t>Появление новых окон в браузере</a:t>
            </a:r>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30CC868A-D976-5549-B82A-94CB9291A327}"/>
              </a:ext>
            </a:extLst>
          </p:cNvPr>
          <p:cNvSpPr>
            <a:spLocks noChangeArrowheads="1"/>
          </p:cNvSpPr>
          <p:nvPr/>
        </p:nvSpPr>
        <p:spPr bwMode="auto">
          <a:xfrm>
            <a:off x="1631576" y="1685364"/>
            <a:ext cx="21902570" cy="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a:extLst>
              <a:ext uri="{FF2B5EF4-FFF2-40B4-BE49-F238E27FC236}">
                <a16:creationId xmlns:a16="http://schemas.microsoft.com/office/drawing/2014/main" id="{BEF94FE2-D25F-B644-97E9-E3719B0A14C3}"/>
              </a:ext>
            </a:extLst>
          </p:cNvPr>
          <p:cNvSpPr/>
          <p:nvPr/>
        </p:nvSpPr>
        <p:spPr>
          <a:xfrm>
            <a:off x="720519" y="1888835"/>
            <a:ext cx="10843952" cy="2526333"/>
          </a:xfrm>
          <a:prstGeom prst="rect">
            <a:avLst/>
          </a:prstGeom>
        </p:spPr>
        <p:txBody>
          <a:bodyPr wrap="square">
            <a:spAutoFit/>
          </a:bodyPr>
          <a:lstStyle/>
          <a:p>
            <a:pPr algn="just">
              <a:spcBef>
                <a:spcPts val="1500"/>
              </a:spcBef>
              <a:spcAft>
                <a:spcPts val="1700"/>
              </a:spcAft>
            </a:pPr>
            <a:r>
              <a:rPr lang="ru-RU" sz="2400" dirty="0"/>
              <a:t>Данный баг можно сравнить с продавцом пылесосов, который начинает визит к покупателю с того, что опрокидывает пепельницу на его ковёр. Дополнительные окна загрязняют пользователю экран. Избегайте их появления.</a:t>
            </a:r>
          </a:p>
          <a:p>
            <a:pPr algn="just"/>
            <a:r>
              <a:rPr lang="ru-RU" sz="2400" dirty="0"/>
              <a:t>Дизайнеры открывают новые окна в браузере, исходя из теории, что это удерживает посетителей на их сайте. Но тем самым нарушается естественная навигация через кнопку «Назад» для возврата на предыдущую страницу. </a:t>
            </a:r>
          </a:p>
        </p:txBody>
      </p:sp>
    </p:spTree>
    <p:extLst>
      <p:ext uri="{BB962C8B-B14F-4D97-AF65-F5344CB8AC3E}">
        <p14:creationId xmlns:p14="http://schemas.microsoft.com/office/powerpoint/2010/main" val="68647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20519" y="383707"/>
            <a:ext cx="10515600" cy="1014788"/>
          </a:xfrm>
        </p:spPr>
        <p:txBody>
          <a:bodyPr>
            <a:normAutofit fontScale="90000"/>
          </a:bodyPr>
          <a:lstStyle/>
          <a:p>
            <a:pPr algn="ctr"/>
            <a:r>
              <a:rPr lang="ru-RU" b="1" dirty="0"/>
              <a:t>Ошибки при разработке функции поиска</a:t>
            </a:r>
            <a:br>
              <a:rPr lang="ru-RU" b="1" dirty="0"/>
            </a:br>
            <a:r>
              <a:rPr lang="ru-RU" dirty="0"/>
              <a:t>Неудовлетворительные результаты поиска</a:t>
            </a:r>
          </a:p>
        </p:txBody>
      </p:sp>
      <p:sp>
        <p:nvSpPr>
          <p:cNvPr id="5" name="Rectangle 2">
            <a:extLst>
              <a:ext uri="{FF2B5EF4-FFF2-40B4-BE49-F238E27FC236}">
                <a16:creationId xmlns:a16="http://schemas.microsoft.com/office/drawing/2014/main" id="{19DD131C-D50C-5E43-8F6B-7E2706CD5401}"/>
              </a:ext>
            </a:extLst>
          </p:cNvPr>
          <p:cNvSpPr>
            <a:spLocks noChangeArrowheads="1"/>
          </p:cNvSpPr>
          <p:nvPr/>
        </p:nvSpPr>
        <p:spPr bwMode="auto">
          <a:xfrm>
            <a:off x="1455625" y="1398494"/>
            <a:ext cx="1915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30CC868A-D976-5549-B82A-94CB9291A327}"/>
              </a:ext>
            </a:extLst>
          </p:cNvPr>
          <p:cNvSpPr>
            <a:spLocks noChangeArrowheads="1"/>
          </p:cNvSpPr>
          <p:nvPr/>
        </p:nvSpPr>
        <p:spPr bwMode="auto">
          <a:xfrm>
            <a:off x="1631576" y="1685364"/>
            <a:ext cx="21902570" cy="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a:extLst>
              <a:ext uri="{FF2B5EF4-FFF2-40B4-BE49-F238E27FC236}">
                <a16:creationId xmlns:a16="http://schemas.microsoft.com/office/drawing/2014/main" id="{F49CFCC2-7B8B-5E48-A5AB-6A7EA5F9F1C0}"/>
              </a:ext>
            </a:extLst>
          </p:cNvPr>
          <p:cNvSpPr/>
          <p:nvPr/>
        </p:nvSpPr>
        <p:spPr>
          <a:xfrm>
            <a:off x="720519" y="2551837"/>
            <a:ext cx="10359857" cy="1569660"/>
          </a:xfrm>
          <a:prstGeom prst="rect">
            <a:avLst/>
          </a:prstGeom>
        </p:spPr>
        <p:txBody>
          <a:bodyPr wrap="square">
            <a:spAutoFit/>
          </a:bodyPr>
          <a:lstStyle/>
          <a:p>
            <a:pPr algn="just"/>
            <a:r>
              <a:rPr lang="ru-RU" sz="2400" dirty="0"/>
              <a:t>Как правило, пользователи обращаются к поиску по сайту, когда найти что-либо самостоятельно у них не получилось или они точно знают, что ищут. В обоих случаях разработчики должны обеспечить пользователей качественным поиском, выдающим релевантную информацию. </a:t>
            </a:r>
          </a:p>
        </p:txBody>
      </p:sp>
    </p:spTree>
    <p:extLst>
      <p:ext uri="{BB962C8B-B14F-4D97-AF65-F5344CB8AC3E}">
        <p14:creationId xmlns:p14="http://schemas.microsoft.com/office/powerpoint/2010/main" val="167585679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1289</Words>
  <Application>Microsoft Macintosh PowerPoint</Application>
  <PresentationFormat>Широкоэкранный</PresentationFormat>
  <Paragraphs>74</Paragraphs>
  <Slides>13</Slides>
  <Notes>13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13</vt:i4>
      </vt:variant>
    </vt:vector>
  </HeadingPairs>
  <TitlesOfParts>
    <vt:vector size="20" baseType="lpstr">
      <vt:lpstr>Arial</vt:lpstr>
      <vt:lpstr>Calibri</vt:lpstr>
      <vt:lpstr>Calibri Light</vt:lpstr>
      <vt:lpstr>Helvetica Neue</vt:lpstr>
      <vt:lpstr>Symbol</vt:lpstr>
      <vt:lpstr>Times New Roman (Основной текст</vt:lpstr>
      <vt:lpstr>Тема Office</vt:lpstr>
      <vt:lpstr>Ошибки веб-интерфейсов </vt:lpstr>
      <vt:lpstr>Ошибки при разработке функциональности Избыточность данных </vt:lpstr>
      <vt:lpstr>Ошибки при разработке функциональности Близость действий подтверждения и отмены </vt:lpstr>
      <vt:lpstr>Ошибки при разработке функциональности Не понятны действия кнопок</vt:lpstr>
      <vt:lpstr>Ошибки при разработке функциональности Очень сложная регистрация</vt:lpstr>
      <vt:lpstr>Ошибки при создании навигации Ошибки в меню</vt:lpstr>
      <vt:lpstr>Ошибки при создании навигации «Невидимые» опции навигации</vt:lpstr>
      <vt:lpstr>Ошибки при создании навигации Появление новых окон в браузере</vt:lpstr>
      <vt:lpstr>Ошибки при разработке функции поиска Неудовлетворительные результаты поиска</vt:lpstr>
      <vt:lpstr>Ошибки при разработке функции поиска Непродуманные фильтры</vt:lpstr>
      <vt:lpstr>Ошибки при создании дизайна Нарушение общепринятых правил дизайна</vt:lpstr>
      <vt:lpstr>Ошибки при создании дизайна Похожие иконки или неразличимые названия</vt:lpstr>
      <vt:lpstr>Источники</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dc:title>
  <dc:creator>Алексей Черняков</dc:creator>
  <cp:lastModifiedBy>Алексей Черняков</cp:lastModifiedBy>
  <cp:revision>148</cp:revision>
  <dcterms:created xsi:type="dcterms:W3CDTF">2021-08-31T03:25:49Z</dcterms:created>
  <dcterms:modified xsi:type="dcterms:W3CDTF">2021-10-04T08:52:47Z</dcterms:modified>
</cp:coreProperties>
</file>