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85" r:id="rId4"/>
    <p:sldId id="269" r:id="rId5"/>
    <p:sldId id="287" r:id="rId6"/>
    <p:sldId id="267" r:id="rId7"/>
    <p:sldId id="283" r:id="rId8"/>
    <p:sldId id="284" r:id="rId9"/>
    <p:sldId id="271" r:id="rId10"/>
    <p:sldId id="286" r:id="rId11"/>
    <p:sldId id="272" r:id="rId12"/>
    <p:sldId id="288" r:id="rId13"/>
    <p:sldId id="290" r:id="rId14"/>
    <p:sldId id="291" r:id="rId15"/>
    <p:sldId id="292" r:id="rId16"/>
    <p:sldId id="301" r:id="rId17"/>
    <p:sldId id="289" r:id="rId18"/>
    <p:sldId id="302" r:id="rId19"/>
    <p:sldId id="303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75460"/>
  </p:normalViewPr>
  <p:slideViewPr>
    <p:cSldViewPr snapToGrid="0" snapToObjects="1">
      <p:cViewPr varScale="1">
        <p:scale>
          <a:sx n="71" d="100"/>
          <a:sy n="71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C21BC-BBDA-1F41-9066-96D16308B6C6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</dgm:pt>
    <dgm:pt modelId="{F77D76AA-ED60-AD41-9E1F-E9A868B36F89}">
      <dgm:prSet phldrT="[Текст]"/>
      <dgm:spPr/>
      <dgm:t>
        <a:bodyPr/>
        <a:lstStyle/>
        <a:p>
          <a:r>
            <a:rPr lang="ru-RU" dirty="0"/>
            <a:t>Тест-план</a:t>
          </a:r>
        </a:p>
      </dgm:t>
    </dgm:pt>
    <dgm:pt modelId="{60B6FF65-BF77-E142-8ECC-8C4BCDCB85B5}" type="parTrans" cxnId="{C71B2225-1584-184F-B5B8-05C8AF7A8FBD}">
      <dgm:prSet/>
      <dgm:spPr/>
      <dgm:t>
        <a:bodyPr/>
        <a:lstStyle/>
        <a:p>
          <a:endParaRPr lang="ru-RU"/>
        </a:p>
      </dgm:t>
    </dgm:pt>
    <dgm:pt modelId="{8090CFC5-9982-7145-99D1-AC497068B508}" type="sibTrans" cxnId="{C71B2225-1584-184F-B5B8-05C8AF7A8FBD}">
      <dgm:prSet/>
      <dgm:spPr/>
      <dgm:t>
        <a:bodyPr/>
        <a:lstStyle/>
        <a:p>
          <a:endParaRPr lang="ru-RU"/>
        </a:p>
      </dgm:t>
    </dgm:pt>
    <dgm:pt modelId="{121D304E-19C5-8A40-A337-FB7A0DBE3905}">
      <dgm:prSet phldrT="[Текст]"/>
      <dgm:spPr/>
      <dgm:t>
        <a:bodyPr/>
        <a:lstStyle/>
        <a:p>
          <a:r>
            <a:rPr lang="ru-RU" dirty="0"/>
            <a:t>Чек-лист</a:t>
          </a:r>
        </a:p>
      </dgm:t>
    </dgm:pt>
    <dgm:pt modelId="{7ADF5BDD-7C54-B34C-9CB1-A2AADEBB9B53}" type="parTrans" cxnId="{B1C89E53-7CA9-D342-BCCC-50BD1E1B4975}">
      <dgm:prSet/>
      <dgm:spPr/>
      <dgm:t>
        <a:bodyPr/>
        <a:lstStyle/>
        <a:p>
          <a:endParaRPr lang="ru-RU"/>
        </a:p>
      </dgm:t>
    </dgm:pt>
    <dgm:pt modelId="{1E11A77F-F592-084E-8254-EF16939A2233}" type="sibTrans" cxnId="{B1C89E53-7CA9-D342-BCCC-50BD1E1B4975}">
      <dgm:prSet/>
      <dgm:spPr/>
      <dgm:t>
        <a:bodyPr/>
        <a:lstStyle/>
        <a:p>
          <a:endParaRPr lang="ru-RU"/>
        </a:p>
      </dgm:t>
    </dgm:pt>
    <dgm:pt modelId="{B1F95FAE-899C-3842-A6B6-83190373A2EC}">
      <dgm:prSet phldrT="[Текст]"/>
      <dgm:spPr/>
      <dgm:t>
        <a:bodyPr/>
        <a:lstStyle/>
        <a:p>
          <a:r>
            <a:rPr lang="ru-RU" dirty="0"/>
            <a:t>Тест-кейс</a:t>
          </a:r>
        </a:p>
      </dgm:t>
    </dgm:pt>
    <dgm:pt modelId="{6483FD2A-D40B-A24B-8216-A47589791E48}" type="parTrans" cxnId="{B911229D-6D9A-534C-A355-9BD5E72D7E24}">
      <dgm:prSet/>
      <dgm:spPr/>
      <dgm:t>
        <a:bodyPr/>
        <a:lstStyle/>
        <a:p>
          <a:endParaRPr lang="ru-RU"/>
        </a:p>
      </dgm:t>
    </dgm:pt>
    <dgm:pt modelId="{9E0FFAC2-8161-9D46-BCAB-46F8781137C9}" type="sibTrans" cxnId="{B911229D-6D9A-534C-A355-9BD5E72D7E24}">
      <dgm:prSet/>
      <dgm:spPr/>
      <dgm:t>
        <a:bodyPr/>
        <a:lstStyle/>
        <a:p>
          <a:endParaRPr lang="ru-RU"/>
        </a:p>
      </dgm:t>
    </dgm:pt>
    <dgm:pt modelId="{5DEF4E6E-4545-4E4F-9EA1-E92A0D5CFC91}">
      <dgm:prSet/>
      <dgm:spPr/>
      <dgm:t>
        <a:bodyPr/>
        <a:lstStyle/>
        <a:p>
          <a:r>
            <a:rPr lang="ru-RU" dirty="0">
              <a:solidFill>
                <a:srgbClr val="FF0000"/>
              </a:solidFill>
            </a:rPr>
            <a:t>Данные</a:t>
          </a:r>
        </a:p>
      </dgm:t>
    </dgm:pt>
    <dgm:pt modelId="{70C2E4D2-1525-5049-BFE8-AEE4FD487454}" type="parTrans" cxnId="{FBC74B31-E030-A24C-9430-58817B7C870F}">
      <dgm:prSet/>
      <dgm:spPr/>
      <dgm:t>
        <a:bodyPr/>
        <a:lstStyle/>
        <a:p>
          <a:endParaRPr lang="ru-RU"/>
        </a:p>
      </dgm:t>
    </dgm:pt>
    <dgm:pt modelId="{CCC2DB82-F4D4-974C-B9A7-B92C0A7545CB}" type="sibTrans" cxnId="{FBC74B31-E030-A24C-9430-58817B7C870F}">
      <dgm:prSet/>
      <dgm:spPr/>
      <dgm:t>
        <a:bodyPr/>
        <a:lstStyle/>
        <a:p>
          <a:endParaRPr lang="ru-RU"/>
        </a:p>
      </dgm:t>
    </dgm:pt>
    <dgm:pt modelId="{3092B910-3460-5746-BB14-DBD5AA1629CF}">
      <dgm:prSet/>
      <dgm:spPr/>
      <dgm:t>
        <a:bodyPr/>
        <a:lstStyle/>
        <a:p>
          <a:r>
            <a:rPr lang="ru-RU" dirty="0"/>
            <a:t>Выполнение</a:t>
          </a:r>
          <a:endParaRPr lang="ru-RU" b="1" dirty="0">
            <a:solidFill>
              <a:schemeClr val="tx1"/>
            </a:solidFill>
          </a:endParaRPr>
        </a:p>
      </dgm:t>
    </dgm:pt>
    <dgm:pt modelId="{AC0352F3-401C-CF47-A7C7-8979EAFCCED8}" type="parTrans" cxnId="{A766F958-3370-944F-B179-6D124B8DCBD5}">
      <dgm:prSet/>
      <dgm:spPr/>
      <dgm:t>
        <a:bodyPr/>
        <a:lstStyle/>
        <a:p>
          <a:endParaRPr lang="ru-RU"/>
        </a:p>
      </dgm:t>
    </dgm:pt>
    <dgm:pt modelId="{1BFA3892-7D34-0742-BB42-6C772A828D89}" type="sibTrans" cxnId="{A766F958-3370-944F-B179-6D124B8DCBD5}">
      <dgm:prSet/>
      <dgm:spPr/>
      <dgm:t>
        <a:bodyPr/>
        <a:lstStyle/>
        <a:p>
          <a:endParaRPr lang="ru-RU"/>
        </a:p>
      </dgm:t>
    </dgm:pt>
    <dgm:pt modelId="{BFA120B6-A69B-A241-8442-236AD4D48BD9}">
      <dgm:prSet/>
      <dgm:spPr/>
      <dgm:t>
        <a:bodyPr/>
        <a:lstStyle/>
        <a:p>
          <a:r>
            <a:rPr lang="ru-RU" dirty="0"/>
            <a:t>Тест-дизайн</a:t>
          </a:r>
        </a:p>
      </dgm:t>
    </dgm:pt>
    <dgm:pt modelId="{9A041683-1BEA-1A40-B035-6125298ED74D}" type="parTrans" cxnId="{033CB88C-9616-FA47-B30A-D4ACD688C5EE}">
      <dgm:prSet/>
      <dgm:spPr/>
      <dgm:t>
        <a:bodyPr/>
        <a:lstStyle/>
        <a:p>
          <a:endParaRPr lang="ru-RU"/>
        </a:p>
      </dgm:t>
    </dgm:pt>
    <dgm:pt modelId="{8C590CBE-B330-394E-AC09-9FBB2736A77A}" type="sibTrans" cxnId="{033CB88C-9616-FA47-B30A-D4ACD688C5EE}">
      <dgm:prSet/>
      <dgm:spPr/>
      <dgm:t>
        <a:bodyPr/>
        <a:lstStyle/>
        <a:p>
          <a:endParaRPr lang="ru-RU"/>
        </a:p>
      </dgm:t>
    </dgm:pt>
    <dgm:pt modelId="{DBA4074E-3F3B-8146-89E4-09E1EA710DCB}">
      <dgm:prSet/>
      <dgm:spPr/>
      <dgm:t>
        <a:bodyPr/>
        <a:lstStyle/>
        <a:p>
          <a:r>
            <a:rPr lang="ru-RU" b="1" dirty="0">
              <a:solidFill>
                <a:schemeClr val="bg1"/>
              </a:solidFill>
            </a:rPr>
            <a:t>Отчет о дефектах</a:t>
          </a:r>
        </a:p>
      </dgm:t>
    </dgm:pt>
    <dgm:pt modelId="{34C9EB40-C570-EB43-BA6D-1A7ABCE12459}" type="parTrans" cxnId="{DFDB6A0F-761E-2849-95B7-0CAA836B7382}">
      <dgm:prSet/>
      <dgm:spPr/>
      <dgm:t>
        <a:bodyPr/>
        <a:lstStyle/>
        <a:p>
          <a:endParaRPr lang="ru-RU"/>
        </a:p>
      </dgm:t>
    </dgm:pt>
    <dgm:pt modelId="{78E4B772-7039-134B-8D80-1B42D714516F}" type="sibTrans" cxnId="{DFDB6A0F-761E-2849-95B7-0CAA836B7382}">
      <dgm:prSet/>
      <dgm:spPr/>
      <dgm:t>
        <a:bodyPr/>
        <a:lstStyle/>
        <a:p>
          <a:endParaRPr lang="ru-RU"/>
        </a:p>
      </dgm:t>
    </dgm:pt>
    <dgm:pt modelId="{E66BC6F6-D2DD-7A4F-A235-AF121C067233}" type="pres">
      <dgm:prSet presAssocID="{A3CC21BC-BBDA-1F41-9066-96D16308B6C6}" presName="theList" presStyleCnt="0">
        <dgm:presLayoutVars>
          <dgm:dir/>
          <dgm:animLvl val="lvl"/>
          <dgm:resizeHandles val="exact"/>
        </dgm:presLayoutVars>
      </dgm:prSet>
      <dgm:spPr/>
    </dgm:pt>
    <dgm:pt modelId="{E54C3D7E-F1A9-1846-86B3-8C81334CE61F}" type="pres">
      <dgm:prSet presAssocID="{F77D76AA-ED60-AD41-9E1F-E9A868B36F89}" presName="compNode" presStyleCnt="0"/>
      <dgm:spPr/>
    </dgm:pt>
    <dgm:pt modelId="{E4ECEB2A-E363-D84C-85A4-37CAD1510162}" type="pres">
      <dgm:prSet presAssocID="{F77D76AA-ED60-AD41-9E1F-E9A868B36F89}" presName="aNode" presStyleLbl="bgShp" presStyleIdx="0" presStyleCnt="3"/>
      <dgm:spPr/>
    </dgm:pt>
    <dgm:pt modelId="{C9DF1538-2B71-1A47-A360-745F25BDF448}" type="pres">
      <dgm:prSet presAssocID="{F77D76AA-ED60-AD41-9E1F-E9A868B36F89}" presName="textNode" presStyleLbl="bgShp" presStyleIdx="0" presStyleCnt="3"/>
      <dgm:spPr/>
    </dgm:pt>
    <dgm:pt modelId="{BA8CF5A0-5EA4-A344-8E97-6CF8733EA5F3}" type="pres">
      <dgm:prSet presAssocID="{F77D76AA-ED60-AD41-9E1F-E9A868B36F89}" presName="compChildNode" presStyleCnt="0"/>
      <dgm:spPr/>
    </dgm:pt>
    <dgm:pt modelId="{6B85D5F9-57E7-7D49-8B49-C5937E33B6CC}" type="pres">
      <dgm:prSet presAssocID="{F77D76AA-ED60-AD41-9E1F-E9A868B36F89}" presName="theInnerList" presStyleCnt="0"/>
      <dgm:spPr/>
    </dgm:pt>
    <dgm:pt modelId="{ECCD7C25-3975-764C-A8DE-2B2415BB115E}" type="pres">
      <dgm:prSet presAssocID="{F77D76AA-ED60-AD41-9E1F-E9A868B36F89}" presName="aSpace" presStyleCnt="0"/>
      <dgm:spPr/>
    </dgm:pt>
    <dgm:pt modelId="{29513D85-F47D-3E4F-B559-04ACFBBC1CD8}" type="pres">
      <dgm:prSet presAssocID="{BFA120B6-A69B-A241-8442-236AD4D48BD9}" presName="compNode" presStyleCnt="0"/>
      <dgm:spPr/>
    </dgm:pt>
    <dgm:pt modelId="{0A3D5EF6-676C-AA41-BA6B-762E6376E710}" type="pres">
      <dgm:prSet presAssocID="{BFA120B6-A69B-A241-8442-236AD4D48BD9}" presName="aNode" presStyleLbl="bgShp" presStyleIdx="1" presStyleCnt="3"/>
      <dgm:spPr/>
    </dgm:pt>
    <dgm:pt modelId="{A4738586-8531-CD41-AB97-A8E0E52CD0F8}" type="pres">
      <dgm:prSet presAssocID="{BFA120B6-A69B-A241-8442-236AD4D48BD9}" presName="textNode" presStyleLbl="bgShp" presStyleIdx="1" presStyleCnt="3"/>
      <dgm:spPr/>
    </dgm:pt>
    <dgm:pt modelId="{D905CA30-185D-204D-B6C4-4AD21F936D0C}" type="pres">
      <dgm:prSet presAssocID="{BFA120B6-A69B-A241-8442-236AD4D48BD9}" presName="compChildNode" presStyleCnt="0"/>
      <dgm:spPr/>
    </dgm:pt>
    <dgm:pt modelId="{19A92C0E-4AF0-484C-BB2A-7ADB27FDAD5F}" type="pres">
      <dgm:prSet presAssocID="{BFA120B6-A69B-A241-8442-236AD4D48BD9}" presName="theInnerList" presStyleCnt="0"/>
      <dgm:spPr/>
    </dgm:pt>
    <dgm:pt modelId="{13C0DF0E-3F4E-BF4D-9DCA-55A69D7C6E0F}" type="pres">
      <dgm:prSet presAssocID="{121D304E-19C5-8A40-A337-FB7A0DBE3905}" presName="childNode" presStyleLbl="node1" presStyleIdx="0" presStyleCnt="4">
        <dgm:presLayoutVars>
          <dgm:bulletEnabled val="1"/>
        </dgm:presLayoutVars>
      </dgm:prSet>
      <dgm:spPr/>
    </dgm:pt>
    <dgm:pt modelId="{683C9D94-D289-784D-8EA9-4926A9EAD6AF}" type="pres">
      <dgm:prSet presAssocID="{121D304E-19C5-8A40-A337-FB7A0DBE3905}" presName="aSpace2" presStyleCnt="0"/>
      <dgm:spPr/>
    </dgm:pt>
    <dgm:pt modelId="{BBA2EF47-1BF9-5A4B-B72D-66DAD5DF0015}" type="pres">
      <dgm:prSet presAssocID="{B1F95FAE-899C-3842-A6B6-83190373A2EC}" presName="childNode" presStyleLbl="node1" presStyleIdx="1" presStyleCnt="4">
        <dgm:presLayoutVars>
          <dgm:bulletEnabled val="1"/>
        </dgm:presLayoutVars>
      </dgm:prSet>
      <dgm:spPr/>
    </dgm:pt>
    <dgm:pt modelId="{D4E7DA47-0BA0-8D43-BF91-E5DF081A53A6}" type="pres">
      <dgm:prSet presAssocID="{B1F95FAE-899C-3842-A6B6-83190373A2EC}" presName="aSpace2" presStyleCnt="0"/>
      <dgm:spPr/>
    </dgm:pt>
    <dgm:pt modelId="{9E4FD18C-BD0E-9842-8751-63D9EF88EDAB}" type="pres">
      <dgm:prSet presAssocID="{5DEF4E6E-4545-4E4F-9EA1-E92A0D5CFC91}" presName="childNode" presStyleLbl="node1" presStyleIdx="2" presStyleCnt="4">
        <dgm:presLayoutVars>
          <dgm:bulletEnabled val="1"/>
        </dgm:presLayoutVars>
      </dgm:prSet>
      <dgm:spPr/>
    </dgm:pt>
    <dgm:pt modelId="{32F7BD85-B1F0-0A47-BF8B-12AD94CF836A}" type="pres">
      <dgm:prSet presAssocID="{BFA120B6-A69B-A241-8442-236AD4D48BD9}" presName="aSpace" presStyleCnt="0"/>
      <dgm:spPr/>
    </dgm:pt>
    <dgm:pt modelId="{9C344BC1-137C-3A4C-9CD3-0F929CAF5CE6}" type="pres">
      <dgm:prSet presAssocID="{3092B910-3460-5746-BB14-DBD5AA1629CF}" presName="compNode" presStyleCnt="0"/>
      <dgm:spPr/>
    </dgm:pt>
    <dgm:pt modelId="{1072DD47-3FDA-6F47-B9E6-A4E3E57D3D85}" type="pres">
      <dgm:prSet presAssocID="{3092B910-3460-5746-BB14-DBD5AA1629CF}" presName="aNode" presStyleLbl="bgShp" presStyleIdx="2" presStyleCnt="3"/>
      <dgm:spPr/>
    </dgm:pt>
    <dgm:pt modelId="{B6BC495F-C340-3D4E-A9EE-45DED5C112F0}" type="pres">
      <dgm:prSet presAssocID="{3092B910-3460-5746-BB14-DBD5AA1629CF}" presName="textNode" presStyleLbl="bgShp" presStyleIdx="2" presStyleCnt="3"/>
      <dgm:spPr/>
    </dgm:pt>
    <dgm:pt modelId="{DEEDA117-24D9-7445-8251-36E0013A379E}" type="pres">
      <dgm:prSet presAssocID="{3092B910-3460-5746-BB14-DBD5AA1629CF}" presName="compChildNode" presStyleCnt="0"/>
      <dgm:spPr/>
    </dgm:pt>
    <dgm:pt modelId="{92D97A8C-F81F-684F-8409-410552E2AA23}" type="pres">
      <dgm:prSet presAssocID="{3092B910-3460-5746-BB14-DBD5AA1629CF}" presName="theInnerList" presStyleCnt="0"/>
      <dgm:spPr/>
    </dgm:pt>
    <dgm:pt modelId="{C08A0930-E2CB-FA43-8184-6E99E075450F}" type="pres">
      <dgm:prSet presAssocID="{DBA4074E-3F3B-8146-89E4-09E1EA710DCB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F2970501-2BAD-C346-AAED-C355D6CA6557}" type="presOf" srcId="{B1F95FAE-899C-3842-A6B6-83190373A2EC}" destId="{BBA2EF47-1BF9-5A4B-B72D-66DAD5DF0015}" srcOrd="0" destOrd="0" presId="urn:microsoft.com/office/officeart/2005/8/layout/lProcess2"/>
    <dgm:cxn modelId="{41B17C02-805C-D340-BD11-F7686139537E}" type="presOf" srcId="{F77D76AA-ED60-AD41-9E1F-E9A868B36F89}" destId="{E4ECEB2A-E363-D84C-85A4-37CAD1510162}" srcOrd="0" destOrd="0" presId="urn:microsoft.com/office/officeart/2005/8/layout/lProcess2"/>
    <dgm:cxn modelId="{DFDB6A0F-761E-2849-95B7-0CAA836B7382}" srcId="{3092B910-3460-5746-BB14-DBD5AA1629CF}" destId="{DBA4074E-3F3B-8146-89E4-09E1EA710DCB}" srcOrd="0" destOrd="0" parTransId="{34C9EB40-C570-EB43-BA6D-1A7ABCE12459}" sibTransId="{78E4B772-7039-134B-8D80-1B42D714516F}"/>
    <dgm:cxn modelId="{7CAD6F1C-CE92-7445-B452-4143D11000B9}" type="presOf" srcId="{DBA4074E-3F3B-8146-89E4-09E1EA710DCB}" destId="{C08A0930-E2CB-FA43-8184-6E99E075450F}" srcOrd="0" destOrd="0" presId="urn:microsoft.com/office/officeart/2005/8/layout/lProcess2"/>
    <dgm:cxn modelId="{C71B2225-1584-184F-B5B8-05C8AF7A8FBD}" srcId="{A3CC21BC-BBDA-1F41-9066-96D16308B6C6}" destId="{F77D76AA-ED60-AD41-9E1F-E9A868B36F89}" srcOrd="0" destOrd="0" parTransId="{60B6FF65-BF77-E142-8ECC-8C4BCDCB85B5}" sibTransId="{8090CFC5-9982-7145-99D1-AC497068B508}"/>
    <dgm:cxn modelId="{E6AC832B-1197-1E4A-BBFD-B48BBE7CFEA3}" type="presOf" srcId="{121D304E-19C5-8A40-A337-FB7A0DBE3905}" destId="{13C0DF0E-3F4E-BF4D-9DCA-55A69D7C6E0F}" srcOrd="0" destOrd="0" presId="urn:microsoft.com/office/officeart/2005/8/layout/lProcess2"/>
    <dgm:cxn modelId="{FBC74B31-E030-A24C-9430-58817B7C870F}" srcId="{BFA120B6-A69B-A241-8442-236AD4D48BD9}" destId="{5DEF4E6E-4545-4E4F-9EA1-E92A0D5CFC91}" srcOrd="2" destOrd="0" parTransId="{70C2E4D2-1525-5049-BFE8-AEE4FD487454}" sibTransId="{CCC2DB82-F4D4-974C-B9A7-B92C0A7545CB}"/>
    <dgm:cxn modelId="{5BC4F237-4F1F-BA4C-88E7-F583EC5D5F28}" type="presOf" srcId="{3092B910-3460-5746-BB14-DBD5AA1629CF}" destId="{1072DD47-3FDA-6F47-B9E6-A4E3E57D3D85}" srcOrd="0" destOrd="0" presId="urn:microsoft.com/office/officeart/2005/8/layout/lProcess2"/>
    <dgm:cxn modelId="{8CFFBB61-0702-9546-AD82-5EB321765114}" type="presOf" srcId="{5DEF4E6E-4545-4E4F-9EA1-E92A0D5CFC91}" destId="{9E4FD18C-BD0E-9842-8751-63D9EF88EDAB}" srcOrd="0" destOrd="0" presId="urn:microsoft.com/office/officeart/2005/8/layout/lProcess2"/>
    <dgm:cxn modelId="{422C446F-FEAF-2E4B-9C15-ACBC3C696D82}" type="presOf" srcId="{BFA120B6-A69B-A241-8442-236AD4D48BD9}" destId="{A4738586-8531-CD41-AB97-A8E0E52CD0F8}" srcOrd="1" destOrd="0" presId="urn:microsoft.com/office/officeart/2005/8/layout/lProcess2"/>
    <dgm:cxn modelId="{B1C89E53-7CA9-D342-BCCC-50BD1E1B4975}" srcId="{BFA120B6-A69B-A241-8442-236AD4D48BD9}" destId="{121D304E-19C5-8A40-A337-FB7A0DBE3905}" srcOrd="0" destOrd="0" parTransId="{7ADF5BDD-7C54-B34C-9CB1-A2AADEBB9B53}" sibTransId="{1E11A77F-F592-084E-8254-EF16939A2233}"/>
    <dgm:cxn modelId="{A766F958-3370-944F-B179-6D124B8DCBD5}" srcId="{A3CC21BC-BBDA-1F41-9066-96D16308B6C6}" destId="{3092B910-3460-5746-BB14-DBD5AA1629CF}" srcOrd="2" destOrd="0" parTransId="{AC0352F3-401C-CF47-A7C7-8979EAFCCED8}" sibTransId="{1BFA3892-7D34-0742-BB42-6C772A828D89}"/>
    <dgm:cxn modelId="{08238179-5B7F-3144-AA39-B7DECFDD1F05}" type="presOf" srcId="{F77D76AA-ED60-AD41-9E1F-E9A868B36F89}" destId="{C9DF1538-2B71-1A47-A360-745F25BDF448}" srcOrd="1" destOrd="0" presId="urn:microsoft.com/office/officeart/2005/8/layout/lProcess2"/>
    <dgm:cxn modelId="{2A464E83-4839-D94C-A87C-831ABBBB99C5}" type="presOf" srcId="{BFA120B6-A69B-A241-8442-236AD4D48BD9}" destId="{0A3D5EF6-676C-AA41-BA6B-762E6376E710}" srcOrd="0" destOrd="0" presId="urn:microsoft.com/office/officeart/2005/8/layout/lProcess2"/>
    <dgm:cxn modelId="{033CB88C-9616-FA47-B30A-D4ACD688C5EE}" srcId="{A3CC21BC-BBDA-1F41-9066-96D16308B6C6}" destId="{BFA120B6-A69B-A241-8442-236AD4D48BD9}" srcOrd="1" destOrd="0" parTransId="{9A041683-1BEA-1A40-B035-6125298ED74D}" sibTransId="{8C590CBE-B330-394E-AC09-9FBB2736A77A}"/>
    <dgm:cxn modelId="{B911229D-6D9A-534C-A355-9BD5E72D7E24}" srcId="{BFA120B6-A69B-A241-8442-236AD4D48BD9}" destId="{B1F95FAE-899C-3842-A6B6-83190373A2EC}" srcOrd="1" destOrd="0" parTransId="{6483FD2A-D40B-A24B-8216-A47589791E48}" sibTransId="{9E0FFAC2-8161-9D46-BCAB-46F8781137C9}"/>
    <dgm:cxn modelId="{A7D953BE-D80D-9647-A3E7-BD9B612B3587}" type="presOf" srcId="{A3CC21BC-BBDA-1F41-9066-96D16308B6C6}" destId="{E66BC6F6-D2DD-7A4F-A235-AF121C067233}" srcOrd="0" destOrd="0" presId="urn:microsoft.com/office/officeart/2005/8/layout/lProcess2"/>
    <dgm:cxn modelId="{788146BF-79AE-B247-8E60-31750435ADFD}" type="presOf" srcId="{3092B910-3460-5746-BB14-DBD5AA1629CF}" destId="{B6BC495F-C340-3D4E-A9EE-45DED5C112F0}" srcOrd="1" destOrd="0" presId="urn:microsoft.com/office/officeart/2005/8/layout/lProcess2"/>
    <dgm:cxn modelId="{0C0C1C49-F115-E740-B844-599A9EDAEEEB}" type="presParOf" srcId="{E66BC6F6-D2DD-7A4F-A235-AF121C067233}" destId="{E54C3D7E-F1A9-1846-86B3-8C81334CE61F}" srcOrd="0" destOrd="0" presId="urn:microsoft.com/office/officeart/2005/8/layout/lProcess2"/>
    <dgm:cxn modelId="{6D267FBB-AC67-5342-92D1-A7BDC3272EC4}" type="presParOf" srcId="{E54C3D7E-F1A9-1846-86B3-8C81334CE61F}" destId="{E4ECEB2A-E363-D84C-85A4-37CAD1510162}" srcOrd="0" destOrd="0" presId="urn:microsoft.com/office/officeart/2005/8/layout/lProcess2"/>
    <dgm:cxn modelId="{B01C7D9B-C017-9241-B5D3-D29DF460A76E}" type="presParOf" srcId="{E54C3D7E-F1A9-1846-86B3-8C81334CE61F}" destId="{C9DF1538-2B71-1A47-A360-745F25BDF448}" srcOrd="1" destOrd="0" presId="urn:microsoft.com/office/officeart/2005/8/layout/lProcess2"/>
    <dgm:cxn modelId="{7679B9DE-B2F5-F14D-9A92-8CE9BC6D4CF0}" type="presParOf" srcId="{E54C3D7E-F1A9-1846-86B3-8C81334CE61F}" destId="{BA8CF5A0-5EA4-A344-8E97-6CF8733EA5F3}" srcOrd="2" destOrd="0" presId="urn:microsoft.com/office/officeart/2005/8/layout/lProcess2"/>
    <dgm:cxn modelId="{6AB4F0C3-95A8-4949-A299-CBD5FFA68506}" type="presParOf" srcId="{BA8CF5A0-5EA4-A344-8E97-6CF8733EA5F3}" destId="{6B85D5F9-57E7-7D49-8B49-C5937E33B6CC}" srcOrd="0" destOrd="0" presId="urn:microsoft.com/office/officeart/2005/8/layout/lProcess2"/>
    <dgm:cxn modelId="{540FA037-EB50-6A44-A371-A0B6DE2A7214}" type="presParOf" srcId="{E66BC6F6-D2DD-7A4F-A235-AF121C067233}" destId="{ECCD7C25-3975-764C-A8DE-2B2415BB115E}" srcOrd="1" destOrd="0" presId="urn:microsoft.com/office/officeart/2005/8/layout/lProcess2"/>
    <dgm:cxn modelId="{BAF0D366-F2F0-1842-AD3F-17CD39C7B51A}" type="presParOf" srcId="{E66BC6F6-D2DD-7A4F-A235-AF121C067233}" destId="{29513D85-F47D-3E4F-B559-04ACFBBC1CD8}" srcOrd="2" destOrd="0" presId="urn:microsoft.com/office/officeart/2005/8/layout/lProcess2"/>
    <dgm:cxn modelId="{E8681BFD-2C8B-EB4E-A341-39E6B0F3B52A}" type="presParOf" srcId="{29513D85-F47D-3E4F-B559-04ACFBBC1CD8}" destId="{0A3D5EF6-676C-AA41-BA6B-762E6376E710}" srcOrd="0" destOrd="0" presId="urn:microsoft.com/office/officeart/2005/8/layout/lProcess2"/>
    <dgm:cxn modelId="{3B4AA155-97D2-1842-AE8F-98F806E4977F}" type="presParOf" srcId="{29513D85-F47D-3E4F-B559-04ACFBBC1CD8}" destId="{A4738586-8531-CD41-AB97-A8E0E52CD0F8}" srcOrd="1" destOrd="0" presId="urn:microsoft.com/office/officeart/2005/8/layout/lProcess2"/>
    <dgm:cxn modelId="{CCF1D3F8-D512-6645-BF6F-BB05B6BBDB73}" type="presParOf" srcId="{29513D85-F47D-3E4F-B559-04ACFBBC1CD8}" destId="{D905CA30-185D-204D-B6C4-4AD21F936D0C}" srcOrd="2" destOrd="0" presId="urn:microsoft.com/office/officeart/2005/8/layout/lProcess2"/>
    <dgm:cxn modelId="{49101A2B-1530-3741-A378-9A5CD35753CE}" type="presParOf" srcId="{D905CA30-185D-204D-B6C4-4AD21F936D0C}" destId="{19A92C0E-4AF0-484C-BB2A-7ADB27FDAD5F}" srcOrd="0" destOrd="0" presId="urn:microsoft.com/office/officeart/2005/8/layout/lProcess2"/>
    <dgm:cxn modelId="{F2A8FB06-A8C6-FB4E-8EEB-7A25D2EEBD6E}" type="presParOf" srcId="{19A92C0E-4AF0-484C-BB2A-7ADB27FDAD5F}" destId="{13C0DF0E-3F4E-BF4D-9DCA-55A69D7C6E0F}" srcOrd="0" destOrd="0" presId="urn:microsoft.com/office/officeart/2005/8/layout/lProcess2"/>
    <dgm:cxn modelId="{DCAFC7F1-B23B-2641-933A-627B2E132B3A}" type="presParOf" srcId="{19A92C0E-4AF0-484C-BB2A-7ADB27FDAD5F}" destId="{683C9D94-D289-784D-8EA9-4926A9EAD6AF}" srcOrd="1" destOrd="0" presId="urn:microsoft.com/office/officeart/2005/8/layout/lProcess2"/>
    <dgm:cxn modelId="{82F723F8-BC8C-C045-A92C-3BCF2A9A9875}" type="presParOf" srcId="{19A92C0E-4AF0-484C-BB2A-7ADB27FDAD5F}" destId="{BBA2EF47-1BF9-5A4B-B72D-66DAD5DF0015}" srcOrd="2" destOrd="0" presId="urn:microsoft.com/office/officeart/2005/8/layout/lProcess2"/>
    <dgm:cxn modelId="{00A86E9E-E2EF-A848-AFEF-D575CE3BD7D5}" type="presParOf" srcId="{19A92C0E-4AF0-484C-BB2A-7ADB27FDAD5F}" destId="{D4E7DA47-0BA0-8D43-BF91-E5DF081A53A6}" srcOrd="3" destOrd="0" presId="urn:microsoft.com/office/officeart/2005/8/layout/lProcess2"/>
    <dgm:cxn modelId="{802E8625-AAE5-9845-8ADE-CCF8B15F5482}" type="presParOf" srcId="{19A92C0E-4AF0-484C-BB2A-7ADB27FDAD5F}" destId="{9E4FD18C-BD0E-9842-8751-63D9EF88EDAB}" srcOrd="4" destOrd="0" presId="urn:microsoft.com/office/officeart/2005/8/layout/lProcess2"/>
    <dgm:cxn modelId="{E6E60C55-ED7C-9E49-93A4-CD6C347EBBF2}" type="presParOf" srcId="{E66BC6F6-D2DD-7A4F-A235-AF121C067233}" destId="{32F7BD85-B1F0-0A47-BF8B-12AD94CF836A}" srcOrd="3" destOrd="0" presId="urn:microsoft.com/office/officeart/2005/8/layout/lProcess2"/>
    <dgm:cxn modelId="{FCDC4A95-BD35-4449-BB5B-59AC8031A7E3}" type="presParOf" srcId="{E66BC6F6-D2DD-7A4F-A235-AF121C067233}" destId="{9C344BC1-137C-3A4C-9CD3-0F929CAF5CE6}" srcOrd="4" destOrd="0" presId="urn:microsoft.com/office/officeart/2005/8/layout/lProcess2"/>
    <dgm:cxn modelId="{0C65EC0B-5B8A-534C-82A0-2FC8AB5815A2}" type="presParOf" srcId="{9C344BC1-137C-3A4C-9CD3-0F929CAF5CE6}" destId="{1072DD47-3FDA-6F47-B9E6-A4E3E57D3D85}" srcOrd="0" destOrd="0" presId="urn:microsoft.com/office/officeart/2005/8/layout/lProcess2"/>
    <dgm:cxn modelId="{C845BE39-36FF-BA4A-B57B-18348200BF62}" type="presParOf" srcId="{9C344BC1-137C-3A4C-9CD3-0F929CAF5CE6}" destId="{B6BC495F-C340-3D4E-A9EE-45DED5C112F0}" srcOrd="1" destOrd="0" presId="urn:microsoft.com/office/officeart/2005/8/layout/lProcess2"/>
    <dgm:cxn modelId="{15B96323-3849-2343-A430-59D12FA5CC27}" type="presParOf" srcId="{9C344BC1-137C-3A4C-9CD3-0F929CAF5CE6}" destId="{DEEDA117-24D9-7445-8251-36E0013A379E}" srcOrd="2" destOrd="0" presId="urn:microsoft.com/office/officeart/2005/8/layout/lProcess2"/>
    <dgm:cxn modelId="{4DDDF831-9811-1943-BB8D-A2FA7041615C}" type="presParOf" srcId="{DEEDA117-24D9-7445-8251-36E0013A379E}" destId="{92D97A8C-F81F-684F-8409-410552E2AA23}" srcOrd="0" destOrd="0" presId="urn:microsoft.com/office/officeart/2005/8/layout/lProcess2"/>
    <dgm:cxn modelId="{D98EDED1-7018-1A4E-96CA-681095A456E6}" type="presParOf" srcId="{92D97A8C-F81F-684F-8409-410552E2AA23}" destId="{C08A0930-E2CB-FA43-8184-6E99E07545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CEB2A-E363-D84C-85A4-37CAD1510162}">
      <dsp:nvSpPr>
        <dsp:cNvPr id="0" name=""/>
        <dsp:cNvSpPr/>
      </dsp:nvSpPr>
      <dsp:spPr>
        <a:xfrm>
          <a:off x="992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Тест-план</a:t>
          </a:r>
        </a:p>
      </dsp:txBody>
      <dsp:txXfrm>
        <a:off x="992" y="0"/>
        <a:ext cx="2579687" cy="1353867"/>
      </dsp:txXfrm>
    </dsp:sp>
    <dsp:sp modelId="{0A3D5EF6-676C-AA41-BA6B-762E6376E710}">
      <dsp:nvSpPr>
        <dsp:cNvPr id="0" name=""/>
        <dsp:cNvSpPr/>
      </dsp:nvSpPr>
      <dsp:spPr>
        <a:xfrm>
          <a:off x="2774156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Тест-дизайн</a:t>
          </a:r>
        </a:p>
      </dsp:txBody>
      <dsp:txXfrm>
        <a:off x="2774156" y="0"/>
        <a:ext cx="2579687" cy="1353867"/>
      </dsp:txXfrm>
    </dsp:sp>
    <dsp:sp modelId="{13C0DF0E-3F4E-BF4D-9DCA-55A69D7C6E0F}">
      <dsp:nvSpPr>
        <dsp:cNvPr id="0" name=""/>
        <dsp:cNvSpPr/>
      </dsp:nvSpPr>
      <dsp:spPr>
        <a:xfrm>
          <a:off x="3032125" y="1354253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Чек-лист</a:t>
          </a:r>
        </a:p>
      </dsp:txBody>
      <dsp:txXfrm>
        <a:off x="3058093" y="1380221"/>
        <a:ext cx="2011813" cy="834666"/>
      </dsp:txXfrm>
    </dsp:sp>
    <dsp:sp modelId="{BBA2EF47-1BF9-5A4B-B72D-66DAD5DF0015}">
      <dsp:nvSpPr>
        <dsp:cNvPr id="0" name=""/>
        <dsp:cNvSpPr/>
      </dsp:nvSpPr>
      <dsp:spPr>
        <a:xfrm>
          <a:off x="3032125" y="2377256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Тест-кейс</a:t>
          </a:r>
        </a:p>
      </dsp:txBody>
      <dsp:txXfrm>
        <a:off x="3058093" y="2403224"/>
        <a:ext cx="2011813" cy="834666"/>
      </dsp:txXfrm>
    </dsp:sp>
    <dsp:sp modelId="{9E4FD18C-BD0E-9842-8751-63D9EF88EDAB}">
      <dsp:nvSpPr>
        <dsp:cNvPr id="0" name=""/>
        <dsp:cNvSpPr/>
      </dsp:nvSpPr>
      <dsp:spPr>
        <a:xfrm>
          <a:off x="3032125" y="3400259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solidFill>
                <a:srgbClr val="FF0000"/>
              </a:solidFill>
            </a:rPr>
            <a:t>Данные</a:t>
          </a:r>
        </a:p>
      </dsp:txBody>
      <dsp:txXfrm>
        <a:off x="3058093" y="3426227"/>
        <a:ext cx="2011813" cy="834666"/>
      </dsp:txXfrm>
    </dsp:sp>
    <dsp:sp modelId="{1072DD47-3FDA-6F47-B9E6-A4E3E57D3D85}">
      <dsp:nvSpPr>
        <dsp:cNvPr id="0" name=""/>
        <dsp:cNvSpPr/>
      </dsp:nvSpPr>
      <dsp:spPr>
        <a:xfrm>
          <a:off x="5547320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Выполнение</a:t>
          </a:r>
          <a:endParaRPr lang="ru-RU" sz="3400" b="1" kern="1200" dirty="0">
            <a:solidFill>
              <a:schemeClr val="tx1"/>
            </a:solidFill>
          </a:endParaRPr>
        </a:p>
      </dsp:txBody>
      <dsp:txXfrm>
        <a:off x="5547320" y="0"/>
        <a:ext cx="2579687" cy="1353867"/>
      </dsp:txXfrm>
    </dsp:sp>
    <dsp:sp modelId="{C08A0930-E2CB-FA43-8184-6E99E075450F}">
      <dsp:nvSpPr>
        <dsp:cNvPr id="0" name=""/>
        <dsp:cNvSpPr/>
      </dsp:nvSpPr>
      <dsp:spPr>
        <a:xfrm>
          <a:off x="5805289" y="1353867"/>
          <a:ext cx="2063749" cy="2933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solidFill>
                <a:schemeClr val="bg1"/>
              </a:solidFill>
            </a:rPr>
            <a:t>Отчет о дефектах</a:t>
          </a:r>
        </a:p>
      </dsp:txBody>
      <dsp:txXfrm>
        <a:off x="5865734" y="1414312"/>
        <a:ext cx="1942859" cy="2812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DADE7-6AD1-2142-83B2-D20EC39A6B2D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7E7B-5AA5-A94E-B11C-979D4C379A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4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Вам поставлена цель: протестировать новый функционал, который должен появиться в текущей итерации проекта, — авторизация на онлайн-платформе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Bulgakov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помощью учетной записи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майкрососфт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Есть задача, заведённая в системе управления проектом. Есть требования для данной задачи, разработанные аналитиком.</a:t>
            </a:r>
            <a:r>
              <a:rPr lang="ru-RU" dirty="0">
                <a:effectLst/>
              </a:rPr>
              <a:t> </a:t>
            </a:r>
          </a:p>
          <a:p>
            <a:endParaRPr lang="ru-RU" dirty="0">
              <a:effectLst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Попробуйте предположить, какие вопросы могут задать начинающие тестировщики в числе первых: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нужно написать тестов, чтобы быть уверенным, что новая функциональность работает согласно требованиям?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правильно выбрать данные для теста?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правильно составить шаги проверки?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тестов будет много, как сделать так, чтобы ими было удобно управлять и было удобно их поддерживать?</a:t>
            </a:r>
          </a:p>
          <a:p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0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16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20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52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67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662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157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360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810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89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35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35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213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28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9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Вам поставлена цель: протестировать новый функционал, который должен появиться в текущей итерации проекта, — авторизация на онлайн-платформе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Bulgakov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помощью учетной записи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майкрососфт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Есть задача, заведённая в системе управления проектом. Есть требования для данной задачи, разработанные аналитиком.</a:t>
            </a:r>
            <a:r>
              <a:rPr lang="ru-RU" dirty="0">
                <a:effectLst/>
              </a:rPr>
              <a:t> </a:t>
            </a:r>
          </a:p>
          <a:p>
            <a:endParaRPr lang="ru-RU" dirty="0">
              <a:effectLst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Попробуйте предположить, какие вопросы могут задать начинающие тестировщики в числе первых: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нужно написать тестов, чтобы быть уверенным, что новая функциональность работает согласно требованиям?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правильно выбрать данные для теста?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правильно составить шаги проверки?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тестов будет много, как сделать так, чтобы ими было удобно управлять и было удобно их поддерживать?</a:t>
            </a:r>
          </a:p>
          <a:p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04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8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Вам нужно протестировать применение скидки в модуле «Оплата товара» в интернет-магазине. Согласно требованиям, скидка автоматически применяется к сумме покупки, если стоимость товаров в корзине.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Проверять применение скидки, начиная от суммы покупки 1 рубль и заканчивая максимально возможной суммой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dirty="0"/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32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достаточно выбрать по одному представителю из каждого класса и проверить применение скидки на сумму покупки в корзине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dirty="0"/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744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Граничные значения 5000 10000 20000</a:t>
            </a:r>
            <a:endParaRPr lang="ru-RU" sz="1600" dirty="0"/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61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5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319AA-ED0D-2049-BA79-6F00ADB2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507D6D-40D4-284A-9DCB-8CC7242C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F2390-5929-C745-8B5C-3D29F878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96760-46BC-CA4F-A021-E1ECDC68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EC401-3247-894A-AF79-C652AA80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9AF1D-9C09-3C4F-A0A8-281E8680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296E82-FB6F-5542-8736-8B041D1E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E19AE-CEC4-8846-8002-0D6CA81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4BE7F-6C52-AA48-8E4D-9D06DD0F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0C883-265F-DC4C-9EFA-A4D9CC34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8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6DA345-74CC-0E4E-B478-BCF6E6C7A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D41DC-DB65-9442-BAFF-73EEB156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81B77-7530-3445-B4FF-A295CB57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61EBD-FED1-2449-8E3C-AF8DB5C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EADF2-15F2-984A-B414-7B66DAE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5A778-BFC3-A747-9CC3-2EDB76C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00696-56E1-F747-8035-D3F0E0B9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028EB-6194-F948-83B6-C24832AE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A6ED9-12EB-4E47-9E0B-8099C364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5A8DC-2672-B444-BD77-A822EF9A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449-39B2-5040-BADE-6C93D47B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71FEB7-0732-114C-BB66-BF09933A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4F9A95-884C-DE4D-82CC-34081788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EB9DA5-1AA6-754F-A968-7953E971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C34AC-0428-3141-AFB5-C133FC80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884EB-C02C-B043-827E-F8DFEE0A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18879-82CF-444A-B5A7-92B6A66D4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F00B97-66B6-F041-8C9A-55488545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FEA67F-4704-1B48-BE36-CEA58F1A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47008-8412-A042-950A-8E95BC22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8B466-5589-694A-9F6D-DEAC1BEE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9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0227-35EC-2D41-BB25-4A1BA24A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EFA25-C3AF-C748-A1F7-DCBF8A0F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4C3242-84A7-FC45-BF64-71E28817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6714E0-BFD3-F741-ACAE-61DA9AC83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15ED0C-7041-BD40-80E0-F0F06CBC1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DFE2D6-852E-4F49-9771-EA12561F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5DC3A5-9A33-FF45-85B1-6541FEEE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B8865-D26A-D649-A38F-AF6562BF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7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E28D6-B88A-CD42-B249-2EC2232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D9899-6F68-9643-A0C1-75A58A38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6356D9-D2AD-4748-B69A-60254D3B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8523D5-EE35-2248-8DD6-05BBEFBE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6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11C114-9B1D-D048-8F00-C9F24E99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CCA61F-146A-404B-8DA8-6C04A3AD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84E791-6B1D-D940-8797-41E01E29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4A6AA-F92B-6A42-A225-54B265C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3BF03-5247-1F48-B2A1-501E4521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FB82C9-0BF6-1249-9D9D-AA8318FB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BE5692-B97D-384E-980A-8F3E08E4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7A5F9-A272-8A45-AD2D-03948CCE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87F49-2826-A649-B7DB-3EC35388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59E0D-7B43-0845-B0E0-DD9246CE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607BA-513D-3D44-9D86-A2BD90E91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788C-B554-AC48-B0EC-F266AAE7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524AA1-9F39-BA42-9574-769986A5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2B7EA9-0E44-EA40-8FC1-5ED0D0AA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B125EE-1145-B549-B325-6EBCAE8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03B10-2B83-E345-B253-F7F3361E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DF33D0-9079-BF42-8E50-A5D830D8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84788-91E9-894C-9DAC-E537B997F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5B69-AB7B-B045-8F83-2E1723C122F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6F778-24ED-C844-B332-950111F38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E8349-A2EE-2542-8DDE-21039D0A4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ECB7-8660-3845-A72D-E25D19FAB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Данные для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228638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Границы допустимых значений для параметра</a:t>
            </a:r>
            <a:endParaRPr lang="ru-RU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16550" y="2501960"/>
            <a:ext cx="115593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Пример:</a:t>
            </a:r>
          </a:p>
          <a:p>
            <a:pPr lvl="1" algn="just"/>
            <a:endParaRPr lang="ru-RU" sz="2400" b="1" dirty="0"/>
          </a:p>
          <a:p>
            <a:pPr lvl="1" algn="just"/>
            <a:r>
              <a:rPr lang="ru-RU" sz="2400" dirty="0"/>
              <a:t>Поля количества товаров в корзине интернет-магазина </a:t>
            </a:r>
          </a:p>
          <a:p>
            <a:pPr lvl="1" algn="just"/>
            <a:r>
              <a:rPr lang="ru-RU" sz="2400" dirty="0"/>
              <a:t>Целые значения </a:t>
            </a:r>
          </a:p>
          <a:p>
            <a:pPr lvl="1" algn="just"/>
            <a:r>
              <a:rPr lang="en" sz="2400" dirty="0"/>
              <a:t>R</a:t>
            </a:r>
            <a:r>
              <a:rPr lang="ru-RU" sz="2400" dirty="0"/>
              <a:t> – остаток товара</a:t>
            </a:r>
          </a:p>
        </p:txBody>
      </p:sp>
    </p:spTree>
    <p:extLst>
      <p:ext uri="{BB962C8B-B14F-4D97-AF65-F5344CB8AC3E}">
        <p14:creationId xmlns:p14="http://schemas.microsoft.com/office/powerpoint/2010/main" val="387431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Границы допустимых значений для параметра</a:t>
            </a:r>
            <a:endParaRPr lang="ru-RU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16550" y="2501960"/>
            <a:ext cx="11559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Диапазоны:</a:t>
            </a:r>
            <a:r>
              <a:rPr lang="ru-RU" sz="2400" dirty="0"/>
              <a:t> </a:t>
            </a:r>
            <a:r>
              <a:rPr lang="en-US" sz="2400" dirty="0"/>
              <a:t> [1; R] [R+1; ∞]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CF7ACF-BC3A-0441-904C-174727AD096D}"/>
              </a:ext>
            </a:extLst>
          </p:cNvPr>
          <p:cNvSpPr/>
          <p:nvPr/>
        </p:nvSpPr>
        <p:spPr>
          <a:xfrm>
            <a:off x="216550" y="3405951"/>
            <a:ext cx="11559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Значения: </a:t>
            </a:r>
            <a:r>
              <a:rPr lang="ru-RU" sz="2400" dirty="0"/>
              <a:t>-4, 0, 1, </a:t>
            </a:r>
            <a:r>
              <a:rPr lang="en-US" sz="2400" dirty="0"/>
              <a:t>R, R+1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0338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Классы эквивалентности в строковых параметрах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39E6E2-0E70-7749-93C6-E3A3FE3A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074" y="2501960"/>
            <a:ext cx="7004963" cy="19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3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Классы эквивалентности поля пароль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59F92-3639-1C4E-B556-7DCBB1A7CA46}"/>
              </a:ext>
            </a:extLst>
          </p:cNvPr>
          <p:cNvSpPr txBox="1"/>
          <p:nvPr/>
        </p:nvSpPr>
        <p:spPr>
          <a:xfrm>
            <a:off x="1545019" y="2065283"/>
            <a:ext cx="414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Ограничено </a:t>
            </a:r>
            <a:r>
              <a:rPr lang="en-US" sz="2400" dirty="0"/>
              <a:t>8</a:t>
            </a:r>
            <a:r>
              <a:rPr lang="ru-RU" sz="2400" dirty="0"/>
              <a:t> знаками </a:t>
            </a:r>
          </a:p>
          <a:p>
            <a:r>
              <a:rPr lang="ru-RU" sz="2400" dirty="0"/>
              <a:t>Буквы </a:t>
            </a:r>
          </a:p>
          <a:p>
            <a:r>
              <a:rPr lang="ru-RU" sz="2400" dirty="0"/>
              <a:t>Цифры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26293-C189-184A-A784-3628006C369E}"/>
              </a:ext>
            </a:extLst>
          </p:cNvPr>
          <p:cNvSpPr txBox="1"/>
          <p:nvPr/>
        </p:nvSpPr>
        <p:spPr>
          <a:xfrm>
            <a:off x="1545019" y="3731173"/>
            <a:ext cx="414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 - </a:t>
            </a:r>
            <a:r>
              <a:rPr lang="ru-RU" sz="2400" dirty="0"/>
              <a:t>Буква</a:t>
            </a:r>
          </a:p>
          <a:p>
            <a:r>
              <a:rPr lang="en-US" sz="2400" dirty="0"/>
              <a:t>D - </a:t>
            </a:r>
            <a:r>
              <a:rPr lang="ru-RU" sz="2400" dirty="0"/>
              <a:t>Цифра</a:t>
            </a:r>
          </a:p>
        </p:txBody>
      </p:sp>
    </p:spTree>
    <p:extLst>
      <p:ext uri="{BB962C8B-B14F-4D97-AF65-F5344CB8AC3E}">
        <p14:creationId xmlns:p14="http://schemas.microsoft.com/office/powerpoint/2010/main" val="85403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Классы эквивалентности поля пароль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59F92-3639-1C4E-B556-7DCBB1A7CA46}"/>
              </a:ext>
            </a:extLst>
          </p:cNvPr>
          <p:cNvSpPr txBox="1"/>
          <p:nvPr/>
        </p:nvSpPr>
        <p:spPr>
          <a:xfrm>
            <a:off x="738448" y="2364828"/>
            <a:ext cx="10959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Будем брать длины пароля — 0, 1, </a:t>
            </a:r>
            <a:r>
              <a:rPr lang="en-US" sz="2400" dirty="0"/>
              <a:t>4, 8, 10</a:t>
            </a:r>
            <a:endParaRPr lang="ru-RU" sz="2400" dirty="0"/>
          </a:p>
          <a:p>
            <a:pPr algn="just"/>
            <a:r>
              <a:rPr lang="ru-RU" sz="2400" dirty="0"/>
              <a:t>Для каждой длины пароля возьмём 0 букв, 1 букву, 1 цифру, все буквы, все цифры, несколько букв и несколько цифр.</a:t>
            </a:r>
          </a:p>
        </p:txBody>
      </p:sp>
    </p:spTree>
    <p:extLst>
      <p:ext uri="{BB962C8B-B14F-4D97-AF65-F5344CB8AC3E}">
        <p14:creationId xmlns:p14="http://schemas.microsoft.com/office/powerpoint/2010/main" val="362755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r>
              <a:rPr lang="ru-RU" dirty="0"/>
              <a:t>Варианты решений возможны следующие: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59F92-3639-1C4E-B556-7DCBB1A7CA46}"/>
              </a:ext>
            </a:extLst>
          </p:cNvPr>
          <p:cNvSpPr txBox="1"/>
          <p:nvPr/>
        </p:nvSpPr>
        <p:spPr>
          <a:xfrm>
            <a:off x="738448" y="1779687"/>
            <a:ext cx="109595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пустой пароль,</a:t>
            </a:r>
            <a:endParaRPr lang="ru-RU" sz="2400" dirty="0"/>
          </a:p>
          <a:p>
            <a:r>
              <a:rPr lang="en" sz="2400" i="1" dirty="0"/>
              <a:t>L,</a:t>
            </a:r>
            <a:endParaRPr lang="en" sz="2400" dirty="0"/>
          </a:p>
          <a:p>
            <a:r>
              <a:rPr lang="en" sz="2400" i="1" dirty="0"/>
              <a:t>D,</a:t>
            </a:r>
            <a:endParaRPr lang="en" sz="2400" dirty="0"/>
          </a:p>
          <a:p>
            <a:r>
              <a:rPr lang="en" sz="2400" i="1" dirty="0"/>
              <a:t>LL,</a:t>
            </a:r>
            <a:endParaRPr lang="en" sz="2400" dirty="0"/>
          </a:p>
          <a:p>
            <a:r>
              <a:rPr lang="en" sz="2400" i="1" dirty="0"/>
              <a:t>DD,</a:t>
            </a:r>
            <a:endParaRPr lang="en" sz="2400" dirty="0"/>
          </a:p>
          <a:p>
            <a:r>
              <a:rPr lang="en" sz="2400" i="1" dirty="0"/>
              <a:t>LD,</a:t>
            </a:r>
            <a:endParaRPr lang="en" sz="2400" dirty="0"/>
          </a:p>
          <a:p>
            <a:r>
              <a:rPr lang="en" sz="2400" i="1" dirty="0"/>
              <a:t>DL,</a:t>
            </a:r>
            <a:endParaRPr lang="en" sz="2400" dirty="0"/>
          </a:p>
          <a:p>
            <a:r>
              <a:rPr lang="en" sz="2400" i="1" dirty="0"/>
              <a:t>LLLL,</a:t>
            </a:r>
            <a:endParaRPr lang="en" sz="2400" dirty="0"/>
          </a:p>
          <a:p>
            <a:r>
              <a:rPr lang="en" sz="2400" i="1" dirty="0"/>
              <a:t>DDDD,</a:t>
            </a:r>
            <a:endParaRPr lang="en" sz="2400" dirty="0"/>
          </a:p>
          <a:p>
            <a:r>
              <a:rPr lang="en" sz="2400" i="1" dirty="0"/>
              <a:t>LDDD,</a:t>
            </a:r>
            <a:endParaRPr lang="en" sz="2400" dirty="0"/>
          </a:p>
          <a:p>
            <a:r>
              <a:rPr lang="en" sz="2400" i="1" dirty="0"/>
              <a:t>LDLD,</a:t>
            </a:r>
            <a:endParaRPr lang="en" sz="2400" dirty="0"/>
          </a:p>
          <a:p>
            <a:r>
              <a:rPr lang="en" sz="2400" i="1" dirty="0"/>
              <a:t>DLLLLLLL,</a:t>
            </a:r>
            <a:endParaRPr lang="en" sz="2400" dirty="0"/>
          </a:p>
          <a:p>
            <a:r>
              <a:rPr lang="en" sz="2400" i="1" dirty="0"/>
              <a:t>DDDDDDDD,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38009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  <a:noFill/>
        </p:spPr>
        <p:txBody>
          <a:bodyPr>
            <a:normAutofit/>
          </a:bodyPr>
          <a:lstStyle/>
          <a:p>
            <a:pPr algn="ctr"/>
            <a:r>
              <a:rPr lang="ru-RU" b="1" dirty="0"/>
              <a:t>Тестируем поля типа «дата»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21652-35EC-0B47-B99A-D741FBE0628D}"/>
              </a:ext>
            </a:extLst>
          </p:cNvPr>
          <p:cNvSpPr txBox="1"/>
          <p:nvPr/>
        </p:nvSpPr>
        <p:spPr>
          <a:xfrm>
            <a:off x="1211413" y="3389586"/>
            <a:ext cx="1025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Как протестировать поля дата на НОЛЬ?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205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  <a:noFill/>
        </p:spPr>
        <p:txBody>
          <a:bodyPr>
            <a:normAutofit/>
          </a:bodyPr>
          <a:lstStyle/>
          <a:p>
            <a:pPr algn="ctr"/>
            <a:r>
              <a:rPr lang="ru-RU" b="1" dirty="0"/>
              <a:t>Тестируем поля типа «дата»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21652-35EC-0B47-B99A-D741FBE0628D}"/>
              </a:ext>
            </a:extLst>
          </p:cNvPr>
          <p:cNvSpPr txBox="1"/>
          <p:nvPr/>
        </p:nvSpPr>
        <p:spPr>
          <a:xfrm>
            <a:off x="1227178" y="2270234"/>
            <a:ext cx="6277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Тестируем ноль:</a:t>
            </a:r>
          </a:p>
          <a:p>
            <a:endParaRPr lang="ru-RU" sz="2400" b="1" dirty="0"/>
          </a:p>
          <a:p>
            <a:r>
              <a:rPr lang="ru-RU" sz="2400" dirty="0"/>
              <a:t>00.00.0000 → дата</a:t>
            </a:r>
          </a:p>
          <a:p>
            <a:r>
              <a:rPr lang="ru-RU" sz="2400" dirty="0"/>
              <a:t>12.03.0000 → год</a:t>
            </a:r>
          </a:p>
          <a:p>
            <a:r>
              <a:rPr lang="ru-RU" sz="2400" dirty="0"/>
              <a:t>12.00.1989 → месяц</a:t>
            </a:r>
          </a:p>
          <a:p>
            <a:r>
              <a:rPr lang="ru-RU" sz="2400" dirty="0"/>
              <a:t>00.03.1989 → день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A2E3A15-CB09-344E-BC92-F479A9691D0C}"/>
              </a:ext>
            </a:extLst>
          </p:cNvPr>
          <p:cNvSpPr/>
          <p:nvPr/>
        </p:nvSpPr>
        <p:spPr>
          <a:xfrm>
            <a:off x="1227178" y="4602400"/>
            <a:ext cx="8169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01.01.1900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sz="2400" dirty="0"/>
              <a:t>— магическая дата, на которой все падает</a:t>
            </a:r>
          </a:p>
          <a:p>
            <a:r>
              <a:rPr lang="en" sz="2400" dirty="0"/>
              <a:t>01.01.1970</a:t>
            </a:r>
            <a:r>
              <a:rPr lang="en" dirty="0"/>
              <a:t> — </a:t>
            </a:r>
            <a:r>
              <a:rPr lang="en" sz="2400" dirty="0" err="1"/>
              <a:t>unix</a:t>
            </a:r>
            <a:r>
              <a:rPr lang="en" sz="2400" dirty="0"/>
              <a:t>-</a:t>
            </a:r>
            <a:r>
              <a:rPr lang="ru-RU" sz="2400" dirty="0" err="1"/>
              <a:t>овый</a:t>
            </a:r>
            <a:r>
              <a:rPr lang="ru-RU" dirty="0"/>
              <a:t> </a:t>
            </a:r>
            <a:r>
              <a:rPr lang="ru-RU" sz="2400" dirty="0"/>
              <a:t>ноль</a:t>
            </a:r>
          </a:p>
        </p:txBody>
      </p:sp>
    </p:spTree>
    <p:extLst>
      <p:ext uri="{BB962C8B-B14F-4D97-AF65-F5344CB8AC3E}">
        <p14:creationId xmlns:p14="http://schemas.microsoft.com/office/powerpoint/2010/main" val="299210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  <a:noFill/>
        </p:spPr>
        <p:txBody>
          <a:bodyPr>
            <a:normAutofit/>
          </a:bodyPr>
          <a:lstStyle/>
          <a:p>
            <a:pPr algn="ctr"/>
            <a:r>
              <a:rPr lang="ru-RU" b="1" dirty="0"/>
              <a:t>Тестируем поля типа «дата»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21652-35EC-0B47-B99A-D741FBE0628D}"/>
              </a:ext>
            </a:extLst>
          </p:cNvPr>
          <p:cNvSpPr txBox="1"/>
          <p:nvPr/>
        </p:nvSpPr>
        <p:spPr>
          <a:xfrm>
            <a:off x="1227178" y="2270234"/>
            <a:ext cx="6277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 b="1"/>
            </a:lvl1pPr>
          </a:lstStyle>
          <a:p>
            <a:r>
              <a:rPr lang="ru-RU" dirty="0"/>
              <a:t>Верхняя граница:</a:t>
            </a:r>
          </a:p>
          <a:p>
            <a:endParaRPr lang="ru-RU" dirty="0"/>
          </a:p>
          <a:p>
            <a:r>
              <a:rPr lang="ru-RU" b="0" dirty="0"/>
              <a:t>99.99.9999 → дата</a:t>
            </a:r>
          </a:p>
          <a:p>
            <a:r>
              <a:rPr lang="ru-RU" b="0" dirty="0"/>
              <a:t>12.03.9999 → год</a:t>
            </a:r>
          </a:p>
          <a:p>
            <a:r>
              <a:rPr lang="ru-RU" b="0" dirty="0"/>
              <a:t>12.99.1989 → месяц</a:t>
            </a:r>
          </a:p>
          <a:p>
            <a:r>
              <a:rPr lang="ru-RU" b="0" dirty="0"/>
              <a:t>99.03.1989 → день</a:t>
            </a:r>
          </a:p>
        </p:txBody>
      </p:sp>
    </p:spTree>
    <p:extLst>
      <p:ext uri="{BB962C8B-B14F-4D97-AF65-F5344CB8AC3E}">
        <p14:creationId xmlns:p14="http://schemas.microsoft.com/office/powerpoint/2010/main" val="128750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  <a:noFill/>
        </p:spPr>
        <p:txBody>
          <a:bodyPr>
            <a:normAutofit/>
          </a:bodyPr>
          <a:lstStyle/>
          <a:p>
            <a:pPr algn="ctr"/>
            <a:r>
              <a:rPr lang="ru-RU" b="1" dirty="0"/>
              <a:t>Тестируем поля типа «дата»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21652-35EC-0B47-B99A-D741FBE0628D}"/>
              </a:ext>
            </a:extLst>
          </p:cNvPr>
          <p:cNvSpPr txBox="1"/>
          <p:nvPr/>
        </p:nvSpPr>
        <p:spPr>
          <a:xfrm>
            <a:off x="1227178" y="2270234"/>
            <a:ext cx="62772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 b="1"/>
            </a:lvl1pPr>
          </a:lstStyle>
          <a:p>
            <a:r>
              <a:rPr lang="ru-RU" dirty="0"/>
              <a:t>Верхняя граница:</a:t>
            </a:r>
          </a:p>
          <a:p>
            <a:endParaRPr lang="ru-RU" dirty="0"/>
          </a:p>
          <a:p>
            <a:r>
              <a:rPr lang="ru-RU" b="0" dirty="0"/>
              <a:t>31.02.2010 —день</a:t>
            </a:r>
          </a:p>
          <a:p>
            <a:r>
              <a:rPr lang="ru-RU" b="0" dirty="0"/>
              <a:t>12.15.2010 —месяц</a:t>
            </a:r>
          </a:p>
          <a:p>
            <a:r>
              <a:rPr lang="ru-RU" b="0" dirty="0"/>
              <a:t>35.15.2010 — день-месяц</a:t>
            </a:r>
          </a:p>
          <a:p>
            <a:br>
              <a:rPr lang="ru-RU" dirty="0"/>
            </a:b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88119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37" y="365439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Где мы сейчас находимся</a:t>
            </a:r>
            <a:endParaRPr lang="ru-RU" sz="4800" b="1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A167B0D6-CF84-E341-98B1-E50FF1786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045099"/>
              </p:ext>
            </p:extLst>
          </p:nvPr>
        </p:nvGraphicFramePr>
        <p:xfrm>
          <a:off x="2221781" y="1439333"/>
          <a:ext cx="8128000" cy="451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712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Попарное тестирование и поиск комбинаций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16550" y="2501960"/>
            <a:ext cx="11559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Попарное тестирование </a:t>
            </a:r>
            <a:r>
              <a:rPr lang="ru-RU" sz="2400" dirty="0"/>
              <a:t>(</a:t>
            </a:r>
            <a:r>
              <a:rPr lang="en" sz="2400" dirty="0"/>
              <a:t>pairwise testing) — </a:t>
            </a:r>
            <a:r>
              <a:rPr lang="ru-RU" sz="2400" dirty="0"/>
              <a:t>техника тестирования, в которой вместо проверки всех возможных комбинаций значений всех параметров проверяются только комбинации значений каждой </a:t>
            </a:r>
            <a:r>
              <a:rPr lang="ru-RU" sz="2400"/>
              <a:t>пары параметров</a:t>
            </a:r>
            <a:r>
              <a:rPr lang="ru-RU" sz="2400" dirty="0"/>
              <a:t>. 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591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Попарное тестирование и поиск комбинаций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16550" y="1981698"/>
            <a:ext cx="115593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Возьмём три дискретных параметра: </a:t>
            </a:r>
            <a:r>
              <a:rPr lang="en" sz="2400" dirty="0"/>
              <a:t>P1, P2 </a:t>
            </a:r>
            <a:r>
              <a:rPr lang="ru-RU" sz="2400" dirty="0"/>
              <a:t>и </a:t>
            </a:r>
            <a:r>
              <a:rPr lang="en" sz="2400" dirty="0"/>
              <a:t>P3,  </a:t>
            </a:r>
            <a:r>
              <a:rPr lang="ru-RU" sz="2400" dirty="0"/>
              <a:t>принимающие три различных значения каждый: </a:t>
            </a:r>
            <a:r>
              <a:rPr lang="en" sz="2400" dirty="0"/>
              <a:t>P1 = {A, B, C}, P2 = {D, E, F} </a:t>
            </a:r>
            <a:r>
              <a:rPr lang="ru-RU" sz="2400" dirty="0"/>
              <a:t>и </a:t>
            </a:r>
            <a:r>
              <a:rPr lang="en" sz="2400" dirty="0"/>
              <a:t>P3 = {G, H, I}. </a:t>
            </a:r>
            <a:r>
              <a:rPr lang="ru-RU" sz="2400" dirty="0"/>
              <a:t>Легко подсчитать количество возможных уникальных комбинаций всех значений этих параметров — 3*3*3 = 27.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352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Попарное тестирование и поиск комбинаций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46E3FB-9D2B-8243-B49D-D3F155BC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382" y="2064652"/>
            <a:ext cx="2725259" cy="45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2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Приложения для попарного тестирования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16550" y="1981698"/>
            <a:ext cx="11559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effectLst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7A65EB-A442-3B43-91F5-9D56931A5916}"/>
              </a:ext>
            </a:extLst>
          </p:cNvPr>
          <p:cNvSpPr/>
          <p:nvPr/>
        </p:nvSpPr>
        <p:spPr>
          <a:xfrm>
            <a:off x="1024759" y="2865962"/>
            <a:ext cx="6826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https</a:t>
            </a:r>
            <a:r>
              <a:rPr lang="ru-RU" sz="2400" dirty="0"/>
              <a:t>://</a:t>
            </a:r>
            <a:r>
              <a:rPr lang="ru-RU" sz="2400" dirty="0" err="1"/>
              <a:t>pairwise.teremokgames.com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70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ECB7-8660-3845-A72D-E25D19FAB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173" y="870115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Что такое тест-кейс? </a:t>
            </a:r>
            <a:br>
              <a:rPr lang="ru-RU" sz="4800" b="1" dirty="0"/>
            </a:br>
            <a:br>
              <a:rPr lang="ru-RU" sz="4800" b="1" dirty="0"/>
            </a:br>
            <a:r>
              <a:rPr lang="ru-RU" sz="4800" b="1" dirty="0"/>
              <a:t>Атрибуты тест-кейс?</a:t>
            </a:r>
          </a:p>
        </p:txBody>
      </p:sp>
    </p:spTree>
    <p:extLst>
      <p:ext uri="{BB962C8B-B14F-4D97-AF65-F5344CB8AC3E}">
        <p14:creationId xmlns:p14="http://schemas.microsoft.com/office/powerpoint/2010/main" val="180028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Техники тест-дизайна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37558" y="1880560"/>
            <a:ext cx="107164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Разделение на классы эквивалентности и анализ граничных значений</a:t>
            </a:r>
            <a:endParaRPr lang="ru-R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Техника </a:t>
            </a:r>
            <a:r>
              <a:rPr lang="en" sz="2400" dirty="0"/>
              <a:t>Pairwise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9434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sz="4800" b="1" dirty="0"/>
              <a:t>Определения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37558" y="1880560"/>
            <a:ext cx="107164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  <a:p>
            <a:pPr lvl="1" algn="just"/>
            <a:r>
              <a:rPr lang="ru-RU" sz="2400" b="1" dirty="0"/>
              <a:t>Класс эквивалентности </a:t>
            </a:r>
            <a:r>
              <a:rPr lang="ru-RU" sz="2400" dirty="0"/>
              <a:t>(</a:t>
            </a:r>
            <a:r>
              <a:rPr lang="en" sz="2400" dirty="0"/>
              <a:t>equivalence class) — </a:t>
            </a:r>
            <a:r>
              <a:rPr lang="ru-RU" sz="2400" dirty="0"/>
              <a:t>набор данных, обрабатываемых одинаковым образом и приводящих к одинаковому результату. </a:t>
            </a:r>
          </a:p>
          <a:p>
            <a:pPr lvl="1" algn="just"/>
            <a:endParaRPr lang="ru-RU" sz="2400" dirty="0"/>
          </a:p>
          <a:p>
            <a:pPr lvl="1" algn="just"/>
            <a:r>
              <a:rPr lang="ru-RU" sz="2400" b="1" dirty="0"/>
              <a:t>Граничное условие </a:t>
            </a:r>
            <a:r>
              <a:rPr lang="ru-RU" sz="2400" dirty="0"/>
              <a:t>(</a:t>
            </a:r>
            <a:r>
              <a:rPr lang="en" sz="2400" dirty="0"/>
              <a:t>border condition, boundary condition) — </a:t>
            </a:r>
            <a:r>
              <a:rPr lang="ru-RU" sz="2400" dirty="0"/>
              <a:t>значение, находящееся на границе классов эквивалентности. </a:t>
            </a:r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878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24" y="192911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Рассмотрим применение классов эквивалентности для выбора тестовых данных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D769D1-4C1D-D14A-9E5E-89B52A6A324C}"/>
              </a:ext>
            </a:extLst>
          </p:cNvPr>
          <p:cNvSpPr/>
          <p:nvPr/>
        </p:nvSpPr>
        <p:spPr>
          <a:xfrm>
            <a:off x="1073586" y="2117042"/>
            <a:ext cx="1071649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Скидки в интернет магазине</a:t>
            </a:r>
          </a:p>
          <a:p>
            <a:pPr algn="ctr"/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менее 5000 рублей — скидка не предоставляется;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 5000 и менее 10 000 рублей — скидка 5%;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 10 000 и менее 20 000 рублей — скидка 10%;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 20 000 и более — 15%.</a:t>
            </a:r>
          </a:p>
        </p:txBody>
      </p:sp>
    </p:spTree>
    <p:extLst>
      <p:ext uri="{BB962C8B-B14F-4D97-AF65-F5344CB8AC3E}">
        <p14:creationId xmlns:p14="http://schemas.microsoft.com/office/powerpoint/2010/main" val="2208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24" y="192911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Применение классов эквивалентности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65482BD-CF4A-1049-9AEE-F9A84C42D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02850"/>
              </p:ext>
            </p:extLst>
          </p:nvPr>
        </p:nvGraphicFramePr>
        <p:xfrm>
          <a:off x="1055370" y="2117042"/>
          <a:ext cx="10081260" cy="2813892"/>
        </p:xfrm>
        <a:graphic>
          <a:graphicData uri="http://schemas.openxmlformats.org/drawingml/2006/table">
            <a:tbl>
              <a:tblPr/>
              <a:tblGrid>
                <a:gridCol w="5629209">
                  <a:extLst>
                    <a:ext uri="{9D8B030D-6E8A-4147-A177-3AD203B41FA5}">
                      <a16:colId xmlns:a16="http://schemas.microsoft.com/office/drawing/2014/main" val="827071628"/>
                    </a:ext>
                  </a:extLst>
                </a:gridCol>
                <a:gridCol w="4452051">
                  <a:extLst>
                    <a:ext uri="{9D8B030D-6E8A-4147-A177-3AD203B41FA5}">
                      <a16:colId xmlns:a16="http://schemas.microsoft.com/office/drawing/2014/main" val="504107350"/>
                    </a:ext>
                  </a:extLst>
                </a:gridCol>
              </a:tblGrid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Open Sans"/>
                        </a:rPr>
                        <a:t>от 0 и менее 5000 рублей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0%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420123"/>
                  </a:ext>
                </a:extLst>
              </a:tr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от 5000 менее 10 000 рублей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5%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51150"/>
                  </a:ext>
                </a:extLst>
              </a:tr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Open Sans"/>
                        </a:rPr>
                        <a:t>от 10 000 и менее 20 000 рублей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10%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570297"/>
                  </a:ext>
                </a:extLst>
              </a:tr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от 20 000 рублей и более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15%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4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24" y="192911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Границы между классами эквивалентности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65482BD-CF4A-1049-9AEE-F9A84C42D25B}"/>
              </a:ext>
            </a:extLst>
          </p:cNvPr>
          <p:cNvGraphicFramePr>
            <a:graphicFrameLocks noGrp="1"/>
          </p:cNvGraphicFramePr>
          <p:nvPr/>
        </p:nvGraphicFramePr>
        <p:xfrm>
          <a:off x="1055370" y="2117042"/>
          <a:ext cx="10081260" cy="2813892"/>
        </p:xfrm>
        <a:graphic>
          <a:graphicData uri="http://schemas.openxmlformats.org/drawingml/2006/table">
            <a:tbl>
              <a:tblPr/>
              <a:tblGrid>
                <a:gridCol w="5629209">
                  <a:extLst>
                    <a:ext uri="{9D8B030D-6E8A-4147-A177-3AD203B41FA5}">
                      <a16:colId xmlns:a16="http://schemas.microsoft.com/office/drawing/2014/main" val="827071628"/>
                    </a:ext>
                  </a:extLst>
                </a:gridCol>
                <a:gridCol w="4452051">
                  <a:extLst>
                    <a:ext uri="{9D8B030D-6E8A-4147-A177-3AD203B41FA5}">
                      <a16:colId xmlns:a16="http://schemas.microsoft.com/office/drawing/2014/main" val="504107350"/>
                    </a:ext>
                  </a:extLst>
                </a:gridCol>
              </a:tblGrid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от 0 и менее 5000 рублей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0%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420123"/>
                  </a:ext>
                </a:extLst>
              </a:tr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от 5000 менее 10 000 рублей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5%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51150"/>
                  </a:ext>
                </a:extLst>
              </a:tr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Open Sans"/>
                        </a:rPr>
                        <a:t>от 10 000 и менее 20 000 рублей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10%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570297"/>
                  </a:ext>
                </a:extLst>
              </a:tr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от 20 000 рублей и более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15%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4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56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Данные для тестирования</a:t>
            </a:r>
            <a:endParaRPr lang="ru-RU" sz="4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CBBB93-5F99-2241-9713-A3F5D98704E9}"/>
              </a:ext>
            </a:extLst>
          </p:cNvPr>
          <p:cNvSpPr/>
          <p:nvPr/>
        </p:nvSpPr>
        <p:spPr>
          <a:xfrm>
            <a:off x="900165" y="1959387"/>
            <a:ext cx="1071649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Скидки в интернет магазине</a:t>
            </a:r>
          </a:p>
          <a:p>
            <a:pPr algn="ctr"/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менее 5000 рублей — скидка не предоставляется;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 5000 и менее 10 000 рублей — скидка 5%;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 10 000 и менее 20 000 рублей — скидка 10%;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 20 000 и более — 15%.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8FF44F3-682B-BD44-8301-D6FB849784C8}"/>
              </a:ext>
            </a:extLst>
          </p:cNvPr>
          <p:cNvSpPr/>
          <p:nvPr/>
        </p:nvSpPr>
        <p:spPr>
          <a:xfrm>
            <a:off x="2564129" y="5167727"/>
            <a:ext cx="8614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313131"/>
                </a:solidFill>
                <a:latin typeface="Open Sans"/>
              </a:rPr>
              <a:t>-500, 0, 1000, 5000, 7500, 10 000, 15 000, 20 000, 25 000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52457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930</Words>
  <Application>Microsoft Office PowerPoint</Application>
  <PresentationFormat>Широкоэкранный</PresentationFormat>
  <Paragraphs>160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Тема Office</vt:lpstr>
      <vt:lpstr>Данные для проверки</vt:lpstr>
      <vt:lpstr>Где мы сейчас находимся</vt:lpstr>
      <vt:lpstr>Что такое тест-кейс?   Атрибуты тест-кейс?</vt:lpstr>
      <vt:lpstr>Техники тест-дизайна</vt:lpstr>
      <vt:lpstr>Определения</vt:lpstr>
      <vt:lpstr>Рассмотрим применение классов эквивалентности для выбора тестовых данных</vt:lpstr>
      <vt:lpstr>Применение классов эквивалентности</vt:lpstr>
      <vt:lpstr>Границы между классами эквивалентности</vt:lpstr>
      <vt:lpstr>Данные для тестирования</vt:lpstr>
      <vt:lpstr>Границы допустимых значений для параметра</vt:lpstr>
      <vt:lpstr>Границы допустимых значений для параметра</vt:lpstr>
      <vt:lpstr>Классы эквивалентности в строковых параметрах</vt:lpstr>
      <vt:lpstr>Классы эквивалентности поля пароль</vt:lpstr>
      <vt:lpstr>Классы эквивалентности поля пароль</vt:lpstr>
      <vt:lpstr>Варианты решений возможны следующие:</vt:lpstr>
      <vt:lpstr>Тестируем поля типа «дата»</vt:lpstr>
      <vt:lpstr>Тестируем поля типа «дата»</vt:lpstr>
      <vt:lpstr>Тестируем поля типа «дата»</vt:lpstr>
      <vt:lpstr>Тестируем поля типа «дата»</vt:lpstr>
      <vt:lpstr>Попарное тестирование и поиск комбинаций</vt:lpstr>
      <vt:lpstr>Попарное тестирование и поиск комбинаций</vt:lpstr>
      <vt:lpstr>Попарное тестирование и поиск комбинаций</vt:lpstr>
      <vt:lpstr>Приложения для попарного тестирования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Алексей Черняков</dc:creator>
  <cp:lastModifiedBy>Spaceship24</cp:lastModifiedBy>
  <cp:revision>118</cp:revision>
  <dcterms:created xsi:type="dcterms:W3CDTF">2021-08-31T03:25:49Z</dcterms:created>
  <dcterms:modified xsi:type="dcterms:W3CDTF">2022-02-25T08:02:54Z</dcterms:modified>
</cp:coreProperties>
</file>