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71" r:id="rId7"/>
    <p:sldId id="272" r:id="rId8"/>
    <p:sldId id="273" r:id="rId9"/>
    <p:sldId id="261" r:id="rId10"/>
    <p:sldId id="274" r:id="rId11"/>
    <p:sldId id="275" r:id="rId12"/>
    <p:sldId id="279" r:id="rId13"/>
    <p:sldId id="262" r:id="rId14"/>
    <p:sldId id="270" r:id="rId15"/>
    <p:sldId id="276" r:id="rId16"/>
    <p:sldId id="277" r:id="rId17"/>
    <p:sldId id="263" r:id="rId18"/>
    <p:sldId id="278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D4D88-BC9F-AB4E-8F73-C69C3CF2D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2786FA-FCBE-AC48-A260-562BB556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80894-559A-994F-9A0E-B7CA885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0E758-A08D-4A45-984D-3D453B80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96E0B-0816-ED42-85E2-35F89451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6AF5C-5021-8446-96A4-06B97CC2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17FC02-6465-5640-ADEC-4D22E64A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E820B-E93F-FE4D-9F94-12AD223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C9474-60CB-A742-8CE0-AE28775C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1EA6E-27CD-2843-8172-77DE3129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7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BE9E1-A2EE-C541-9FB0-60384BE4A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7EC2F9-7E7B-D244-B97F-CBCCF1D18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3CACA-D493-B64C-971A-8458230A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D6D14-373B-F245-B849-838842CB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EF3F3-3ACE-D641-97E8-4FEE087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8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2872C-1D19-6948-A0EB-486C8CD4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A4553-ED2F-FC40-8998-8289E895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69AD5-4F03-4848-A512-A15AA4BA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855C9F-7D99-E54E-9206-F9690D79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B8F9F-9519-6B43-8BE1-24F921B1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3CE4-EB44-D548-A7AE-15FDFA19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1C91C-80B6-1848-B15D-F61E8F52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275C9-3FE6-2D48-B6F0-C5A5AFD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7BC38-945A-3D47-8DB2-88F32BF3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0CDA7-AC65-DB48-B262-800C7FF7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CA741-0EF2-A046-9BEF-1A4E5E80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E497C-94BA-5746-9A57-C496FC4C5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EEBFA0-AF64-A849-B662-FC82B713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EB7087-7B73-4342-BFD7-252E4596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0104F1-4A0B-8948-9FE6-068DE841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B3B207-BEDE-B043-BC51-A39C5E65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0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540FE-4F7D-934E-ABF6-9276126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4F1CA2-06D5-9B4D-BF9E-A6879078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654954-1ED0-E44C-B188-D510DE985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14C8BB-55F4-5949-8F37-A47C79B21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B4F451-5098-FB49-A333-DED4C20DA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7C93F1-D1A9-554E-8261-8ADFAE25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A248FB-6543-9640-ACAB-45AF41B8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11F26F-1084-CD45-9169-82F84DD6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95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EE573-6E3A-AC4E-961C-BC8C0494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A85161-9877-A043-A433-351DD7A2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EDF71D-889B-6D40-80B5-CE90BB0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8BA9E-B6C1-3746-B15A-9E1A1A6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7367B7-C164-9B42-B761-109FFED6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C6D41B-B033-894B-8B65-72AEB63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C2F38-8785-384A-A03A-A3FEE093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39165-9102-0B44-8FF1-6B00401D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F0371-4718-0C42-8AEE-521E24F3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9832A3-5319-054B-ADA4-0E94BAB5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E182D-7FD7-C249-AC89-B2917A5B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0F4C5-2287-2A4E-943B-3CE50CD1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FA337-582F-DF4F-8EBC-89BE080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D7C95-1C01-5848-9E03-7A34352B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D76AF8-B434-A742-87BD-8B9CB1EAE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EB139-DAED-BB44-8E09-B2958EF0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9ACAFC-63CE-7346-9508-7A2644C7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1538DB-E4DF-EA4A-B41C-07FFF1E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8BEDB-7C38-2741-920D-3D8447B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8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6A923-64E7-E04F-BD5E-962BB7DD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57EE03-1E55-344D-8289-01BDA5A8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D2AE9-FED8-1E44-8E47-03E53DE8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5DB2-06D5-9A4D-B011-E89EF50A620E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281E5-7151-034F-870B-0F5783D98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0B417-18E5-294D-96E0-3161DDF8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0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est-docs-ru.readthedocs.io/ru/latest/contents.html" TargetMode="External"/><Relationship Id="rId2" Type="http://schemas.openxmlformats.org/officeDocument/2006/relationships/hyperlink" Target="https://docs.pytest.org/en/latest/conten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C5902-B67D-2943-BFA5-164A7BDD9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Автоматизированное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17290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Тестовый фреймворк </a:t>
            </a:r>
            <a:r>
              <a:rPr lang="en" i="1" dirty="0"/>
              <a:t>Pytest 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ru-RU" b="1" dirty="0"/>
          </a:p>
          <a:p>
            <a:pPr marL="514350" indent="-514350" algn="just">
              <a:buAutoNum type="arabicParenR"/>
            </a:pPr>
            <a:r>
              <a:rPr lang="ru-RU" dirty="0" err="1"/>
              <a:t>PyTest</a:t>
            </a:r>
            <a:r>
              <a:rPr lang="ru-RU" dirty="0"/>
              <a:t> полностью обратно совместим с </a:t>
            </a:r>
            <a:r>
              <a:rPr lang="ru-RU" dirty="0" err="1"/>
              <a:t>фреймворками</a:t>
            </a:r>
            <a:r>
              <a:rPr lang="ru-RU" dirty="0"/>
              <a:t> </a:t>
            </a:r>
            <a:r>
              <a:rPr lang="ru-RU" dirty="0" err="1"/>
              <a:t>unittest</a:t>
            </a:r>
            <a:r>
              <a:rPr lang="ru-RU" dirty="0"/>
              <a:t> и </a:t>
            </a:r>
            <a:r>
              <a:rPr lang="ru-RU" dirty="0" err="1"/>
              <a:t>nosetest</a:t>
            </a:r>
            <a:r>
              <a:rPr lang="ru-RU" dirty="0"/>
              <a:t>. Это означает, что если изначально вы писали тесты, используя </a:t>
            </a:r>
            <a:r>
              <a:rPr lang="ru-RU" dirty="0" err="1"/>
              <a:t>unittest</a:t>
            </a:r>
            <a:r>
              <a:rPr lang="ru-RU" dirty="0"/>
              <a:t>, то перейти на </a:t>
            </a:r>
            <a:r>
              <a:rPr lang="ru-RU" dirty="0" err="1"/>
              <a:t>PyTest</a:t>
            </a:r>
            <a:r>
              <a:rPr lang="ru-RU" dirty="0"/>
              <a:t> можно буквально в ту же минуту. Для этого в вашем виртуальном окружении должен быть установлен пакет </a:t>
            </a:r>
            <a:r>
              <a:rPr lang="ru-RU" dirty="0" err="1"/>
              <a:t>PyTest</a:t>
            </a:r>
            <a:r>
              <a:rPr lang="ru-RU" dirty="0"/>
              <a:t> </a:t>
            </a:r>
          </a:p>
          <a:p>
            <a:pPr marL="514350" indent="-514350" algn="just">
              <a:buAutoNum type="arabicParenR"/>
            </a:pPr>
            <a:r>
              <a:rPr lang="ru-RU" dirty="0"/>
              <a:t>Подробный отчёт с поддержкой цветовых схем из коробки.</a:t>
            </a:r>
          </a:p>
          <a:p>
            <a:pPr marL="514350" indent="-514350" algn="just">
              <a:buAutoNum type="arabicParenR"/>
            </a:pPr>
            <a:r>
              <a:rPr lang="ru-RU" dirty="0" err="1"/>
              <a:t>PyTest</a:t>
            </a:r>
            <a:r>
              <a:rPr lang="ru-RU" dirty="0"/>
              <a:t> не требует написания дополнительных специфических конструкций в тестах, как того требует </a:t>
            </a:r>
            <a:r>
              <a:rPr lang="ru-RU" dirty="0" err="1"/>
              <a:t>unittest</a:t>
            </a:r>
            <a:r>
              <a:rPr lang="ru-RU" dirty="0"/>
              <a:t> (</a:t>
            </a:r>
            <a:r>
              <a:rPr lang="ru-RU" dirty="0" err="1"/>
              <a:t>no</a:t>
            </a:r>
            <a:r>
              <a:rPr lang="ru-RU" dirty="0"/>
              <a:t> </a:t>
            </a:r>
            <a:r>
              <a:rPr lang="ru-RU" dirty="0" err="1"/>
              <a:t>boilerplate</a:t>
            </a:r>
            <a:r>
              <a:rPr lang="ru-RU" dirty="0"/>
              <a:t>).</a:t>
            </a:r>
          </a:p>
          <a:p>
            <a:pPr marL="514350" indent="-514350" algn="just">
              <a:buAutoNum type="arabicParenR"/>
            </a:pPr>
            <a:r>
              <a:rPr lang="ru-RU" dirty="0"/>
              <a:t> Для проверок используется стандартный </a:t>
            </a:r>
            <a:r>
              <a:rPr lang="ru-RU" dirty="0" err="1"/>
              <a:t>assert</a:t>
            </a:r>
            <a:r>
              <a:rPr lang="ru-RU" dirty="0"/>
              <a:t> из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pPr marL="514350" indent="-514350" algn="just">
              <a:buAutoNum type="arabicParenR"/>
            </a:pPr>
            <a:r>
              <a:rPr lang="ru-RU" dirty="0"/>
              <a:t>Возможность создания динамических </a:t>
            </a:r>
            <a:r>
              <a:rPr lang="ru-RU" dirty="0" err="1"/>
              <a:t>фикстур</a:t>
            </a:r>
            <a:r>
              <a:rPr lang="ru-RU" dirty="0"/>
              <a:t> (специальных функций, которые настраивают тестовые окружения и готовят тестовые данные). </a:t>
            </a:r>
          </a:p>
        </p:txBody>
      </p:sp>
    </p:spTree>
    <p:extLst>
      <p:ext uri="{BB962C8B-B14F-4D97-AF65-F5344CB8AC3E}">
        <p14:creationId xmlns:p14="http://schemas.microsoft.com/office/powerpoint/2010/main" val="16397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Тестовый фреймворк </a:t>
            </a:r>
            <a:r>
              <a:rPr lang="en" i="1" dirty="0"/>
              <a:t>Pytest 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6) Дополнительные возможности по настройке </a:t>
            </a:r>
            <a:r>
              <a:rPr lang="ru-RU" dirty="0" err="1"/>
              <a:t>фикстур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7) Параметризация тестов — для одного теста можно задать разные параметры (тест запустится несколько раз с разными тестовыми данными).</a:t>
            </a:r>
          </a:p>
          <a:p>
            <a:pPr marL="0" indent="0">
              <a:buNone/>
            </a:pPr>
            <a:r>
              <a:rPr lang="ru-RU" dirty="0"/>
              <a:t>8) Наличие маркировок (</a:t>
            </a:r>
            <a:r>
              <a:rPr lang="ru-RU" dirty="0" err="1"/>
              <a:t>marks</a:t>
            </a:r>
            <a:r>
              <a:rPr lang="ru-RU" dirty="0"/>
              <a:t>), которые позволяют маркировать тесты для их выборочного запуска.</a:t>
            </a:r>
          </a:p>
          <a:p>
            <a:pPr marL="0" indent="0">
              <a:buNone/>
            </a:pPr>
            <a:r>
              <a:rPr lang="ru-RU" dirty="0"/>
              <a:t>9) Возможность передавать дополнительные параметры через командную строку для настройки тестовых окружений.</a:t>
            </a:r>
          </a:p>
          <a:p>
            <a:pPr marL="0" indent="0">
              <a:buNone/>
            </a:pPr>
            <a:r>
              <a:rPr lang="ru-RU" dirty="0"/>
              <a:t>10) Большое количество плагинов, которые расширяют возможности </a:t>
            </a:r>
            <a:r>
              <a:rPr lang="ru-RU" dirty="0" err="1"/>
              <a:t>PyTest</a:t>
            </a:r>
            <a:r>
              <a:rPr lang="ru-RU" dirty="0"/>
              <a:t> и позволяют решать узкоспециализированные проблемы, что может сэкономить много времени.</a:t>
            </a:r>
          </a:p>
          <a:p>
            <a:pPr marL="0" indent="0" algn="just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039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F324B8-2ECD-3141-B2FA-D17BE321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68450"/>
            <a:ext cx="11125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1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5F83-2964-D744-897F-993C33F2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 err="1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DA3A-977C-264B-904F-FFACC88B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pip install </a:t>
            </a:r>
            <a:r>
              <a:rPr lang="en" dirty="0" err="1"/>
              <a:t>pytest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61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5F83-2964-D744-897F-993C33F2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PyTest</a:t>
            </a:r>
            <a:r>
              <a:rPr lang="ru-RU" dirty="0"/>
              <a:t>: правила запуска тестов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DA3A-977C-264B-904F-FFACC88B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мы не передали никакого аргумента в команду, а написали просто </a:t>
            </a:r>
            <a:r>
              <a:rPr lang="ru-RU" dirty="0" err="1"/>
              <a:t>pytest</a:t>
            </a:r>
            <a:r>
              <a:rPr lang="ru-RU" dirty="0"/>
              <a:t>, тест-</a:t>
            </a:r>
            <a:r>
              <a:rPr lang="ru-RU" dirty="0" err="1"/>
              <a:t>раннер</a:t>
            </a:r>
            <a:r>
              <a:rPr lang="ru-RU" dirty="0"/>
              <a:t> начнёт поиск в текущей директории </a:t>
            </a:r>
          </a:p>
          <a:p>
            <a:r>
              <a:rPr lang="ru-RU" dirty="0"/>
              <a:t>как аргумент можно передать файл, путь к директории или любую комбинацию директорий и файлов, например: </a:t>
            </a:r>
          </a:p>
          <a:p>
            <a:pPr marL="0" indent="0">
              <a:buNone/>
            </a:pPr>
            <a:r>
              <a:rPr lang="en-US" altLang="ru-RU" sz="2000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pytest</a:t>
            </a:r>
            <a:r>
              <a:rPr lang="en-US" altLang="ru-RU" sz="20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scripts/</a:t>
            </a:r>
            <a:r>
              <a:rPr lang="en-US" altLang="ru-RU" sz="2000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selenium_scripts</a:t>
            </a:r>
            <a:endParaRPr lang="ru-RU" altLang="ru-RU" sz="20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найти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все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тесты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в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директории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scripts/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selenium_scripts</a:t>
            </a:r>
            <a:endParaRPr lang="ru-RU" altLang="ru-RU" sz="20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000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pytest</a:t>
            </a:r>
            <a:r>
              <a:rPr lang="en-US" altLang="ru-RU" sz="20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test_user_interface.py</a:t>
            </a:r>
            <a:endParaRPr lang="ru-RU" altLang="ru-RU" sz="20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найти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выполнить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все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тесты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в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файле</a:t>
            </a:r>
            <a:r>
              <a:rPr lang="en-US" altLang="ru-RU" sz="20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ru-RU" altLang="ru-RU" sz="20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000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pytest</a:t>
            </a:r>
            <a:r>
              <a:rPr lang="en-US" altLang="ru-RU" sz="20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scripts/</a:t>
            </a:r>
            <a:r>
              <a:rPr lang="en-US" altLang="ru-RU" sz="2000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drafts.py</a:t>
            </a:r>
            <a:r>
              <a:rPr lang="en-US" altLang="ru-RU" sz="20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altLang="ru-RU" sz="2000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test_register_new_user_parametrized</a:t>
            </a:r>
            <a:endParaRPr lang="ru-RU" altLang="ru-RU" sz="20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2000" dirty="0">
                <a:solidFill>
                  <a:srgbClr val="880000"/>
                </a:solidFill>
                <a:latin typeface="Courier New" panose="02070309020205020404" pitchFamily="49" charset="0"/>
              </a:rPr>
              <a:t># найти тест с именем </a:t>
            </a:r>
            <a:r>
              <a:rPr lang="ru-RU" altLang="ru-RU" sz="2000" dirty="0" err="1">
                <a:solidFill>
                  <a:srgbClr val="880000"/>
                </a:solidFill>
                <a:latin typeface="Courier New" panose="02070309020205020404" pitchFamily="49" charset="0"/>
              </a:rPr>
              <a:t>test_register_new_user_parametrized</a:t>
            </a:r>
            <a:r>
              <a:rPr lang="ru-RU" altLang="ru-RU" sz="2000" dirty="0">
                <a:solidFill>
                  <a:srgbClr val="880000"/>
                </a:solidFill>
                <a:latin typeface="Courier New" panose="02070309020205020404" pitchFamily="49" charset="0"/>
              </a:rPr>
              <a:t> в указанном файле в указанной директории и выполнить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29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5F83-2964-D744-897F-993C33F2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PyTest</a:t>
            </a:r>
            <a:r>
              <a:rPr lang="ru-RU" dirty="0"/>
              <a:t>: правила запуска тестов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DA3A-977C-264B-904F-FFACC88B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дальше происходит рекурсивный поиск: то есть </a:t>
            </a:r>
            <a:r>
              <a:rPr lang="ru-RU" dirty="0" err="1"/>
              <a:t>PyTest</a:t>
            </a:r>
            <a:r>
              <a:rPr lang="ru-RU" dirty="0"/>
              <a:t> обойдет все вложенные директории</a:t>
            </a:r>
          </a:p>
          <a:p>
            <a:pPr lvl="0"/>
            <a:r>
              <a:rPr lang="ru-RU" dirty="0"/>
              <a:t>во всех директориях </a:t>
            </a:r>
            <a:r>
              <a:rPr lang="ru-RU" dirty="0" err="1"/>
              <a:t>PyTest</a:t>
            </a:r>
            <a:r>
              <a:rPr lang="ru-RU" dirty="0"/>
              <a:t> ищет файлы, которые удовлетворяют правилу  </a:t>
            </a:r>
            <a:r>
              <a:rPr lang="ru-RU" b="1" dirty="0" err="1"/>
              <a:t>test</a:t>
            </a:r>
            <a:r>
              <a:rPr lang="ru-RU" b="1" dirty="0"/>
              <a:t>_*.</a:t>
            </a:r>
            <a:r>
              <a:rPr lang="ru-RU" b="1" dirty="0" err="1"/>
              <a:t>py</a:t>
            </a:r>
            <a:r>
              <a:rPr lang="ru-RU" dirty="0"/>
              <a:t> или </a:t>
            </a:r>
            <a:r>
              <a:rPr lang="ru-RU" b="1" dirty="0"/>
              <a:t>*_</a:t>
            </a:r>
            <a:r>
              <a:rPr lang="ru-RU" b="1" dirty="0" err="1"/>
              <a:t>test.py</a:t>
            </a:r>
            <a:r>
              <a:rPr lang="ru-RU" dirty="0"/>
              <a:t> (то есть начинаются на </a:t>
            </a:r>
            <a:r>
              <a:rPr lang="ru-RU" dirty="0" err="1"/>
              <a:t>test</a:t>
            </a:r>
            <a:r>
              <a:rPr lang="ru-RU" dirty="0"/>
              <a:t>_ или заканчиваются _</a:t>
            </a:r>
            <a:r>
              <a:rPr lang="ru-RU" dirty="0" err="1"/>
              <a:t>test</a:t>
            </a:r>
            <a:r>
              <a:rPr lang="ru-RU" dirty="0"/>
              <a:t> и имеют расширение .</a:t>
            </a:r>
            <a:r>
              <a:rPr lang="ru-RU" dirty="0" err="1"/>
              <a:t>py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7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5F83-2964-D744-897F-993C33F2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PyTest</a:t>
            </a:r>
            <a:r>
              <a:rPr lang="ru-RU" dirty="0"/>
              <a:t>: правила запуска тестов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DA3A-977C-264B-904F-FFACC88B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внутри всех этих файлов находит тестовые функции по следующему правилу:</a:t>
            </a:r>
          </a:p>
          <a:p>
            <a:pPr lvl="1"/>
            <a:r>
              <a:rPr lang="ru-RU" sz="2800" dirty="0"/>
              <a:t>все тесты, название которых начинается с </a:t>
            </a:r>
            <a:r>
              <a:rPr lang="ru-RU" sz="2800" b="1" dirty="0" err="1"/>
              <a:t>test</a:t>
            </a:r>
            <a:r>
              <a:rPr lang="ru-RU" sz="2800" dirty="0"/>
              <a:t>, которые находятся вне классов</a:t>
            </a:r>
          </a:p>
          <a:p>
            <a:pPr lvl="1" algn="just"/>
            <a:r>
              <a:rPr lang="ru-RU" sz="2800" dirty="0"/>
              <a:t>все тесты, название которых начинается с </a:t>
            </a:r>
            <a:r>
              <a:rPr lang="ru-RU" sz="2800" b="1" dirty="0" err="1"/>
              <a:t>test</a:t>
            </a:r>
            <a:r>
              <a:rPr lang="ru-RU" sz="2800" dirty="0"/>
              <a:t> внутри классов, имя которых начинается с </a:t>
            </a:r>
            <a:r>
              <a:rPr lang="ru-RU" sz="2800" b="1" dirty="0" err="1"/>
              <a:t>Test</a:t>
            </a:r>
            <a:r>
              <a:rPr lang="ru-RU" sz="2800" dirty="0"/>
              <a:t> (и без метода __</a:t>
            </a:r>
            <a:r>
              <a:rPr lang="ru-RU" sz="2800" dirty="0" err="1"/>
              <a:t>init</a:t>
            </a:r>
            <a:r>
              <a:rPr lang="ru-RU" sz="2800" dirty="0"/>
              <a:t>__ внутри класса)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20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5F83-2964-D744-897F-993C33F2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Запуск тестов </a:t>
            </a:r>
            <a:r>
              <a:rPr lang="en-US" dirty="0" err="1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DA3A-977C-264B-904F-FFACC88B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def </a:t>
            </a:r>
            <a:r>
              <a:rPr lang="en" dirty="0" err="1"/>
              <a:t>test_passing</a:t>
            </a:r>
            <a:r>
              <a:rPr lang="en" dirty="0"/>
              <a:t>():</a:t>
            </a:r>
            <a:br>
              <a:rPr lang="en" dirty="0"/>
            </a:br>
            <a:r>
              <a:rPr lang="en" dirty="0"/>
              <a:t>    assert (1, 2, 3) == (1, 2, 3)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def </a:t>
            </a:r>
            <a:r>
              <a:rPr lang="en" dirty="0" err="1"/>
              <a:t>test_failing</a:t>
            </a:r>
            <a:r>
              <a:rPr lang="en" dirty="0"/>
              <a:t>():</a:t>
            </a:r>
            <a:br>
              <a:rPr lang="en" dirty="0"/>
            </a:br>
            <a:r>
              <a:rPr lang="en" dirty="0"/>
              <a:t>    assert (1, 2, 3) == (3, 2, 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86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5F83-2964-D744-897F-993C33F2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Запуск тестов </a:t>
            </a:r>
            <a:r>
              <a:rPr lang="en-US" dirty="0" err="1"/>
              <a:t>PyTest</a:t>
            </a:r>
            <a:r>
              <a:rPr lang="en-US" dirty="0"/>
              <a:t> c </a:t>
            </a:r>
            <a:r>
              <a:rPr lang="ru-RU" dirty="0"/>
              <a:t>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DA3A-977C-264B-904F-FFACC88B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 err="1"/>
              <a:t>pytest</a:t>
            </a:r>
            <a:r>
              <a:rPr lang="en" dirty="0"/>
              <a:t> -v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91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604C8-5008-C642-813A-501F16BE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Тестируем приложение Калькулятор</a:t>
            </a:r>
          </a:p>
        </p:txBody>
      </p:sp>
    </p:spTree>
    <p:extLst>
      <p:ext uri="{BB962C8B-B14F-4D97-AF65-F5344CB8AC3E}">
        <p14:creationId xmlns:p14="http://schemas.microsoft.com/office/powerpoint/2010/main" val="3236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F33D3-BFAC-744F-9AF7-0C7A9AEE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44983"/>
            <a:ext cx="10414000" cy="63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7A3C7-FDE0-BE44-998B-6E2E3F24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i="1" dirty="0"/>
              <a:t>Web UI</a:t>
            </a:r>
            <a:r>
              <a:rPr lang="en" dirty="0"/>
              <a:t> </a:t>
            </a:r>
            <a:r>
              <a:rPr lang="ru-RU" dirty="0"/>
              <a:t>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562E7-A5DD-CD4B-97B4-CE0931C0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тестировании </a:t>
            </a:r>
            <a:r>
              <a:rPr lang="en" i="1" dirty="0"/>
              <a:t>Web UI</a:t>
            </a:r>
            <a:r>
              <a:rPr lang="en" dirty="0"/>
              <a:t> </a:t>
            </a:r>
            <a:r>
              <a:rPr lang="ru-RU" dirty="0"/>
              <a:t>тесты проверяют работу графических элементов, форм и скриптов, выполняемых в браузере. Как правило, используются специальные программы, прослойки между нашими тестами и движком браузера, называемые </a:t>
            </a:r>
            <a:r>
              <a:rPr lang="en" b="1" dirty="0" err="1"/>
              <a:t>webdriver</a:t>
            </a:r>
            <a:r>
              <a:rPr lang="en" dirty="0"/>
              <a:t>. </a:t>
            </a:r>
            <a:r>
              <a:rPr lang="ru-RU" dirty="0"/>
              <a:t>Примером является  </a:t>
            </a:r>
            <a:r>
              <a:rPr lang="en" i="1" dirty="0" err="1"/>
              <a:t>webdriver</a:t>
            </a:r>
            <a:r>
              <a:rPr lang="en" i="1" dirty="0"/>
              <a:t> Selenium</a:t>
            </a:r>
            <a:r>
              <a:rPr lang="en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92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0B356-93D1-3147-990B-0AD7D3B3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i="1" dirty="0"/>
              <a:t>REST API</a:t>
            </a:r>
            <a:r>
              <a:rPr lang="en" dirty="0"/>
              <a:t> </a:t>
            </a:r>
            <a:r>
              <a:rPr lang="ru-RU"/>
              <a:t>интерфейс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FC93C-8D9A-F045-AED8-07EF4747219F}"/>
              </a:ext>
            </a:extLst>
          </p:cNvPr>
          <p:cNvSpPr txBox="1"/>
          <p:nvPr/>
        </p:nvSpPr>
        <p:spPr>
          <a:xfrm>
            <a:off x="2286000" y="35493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FDEF2F-1AA7-1B4D-95FD-03BD4223D811}"/>
              </a:ext>
            </a:extLst>
          </p:cNvPr>
          <p:cNvSpPr/>
          <p:nvPr/>
        </p:nvSpPr>
        <p:spPr>
          <a:xfrm>
            <a:off x="569495" y="2441320"/>
            <a:ext cx="108845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313131"/>
                </a:solidFill>
                <a:effectLst/>
                <a:latin typeface="Open Sans"/>
              </a:rPr>
              <a:t>При работе с </a:t>
            </a:r>
            <a:r>
              <a:rPr lang="en" sz="2800" b="0" i="1" dirty="0">
                <a:solidFill>
                  <a:srgbClr val="313131"/>
                </a:solidFill>
                <a:effectLst/>
                <a:latin typeface="Open Sans"/>
              </a:rPr>
              <a:t>REST API</a:t>
            </a:r>
            <a:r>
              <a:rPr lang="en" sz="2800" b="0" i="0" dirty="0">
                <a:solidFill>
                  <a:srgbClr val="313131"/>
                </a:solidFill>
                <a:effectLst/>
                <a:latin typeface="Open Sans"/>
              </a:rPr>
              <a:t> </a:t>
            </a:r>
            <a:r>
              <a:rPr lang="ru-RU" sz="2800" b="0" i="0" dirty="0">
                <a:solidFill>
                  <a:srgbClr val="313131"/>
                </a:solidFill>
                <a:effectLst/>
                <a:latin typeface="Open Sans"/>
              </a:rPr>
              <a:t>интерфейсами тесты взаимодействуют с приложением через отправку </a:t>
            </a:r>
            <a:r>
              <a:rPr lang="en" sz="2800" b="0" i="1" dirty="0">
                <a:solidFill>
                  <a:srgbClr val="313131"/>
                </a:solidFill>
                <a:effectLst/>
                <a:latin typeface="Open Sans"/>
              </a:rPr>
              <a:t>HTTP</a:t>
            </a:r>
            <a:r>
              <a:rPr lang="en" sz="2800" b="0" i="0" dirty="0">
                <a:solidFill>
                  <a:srgbClr val="313131"/>
                </a:solidFill>
                <a:effectLst/>
                <a:latin typeface="Open Sans"/>
              </a:rPr>
              <a:t>-</a:t>
            </a:r>
            <a:r>
              <a:rPr lang="ru-RU" sz="2800" b="0" i="0" dirty="0">
                <a:solidFill>
                  <a:srgbClr val="313131"/>
                </a:solidFill>
                <a:effectLst/>
                <a:latin typeface="Open Sans"/>
              </a:rPr>
              <a:t>запросов </a:t>
            </a:r>
            <a:r>
              <a:rPr lang="en" sz="2800" dirty="0"/>
              <a:t>GET</a:t>
            </a:r>
            <a:r>
              <a:rPr lang="en" sz="2800" b="0" i="0" dirty="0">
                <a:solidFill>
                  <a:srgbClr val="313131"/>
                </a:solidFill>
                <a:effectLst/>
                <a:latin typeface="Open Sans"/>
              </a:rPr>
              <a:t>, </a:t>
            </a:r>
            <a:r>
              <a:rPr lang="en" sz="2800" dirty="0"/>
              <a:t>POST</a:t>
            </a:r>
            <a:r>
              <a:rPr lang="en" sz="2800" b="0" i="0" dirty="0">
                <a:solidFill>
                  <a:srgbClr val="313131"/>
                </a:solidFill>
                <a:effectLst/>
                <a:latin typeface="Open Sans"/>
              </a:rPr>
              <a:t>, </a:t>
            </a:r>
            <a:r>
              <a:rPr lang="en" sz="2800" dirty="0"/>
              <a:t>PUT</a:t>
            </a:r>
            <a:r>
              <a:rPr lang="en" sz="2800" b="0" i="0" dirty="0">
                <a:solidFill>
                  <a:srgbClr val="313131"/>
                </a:solidFill>
                <a:effectLst/>
                <a:latin typeface="Open Sans"/>
              </a:rPr>
              <a:t>, </a:t>
            </a:r>
            <a:r>
              <a:rPr lang="en" sz="2800" dirty="0"/>
              <a:t>DELETE</a:t>
            </a:r>
            <a:r>
              <a:rPr lang="en" sz="2800" b="0" i="0" dirty="0">
                <a:solidFill>
                  <a:srgbClr val="313131"/>
                </a:solidFill>
                <a:effectLst/>
                <a:latin typeface="Open Sans"/>
              </a:rPr>
              <a:t>. </a:t>
            </a:r>
            <a:r>
              <a:rPr lang="ru-RU" sz="2800" b="0" i="0" dirty="0">
                <a:solidFill>
                  <a:srgbClr val="313131"/>
                </a:solidFill>
                <a:effectLst/>
                <a:latin typeface="Open Sans"/>
              </a:rPr>
              <a:t>Для этого нужны специальные библиотеки. В нашем случае это библиотека </a:t>
            </a:r>
            <a:r>
              <a:rPr lang="en" sz="2800" b="1" i="0" dirty="0">
                <a:solidFill>
                  <a:srgbClr val="313131"/>
                </a:solidFill>
                <a:effectLst/>
                <a:latin typeface="Open Sans"/>
              </a:rPr>
              <a:t>requests</a:t>
            </a:r>
            <a:r>
              <a:rPr lang="en" sz="2800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940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4C472-9630-0545-BE79-CCEAD8FB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Юнит-тесты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FD1C-7CA9-3744-A76F-70D82167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Юнит-тесты взаимодействуют с кодом приложения напрямую, то есть выполняют проверку отдельных модулей исходного кода, таких как функция или метод. Например, они вызывают нужные методы с различными входными параметрами и проверяют возвращаемый результат на корректность.</a:t>
            </a:r>
          </a:p>
        </p:txBody>
      </p:sp>
    </p:spTree>
    <p:extLst>
      <p:ext uri="{BB962C8B-B14F-4D97-AF65-F5344CB8AC3E}">
        <p14:creationId xmlns:p14="http://schemas.microsoft.com/office/powerpoint/2010/main" val="136603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4C472-9630-0545-BE79-CCEAD8FB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Юнит-тесты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FD1C-7CA9-3744-A76F-70D82167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Любой тест должен содержать:</a:t>
            </a:r>
          </a:p>
          <a:p>
            <a:pPr lvl="0"/>
            <a:r>
              <a:rPr lang="ru-RU" dirty="0"/>
              <a:t>Входные данные.</a:t>
            </a:r>
          </a:p>
          <a:p>
            <a:pPr lvl="0"/>
            <a:r>
              <a:rPr lang="ru-RU" dirty="0"/>
              <a:t>Тестовый сценарий, то есть набор шагов, которые надо выполнить для получения результата.</a:t>
            </a:r>
          </a:p>
          <a:p>
            <a:pPr lvl="0"/>
            <a:r>
              <a:rPr lang="ru-RU" dirty="0"/>
              <a:t>Проверка ожидаемого результата.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97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4C472-9630-0545-BE79-CCEAD8FB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Проверка ожидаемого результата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FD1C-7CA9-3744-A76F-70D82167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этого используется встроенная в </a:t>
            </a:r>
            <a:r>
              <a:rPr lang="ru-RU" dirty="0" err="1"/>
              <a:t>Python</a:t>
            </a:r>
            <a:r>
              <a:rPr lang="ru-RU" dirty="0"/>
              <a:t> инструкция </a:t>
            </a:r>
            <a:r>
              <a:rPr lang="ru-RU" b="1" dirty="0" err="1"/>
              <a:t>assert</a:t>
            </a:r>
            <a:r>
              <a:rPr lang="ru-RU" dirty="0"/>
              <a:t>, которая проверяет истинность утверждений.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 err="1"/>
              <a:t>assert</a:t>
            </a:r>
            <a:r>
              <a:rPr lang="ru-RU" b="1" dirty="0"/>
              <a:t> </a:t>
            </a:r>
            <a:r>
              <a:rPr lang="ru-RU" b="1" dirty="0" err="1"/>
              <a:t>True</a:t>
            </a:r>
            <a:r>
              <a:rPr lang="ru-RU" dirty="0"/>
              <a:t> не приводит к выводу дополнительных сообщений</a:t>
            </a:r>
          </a:p>
          <a:p>
            <a:r>
              <a:rPr lang="en-US" b="1" dirty="0"/>
              <a:t>assert False</a:t>
            </a:r>
            <a:r>
              <a:rPr lang="en-US" dirty="0"/>
              <a:t> </a:t>
            </a:r>
            <a:r>
              <a:rPr lang="ru-RU" dirty="0"/>
              <a:t>вызовет исключение </a:t>
            </a:r>
            <a:r>
              <a:rPr lang="en-US" b="1" dirty="0" err="1"/>
              <a:t>AssertionError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78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4C472-9630-0545-BE79-CCEAD8FB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Составное сообщение об ошибках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FD1C-7CA9-3744-A76F-70D82167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Форматирование строк с помощью </a:t>
            </a:r>
            <a:r>
              <a:rPr lang="ru-RU" dirty="0" err="1"/>
              <a:t>str.format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altLang="ru-RU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"Let's count together: {}, then goes {}, and then {}"</a:t>
            </a: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.format(</a:t>
            </a:r>
            <a:r>
              <a:rPr lang="en-US" altLang="ru-RU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"one"</a:t>
            </a: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ru-RU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"two"</a:t>
            </a: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ru-RU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"three"</a:t>
            </a: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lang="en-US" altLang="ru-RU" sz="2000" dirty="0"/>
              <a:t> </a:t>
            </a:r>
            <a:endParaRPr lang="en-US" altLang="ru-RU" sz="44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Форматирование строк с помощью </a:t>
            </a:r>
            <a:r>
              <a:rPr lang="ru-RU" dirty="0" err="1"/>
              <a:t>f-strings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str1 = </a:t>
            </a:r>
            <a:r>
              <a:rPr lang="en-US" altLang="ru-RU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"one»</a:t>
            </a:r>
            <a:endParaRPr lang="ru-RU" altLang="ru-RU" dirty="0">
              <a:solidFill>
                <a:srgbClr val="0088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str2 = </a:t>
            </a:r>
            <a:r>
              <a:rPr lang="en-US" altLang="ru-RU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"two»</a:t>
            </a:r>
            <a:endParaRPr lang="ru-RU" altLang="ru-RU" dirty="0">
              <a:solidFill>
                <a:srgbClr val="0088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str3 = </a:t>
            </a:r>
            <a:r>
              <a:rPr lang="en-US" altLang="ru-RU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"three»</a:t>
            </a:r>
            <a:endParaRPr lang="ru-RU" altLang="ru-RU" dirty="0">
              <a:solidFill>
                <a:srgbClr val="0088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print(</a:t>
            </a:r>
            <a:r>
              <a:rPr lang="en-US" altLang="ru-RU" dirty="0" err="1">
                <a:solidFill>
                  <a:srgbClr val="0088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f"Let's</a:t>
            </a:r>
            <a:r>
              <a:rPr lang="en-US" altLang="ru-RU" dirty="0">
                <a:solidFill>
                  <a:srgbClr val="0088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count together: 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{str1}</a:t>
            </a:r>
            <a:r>
              <a:rPr lang="en-US" altLang="ru-RU" dirty="0">
                <a:solidFill>
                  <a:srgbClr val="0088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goes 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{str2}</a:t>
            </a:r>
            <a:r>
              <a:rPr lang="en-US" altLang="ru-RU" dirty="0">
                <a:solidFill>
                  <a:srgbClr val="0088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then 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{str3}</a:t>
            </a:r>
            <a:r>
              <a:rPr lang="en-US" altLang="ru-RU" dirty="0">
                <a:solidFill>
                  <a:srgbClr val="0088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altLang="ru-RU" dirty="0">
                <a:solidFill>
                  <a:srgbClr val="000000"/>
                </a:solidFill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altLang="ru-RU" sz="2000" dirty="0"/>
              <a:t> </a:t>
            </a:r>
            <a:endParaRPr lang="en-US" altLang="ru-RU" sz="44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66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Тестовый фреймворк </a:t>
            </a:r>
            <a:r>
              <a:rPr lang="en" i="1" dirty="0"/>
              <a:t>Pytest 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en" b="1" dirty="0" err="1"/>
              <a:t>PyTest</a:t>
            </a:r>
            <a:r>
              <a:rPr lang="en" dirty="0"/>
              <a:t> — </a:t>
            </a:r>
            <a:r>
              <a:rPr lang="ru-RU" dirty="0"/>
              <a:t>самая популярная библиотека для тестирования на </a:t>
            </a:r>
            <a:r>
              <a:rPr lang="en" i="1" dirty="0"/>
              <a:t>Python</a:t>
            </a:r>
            <a:r>
              <a:rPr lang="en" dirty="0"/>
              <a:t>, </a:t>
            </a:r>
            <a:r>
              <a:rPr lang="ru-RU" dirty="0"/>
              <a:t>позволяющая запускать несколько тестов одновременно и управлять подмножеством тестов. Она имеет достаточно простой для освоения синтаксис.</a:t>
            </a:r>
          </a:p>
          <a:p>
            <a:pPr marL="0" indent="0" algn="just">
              <a:buNone/>
            </a:pPr>
            <a:endParaRPr lang="ru-RU" dirty="0">
              <a:hlinkClick r:id="rId2"/>
            </a:endParaRPr>
          </a:p>
          <a:p>
            <a:pPr marL="0" indent="0" algn="just">
              <a:buNone/>
            </a:pPr>
            <a:r>
              <a:rPr lang="en" dirty="0">
                <a:hlinkClick r:id="rId2"/>
              </a:rPr>
              <a:t>https://docs.pytest.org/en/latest/contents.html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Документация на русском языке</a:t>
            </a:r>
          </a:p>
          <a:p>
            <a:pPr marL="0" indent="0" algn="just">
              <a:buNone/>
            </a:pPr>
            <a:r>
              <a:rPr lang="en" dirty="0">
                <a:hlinkClick r:id="rId3"/>
              </a:rPr>
              <a:t>https://pytest-docs-ru.readthedocs.io/ru/latest/contents.html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364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830</Words>
  <Application>Microsoft Macintosh PowerPoint</Application>
  <PresentationFormat>Широкоэкранный</PresentationFormat>
  <Paragraphs>73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Courier New</vt:lpstr>
      <vt:lpstr>Open Sans</vt:lpstr>
      <vt:lpstr>Times New Roman</vt:lpstr>
      <vt:lpstr>Тема Office</vt:lpstr>
      <vt:lpstr> Автоматизированное тестирование</vt:lpstr>
      <vt:lpstr>Презентация PowerPoint</vt:lpstr>
      <vt:lpstr>Web UI тесты</vt:lpstr>
      <vt:lpstr>REST API интерфейс</vt:lpstr>
      <vt:lpstr>Юнит-тесты</vt:lpstr>
      <vt:lpstr>Юнит-тесты</vt:lpstr>
      <vt:lpstr>Проверка ожидаемого результата </vt:lpstr>
      <vt:lpstr>Составное сообщение об ошибках</vt:lpstr>
      <vt:lpstr>Тестовый фреймворк Pytest </vt:lpstr>
      <vt:lpstr>Тестовый фреймворк Pytest </vt:lpstr>
      <vt:lpstr>Тестовый фреймворк Pytest </vt:lpstr>
      <vt:lpstr>Презентация PowerPoint</vt:lpstr>
      <vt:lpstr>Установка PyTest</vt:lpstr>
      <vt:lpstr>PyTest: правила запуска тестов </vt:lpstr>
      <vt:lpstr>PyTest: правила запуска тестов </vt:lpstr>
      <vt:lpstr>PyTest: правила запуска тестов </vt:lpstr>
      <vt:lpstr>Запуск тестов PyTest</vt:lpstr>
      <vt:lpstr>Запуск тестов PyTest c параметрами</vt:lpstr>
      <vt:lpstr>Тестируем приложение Калькулятор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Автоматизированное тестирование</dc:title>
  <dc:creator>Алексей Черняков</dc:creator>
  <cp:lastModifiedBy>Алексей Черняков</cp:lastModifiedBy>
  <cp:revision>24</cp:revision>
  <dcterms:created xsi:type="dcterms:W3CDTF">2021-10-25T14:40:27Z</dcterms:created>
  <dcterms:modified xsi:type="dcterms:W3CDTF">2022-03-25T06:01:36Z</dcterms:modified>
</cp:coreProperties>
</file>