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2" r:id="rId4"/>
    <p:sldId id="273" r:id="rId5"/>
    <p:sldId id="274" r:id="rId6"/>
    <p:sldId id="276" r:id="rId7"/>
    <p:sldId id="275" r:id="rId8"/>
    <p:sldId id="278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 autoAdjust="0"/>
    <p:restoredTop sz="71831" autoAdjust="0"/>
  </p:normalViewPr>
  <p:slideViewPr>
    <p:cSldViewPr snapToGrid="0" snapToObjects="1">
      <p:cViewPr varScale="1">
        <p:scale>
          <a:sx n="68" d="100"/>
          <a:sy n="68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поставлена цель: протестировать новый функционал, который должен появиться в текущей итерации проекта, — авторизация на онлайн-платформе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Bulgakov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учетной записи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майкрососфт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задача, заведённая в системе управления проектом. Есть требования для данной задачи, разработанные аналитиком.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предположить, какие вопросы могут задать начинающие тестировщики в числе первых: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нужно написать тестов, чтобы быть уверенным, что новая функциональность работает согласно требованиям?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выбрать данные для теста?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составить шаги проверки?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тестов будет много, как сделать так, чтобы ими было удобно управлять и было удобно их поддерживать?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7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0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2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7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задача этого атрибута — упрощение распределения внимания и усилий команды (более высокоприоритетные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тест-кейсы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получают их больше), а также упрощение планирования и принятия решения о том, чем можно пожертвовать в некоей форс-мажорной ситуации, не позволяющей выполнить все запланированные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тест-кейсы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случай, когда нам необходимо расставить приоритеты в выполнении тест-кейсов.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составлении детального плана тестирования самый высокий приоритет ставится тем тест-кейсам, которые проверяют самые важные функциональности для заказчика, самые приоритетные бизнес-сценарии.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Вполне логично начать тестирование новой сборки приложения с проверки его основных функций - корректности выполнения операций, используя для этого определенный набор тестовых данных. Потом проводить проверки на более сложные операции с применением специализированных наборов данных. В такой стратегии мы идем от общего к частному. Это оправдано еще и в том случае, когда разрабатываемое приложение собирается из множества различных компонентов, окружение, на котором разворачивается приложение, требует сложной настройки, необходимо загрузить определенный объем данных в базы приложения.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втором случае подход к организации тестирования выполняется на основе анализа рисков. 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Тест-кейсы при этом подходе организуются, начиная с тех, которые проверяют самые критические и важные для бизнеса функциональности, и заканчивая теми, которые тестируют второстепенный, менее важный функционал.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1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полноценных тест-кейсов и их поддержка весьма затратные по времени, и очень часто тестировщики разрабатывают чек-листы вместо тест-кейсов. Другой фактор, который может быть в пользу чек-листов, - это размер проекта. К примеру, для небольших приложений, которые разрабатываются по водопадной модели в одну итерацию, нет смысла разрабатывать полноценные тест-кейсы, а достаточно разработать подробный чек-лист.</a:t>
            </a:r>
            <a:r>
              <a:rPr lang="ru-RU" dirty="0">
                <a:effectLst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5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Принципы построения наборов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тест-кейсов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практически любой современный̆ программный̆ продукт представляет собой̆ непростую систему, среди широкого множества её свойства и функций объективно есть самые важные, менее важные и совсем незначительные по важности для пользователей̆.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усилия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тестировщиков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сконцентрированы на первой̆ и второй̆ категории (самом важном и чуть менее важном), наши шансы создать приложение, удовлетворяющее заказчика, резко увеличиваются.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3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важными ошибками здесь мы понимаем такие, которые приводят к нарушению важных для пользователя функций или свойств продукта. Функции и свойства разделены не случайно — безопасность, производительность, удобство и т.д. не относятся к функциям, но играют ничуть не менее важную роль в формировании удовлетворённости заказчика и конечных пользователей.</a:t>
            </a:r>
            <a:r>
              <a:rPr lang="ru-RU" dirty="0">
                <a:effectLst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0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7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J280llxK1cXVKZr41WGkTGWKK9CurlJRtT8geCdFog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kiizcgXJw6pkm642t0tInvp3FjAaMAHiRNO9cG67iI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Артефакты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779507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Дополнительные рекомендации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4FB22D-A1CA-2044-8098-09849EDB67E6}"/>
              </a:ext>
            </a:extLst>
          </p:cNvPr>
          <p:cNvSpPr/>
          <p:nvPr/>
        </p:nvSpPr>
        <p:spPr>
          <a:xfrm>
            <a:off x="738447" y="1794295"/>
            <a:ext cx="10515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Если используемое вами инструментальное средство позволяет использовать косметическое оформление текста — используйте (так текст будет лучше читаться), но старайтесь следовать общепринятым традициям и не раскрашивать каждое второе слово в свой цвет, шрифт, размер и т.д.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 Используйте технику беглого просмотра для получения отзыва от коллег и улучшения созданного вами документа.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Планируйте время на улучшение </a:t>
            </a:r>
            <a:r>
              <a:rPr lang="ru-RU" sz="2000" dirty="0" err="1"/>
              <a:t>тест-кейсов</a:t>
            </a:r>
            <a:r>
              <a:rPr lang="ru-RU" sz="2000" dirty="0"/>
              <a:t> (исправление ошибок, доработку по факту изменения требований и т.д.).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Начинайте проработку (и выполнение) </a:t>
            </a:r>
            <a:r>
              <a:rPr lang="ru-RU" sz="2000" dirty="0" err="1"/>
              <a:t>тест-кейсов</a:t>
            </a:r>
            <a:r>
              <a:rPr lang="ru-RU" sz="2000" dirty="0"/>
              <a:t> с простых позитивных проверок наиболее важной функциональности. Затем постепенно повышайте сложность проверок, помня не только о позитивных, но и о негативных проверках.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Помните, что в основе тестирования лежит цель. Если вы не можете быстро и просто сформулировать цель созданного вами </a:t>
            </a:r>
            <a:r>
              <a:rPr lang="ru-RU" sz="2000" dirty="0" err="1"/>
              <a:t>тест-кейса</a:t>
            </a:r>
            <a:r>
              <a:rPr lang="ru-RU" sz="2000" dirty="0"/>
              <a:t>, вы создали плохой </a:t>
            </a:r>
            <a:r>
              <a:rPr lang="ru-RU" sz="2000" dirty="0" err="1"/>
              <a:t>тест-кейс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995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779507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Дополнительные рекомендации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3E4382-25C7-0745-A6A3-04E1841F6675}"/>
              </a:ext>
            </a:extLst>
          </p:cNvPr>
          <p:cNvSpPr/>
          <p:nvPr/>
        </p:nvSpPr>
        <p:spPr>
          <a:xfrm>
            <a:off x="738447" y="2012230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/>
              <a:t>Избегайте избыточных, дублирующих друг друга </a:t>
            </a:r>
            <a:r>
              <a:rPr lang="ru-RU" sz="2000" dirty="0" err="1"/>
              <a:t>тест-кейсов</a:t>
            </a:r>
            <a:r>
              <a:rPr lang="ru-RU" sz="2000" dirty="0"/>
              <a:t>. Минимизировать их количество вам помогут техники классов эквивалентности, граничных условий, доменного тестирования.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Если показательность </a:t>
            </a:r>
            <a:r>
              <a:rPr lang="ru-RU" sz="2000" dirty="0" err="1"/>
              <a:t>тест-кейса</a:t>
            </a:r>
            <a:r>
              <a:rPr lang="ru-RU" sz="2000" dirty="0"/>
              <a:t> можно увеличить, при этом не сильно изменив его сложность и не отклонившись от исходной цели, сделайте это.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Помните, что очень многие </a:t>
            </a:r>
            <a:r>
              <a:rPr lang="ru-RU" sz="2000" dirty="0" err="1"/>
              <a:t>тест-кейсы</a:t>
            </a:r>
            <a:r>
              <a:rPr lang="ru-RU" sz="2000" dirty="0"/>
              <a:t> требуют </a:t>
            </a:r>
            <a:r>
              <a:rPr lang="ru-RU" sz="2000" dirty="0" err="1"/>
              <a:t>отдельнои</a:t>
            </a:r>
            <a:r>
              <a:rPr lang="ru-RU" sz="2000" dirty="0"/>
              <a:t>̆ подготовки, которую нужно описать в соответствующем поле </a:t>
            </a:r>
            <a:r>
              <a:rPr lang="ru-RU" sz="2000" dirty="0" err="1"/>
              <a:t>тест-кейса</a:t>
            </a:r>
            <a:r>
              <a:rPr lang="ru-RU" sz="2000" dirty="0"/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Несколько позитивных </a:t>
            </a:r>
            <a:r>
              <a:rPr lang="ru-RU" sz="2000" dirty="0" err="1"/>
              <a:t>тест-кейсов</a:t>
            </a:r>
            <a:r>
              <a:rPr lang="ru-RU" sz="2000" dirty="0"/>
              <a:t> можно безбоязненно объединять, но объединение негативных </a:t>
            </a:r>
            <a:r>
              <a:rPr lang="ru-RU" sz="2000" dirty="0" err="1"/>
              <a:t>тест-кейсов</a:t>
            </a:r>
            <a:r>
              <a:rPr lang="ru-RU" sz="2000" dirty="0"/>
              <a:t> почти всегда запрещено.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Подумайте, как можно оптимизировать созданный вами </a:t>
            </a:r>
            <a:r>
              <a:rPr lang="ru-RU" sz="2000" dirty="0" err="1"/>
              <a:t>тест-кейс</a:t>
            </a:r>
            <a:r>
              <a:rPr lang="ru-RU" sz="2000" dirty="0"/>
              <a:t> (набор </a:t>
            </a:r>
            <a:r>
              <a:rPr lang="ru-RU" sz="2000" dirty="0" err="1"/>
              <a:t>тест-кейсов</a:t>
            </a:r>
            <a:r>
              <a:rPr lang="ru-RU" sz="2000" dirty="0"/>
              <a:t> и т.д.) так, чтобы снизить трудозатраты на его выполнение.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Перед тем как отправлять финальную версию созданного вами документа, ещё раз перечитайте написанное (в доброй половине случаев найдёте опечатку или иную недоработку). </a:t>
            </a:r>
          </a:p>
        </p:txBody>
      </p:sp>
    </p:spTree>
    <p:extLst>
      <p:ext uri="{BB962C8B-B14F-4D97-AF65-F5344CB8AC3E}">
        <p14:creationId xmlns:p14="http://schemas.microsoft.com/office/powerpoint/2010/main" val="388205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169436"/>
            <a:ext cx="1071649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Тест-кейс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7062" y="1184224"/>
            <a:ext cx="1071649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/>
              <a:t>Набор входных значений, предусловий выполнения, ожидаемых результатов и постусловий выполнения, разработанный для определенной цели или тестового условия, таких как выполнения определённого пути программы или же для проверки соответствия определённому требованию </a:t>
            </a:r>
          </a:p>
          <a:p>
            <a:pPr algn="just">
              <a:spcAft>
                <a:spcPts val="0"/>
              </a:spcAft>
            </a:pPr>
            <a:endParaRPr lang="ru-RU" sz="2800" dirty="0"/>
          </a:p>
          <a:p>
            <a:pPr algn="just"/>
            <a:r>
              <a:rPr lang="en-US" sz="2000" u="sng" dirty="0">
                <a:hlinkClick r:id="rId3"/>
              </a:rPr>
              <a:t>https</a:t>
            </a:r>
            <a:r>
              <a:rPr lang="ru-RU" sz="2000" u="sng" dirty="0">
                <a:hlinkClick r:id="rId3"/>
              </a:rPr>
              <a:t>://</a:t>
            </a:r>
            <a:r>
              <a:rPr lang="en-US" sz="2000" u="sng" dirty="0">
                <a:hlinkClick r:id="rId3"/>
              </a:rPr>
              <a:t>docs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google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com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spreadsheets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d</a:t>
            </a:r>
            <a:r>
              <a:rPr lang="ru-RU" sz="2000" u="sng" dirty="0">
                <a:hlinkClick r:id="rId3"/>
              </a:rPr>
              <a:t>/1_</a:t>
            </a:r>
            <a:r>
              <a:rPr lang="en-US" sz="2000" u="sng" dirty="0">
                <a:hlinkClick r:id="rId3"/>
              </a:rPr>
              <a:t>J</a:t>
            </a:r>
            <a:r>
              <a:rPr lang="ru-RU" sz="2000" u="sng" dirty="0">
                <a:hlinkClick r:id="rId3"/>
              </a:rPr>
              <a:t>280</a:t>
            </a:r>
            <a:r>
              <a:rPr lang="en-US" sz="2000" u="sng" dirty="0">
                <a:hlinkClick r:id="rId3"/>
              </a:rPr>
              <a:t>llxK</a:t>
            </a:r>
            <a:r>
              <a:rPr lang="ru-RU" sz="2000" u="sng" dirty="0">
                <a:hlinkClick r:id="rId3"/>
              </a:rPr>
              <a:t>1</a:t>
            </a:r>
            <a:r>
              <a:rPr lang="en-US" sz="2000" u="sng" dirty="0">
                <a:hlinkClick r:id="rId3"/>
              </a:rPr>
              <a:t>cXVKZr</a:t>
            </a:r>
            <a:r>
              <a:rPr lang="ru-RU" sz="2000" u="sng" dirty="0">
                <a:hlinkClick r:id="rId3"/>
              </a:rPr>
              <a:t>41</a:t>
            </a:r>
            <a:r>
              <a:rPr lang="en-US" sz="2000" u="sng" dirty="0">
                <a:hlinkClick r:id="rId3"/>
              </a:rPr>
              <a:t>WGkTGWKK</a:t>
            </a:r>
            <a:r>
              <a:rPr lang="ru-RU" sz="2000" u="sng" dirty="0">
                <a:hlinkClick r:id="rId3"/>
              </a:rPr>
              <a:t>9</a:t>
            </a:r>
            <a:r>
              <a:rPr lang="en-US" sz="2000" u="sng" dirty="0">
                <a:hlinkClick r:id="rId3"/>
              </a:rPr>
              <a:t>CurlJRtT</a:t>
            </a:r>
            <a:r>
              <a:rPr lang="ru-RU" sz="2000" u="sng" dirty="0">
                <a:hlinkClick r:id="rId3"/>
              </a:rPr>
              <a:t>8</a:t>
            </a:r>
            <a:r>
              <a:rPr lang="en-US" sz="2000" u="sng" dirty="0">
                <a:hlinkClick r:id="rId3"/>
              </a:rPr>
              <a:t>geCdFog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edit</a:t>
            </a:r>
            <a:r>
              <a:rPr lang="ru-RU" sz="2000" u="sng" dirty="0">
                <a:hlinkClick r:id="rId3"/>
              </a:rPr>
              <a:t>?</a:t>
            </a:r>
            <a:r>
              <a:rPr lang="en-US" sz="2000" u="sng" dirty="0">
                <a:hlinkClick r:id="rId3"/>
              </a:rPr>
              <a:t>usp</a:t>
            </a:r>
            <a:r>
              <a:rPr lang="ru-RU" sz="2000" u="sng" dirty="0">
                <a:hlinkClick r:id="rId3"/>
              </a:rPr>
              <a:t>=</a:t>
            </a:r>
            <a:r>
              <a:rPr lang="en-US" sz="2000" u="sng" dirty="0">
                <a:hlinkClick r:id="rId3"/>
              </a:rPr>
              <a:t>sharing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2208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Атрибуты(поля) </a:t>
            </a:r>
            <a:r>
              <a:rPr lang="ru-RU" b="1" dirty="0" err="1"/>
              <a:t>тест-кейса</a:t>
            </a:r>
            <a:r>
              <a:rPr lang="ru-RU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b="1" dirty="0"/>
              <a:t>Идентификатор;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b="1" dirty="0"/>
              <a:t>Приоритет;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начальные условия или начальное состояние системы;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входные данные;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последовательность шагов;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ожидаемый результат;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конечное состояние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1712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Приоритет</a:t>
            </a:r>
            <a:r>
              <a:rPr lang="ru-RU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104865"/>
            <a:ext cx="10716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/>
              <a:t>Highest</a:t>
            </a:r>
            <a:r>
              <a:rPr lang="ru-RU" sz="2800" dirty="0"/>
              <a:t>,  </a:t>
            </a:r>
            <a:r>
              <a:rPr lang="ru-RU" sz="2800" dirty="0" err="1"/>
              <a:t>High</a:t>
            </a:r>
            <a:r>
              <a:rPr lang="ru-RU" sz="2800" dirty="0"/>
              <a:t>, </a:t>
            </a:r>
            <a:r>
              <a:rPr lang="ru-RU" sz="2800" dirty="0" err="1"/>
              <a:t>Medium</a:t>
            </a:r>
            <a:r>
              <a:rPr lang="ru-RU" sz="2800" dirty="0"/>
              <a:t>, </a:t>
            </a:r>
            <a:r>
              <a:rPr lang="ru-RU" sz="2800" dirty="0" err="1"/>
              <a:t>Low</a:t>
            </a:r>
            <a:r>
              <a:rPr lang="ru-RU" sz="2800" dirty="0"/>
              <a:t>, </a:t>
            </a:r>
            <a:r>
              <a:rPr lang="ru-RU" sz="2800" dirty="0" err="1"/>
              <a:t>Lowest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BE27CA-D1C9-FE48-8F19-974000B4FD75}"/>
              </a:ext>
            </a:extLst>
          </p:cNvPr>
          <p:cNvSpPr/>
          <p:nvPr/>
        </p:nvSpPr>
        <p:spPr>
          <a:xfrm>
            <a:off x="738448" y="3142689"/>
            <a:ext cx="10716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коррелировать с: </a:t>
            </a:r>
          </a:p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важностью требования, пользовательского сценария или функции, с которыми связан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потенциальной важностью дефекта, на поиск которого направлен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степенью риска, связанного с проверяемым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тест-кейсом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требованием, сценарием или функцией.</a:t>
            </a:r>
          </a:p>
        </p:txBody>
      </p:sp>
    </p:spTree>
    <p:extLst>
      <p:ext uri="{BB962C8B-B14F-4D97-AF65-F5344CB8AC3E}">
        <p14:creationId xmlns:p14="http://schemas.microsoft.com/office/powerpoint/2010/main" val="18579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Чек-лист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Чек-лист — это тестовый артефакт, содержащий список проверок.</a:t>
            </a:r>
          </a:p>
          <a:p>
            <a:r>
              <a:rPr lang="ru-RU" sz="2400" b="1" dirty="0"/>
              <a:t> </a:t>
            </a:r>
            <a:endParaRPr lang="ru-RU" sz="2800" dirty="0"/>
          </a:p>
          <a:p>
            <a:r>
              <a:rPr lang="en-US" sz="2000" u="sng" dirty="0">
                <a:hlinkClick r:id="rId3"/>
              </a:rPr>
              <a:t>https</a:t>
            </a:r>
            <a:r>
              <a:rPr lang="ru-RU" sz="2000" u="sng" dirty="0">
                <a:hlinkClick r:id="rId3"/>
              </a:rPr>
              <a:t>://</a:t>
            </a:r>
            <a:r>
              <a:rPr lang="en-US" sz="2000" u="sng" dirty="0">
                <a:hlinkClick r:id="rId3"/>
              </a:rPr>
              <a:t>docs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google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com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spreadsheets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d</a:t>
            </a:r>
            <a:r>
              <a:rPr lang="ru-RU" sz="2000" u="sng" dirty="0">
                <a:hlinkClick r:id="rId3"/>
              </a:rPr>
              <a:t>/1</a:t>
            </a:r>
            <a:r>
              <a:rPr lang="en-US" sz="2000" u="sng" dirty="0">
                <a:hlinkClick r:id="rId3"/>
              </a:rPr>
              <a:t>bkiizcgXJw</a:t>
            </a:r>
            <a:r>
              <a:rPr lang="ru-RU" sz="2000" u="sng" dirty="0">
                <a:hlinkClick r:id="rId3"/>
              </a:rPr>
              <a:t>6</a:t>
            </a:r>
            <a:r>
              <a:rPr lang="en-US" sz="2000" u="sng" dirty="0">
                <a:hlinkClick r:id="rId3"/>
              </a:rPr>
              <a:t>pkm</a:t>
            </a:r>
            <a:r>
              <a:rPr lang="ru-RU" sz="2000" u="sng" dirty="0">
                <a:hlinkClick r:id="rId3"/>
              </a:rPr>
              <a:t>642</a:t>
            </a:r>
            <a:r>
              <a:rPr lang="en-US" sz="2000" u="sng" dirty="0">
                <a:hlinkClick r:id="rId3"/>
              </a:rPr>
              <a:t>t</a:t>
            </a:r>
            <a:r>
              <a:rPr lang="ru-RU" sz="2000" u="sng" dirty="0">
                <a:hlinkClick r:id="rId3"/>
              </a:rPr>
              <a:t>0</a:t>
            </a:r>
            <a:r>
              <a:rPr lang="en-US" sz="2000" u="sng" dirty="0">
                <a:hlinkClick r:id="rId3"/>
              </a:rPr>
              <a:t>tInvp</a:t>
            </a:r>
            <a:r>
              <a:rPr lang="ru-RU" sz="2000" u="sng" dirty="0">
                <a:hlinkClick r:id="rId3"/>
              </a:rPr>
              <a:t>3</a:t>
            </a:r>
            <a:r>
              <a:rPr lang="en-US" sz="2000" u="sng" dirty="0">
                <a:hlinkClick r:id="rId3"/>
              </a:rPr>
              <a:t>FjAaMAHiRNO</a:t>
            </a:r>
            <a:r>
              <a:rPr lang="ru-RU" sz="2000" u="sng" dirty="0">
                <a:hlinkClick r:id="rId3"/>
              </a:rPr>
              <a:t>9</a:t>
            </a:r>
            <a:r>
              <a:rPr lang="en-US" sz="2000" u="sng" dirty="0">
                <a:hlinkClick r:id="rId3"/>
              </a:rPr>
              <a:t>cG</a:t>
            </a:r>
            <a:r>
              <a:rPr lang="ru-RU" sz="2000" u="sng" dirty="0">
                <a:hlinkClick r:id="rId3"/>
              </a:rPr>
              <a:t>67</a:t>
            </a:r>
            <a:r>
              <a:rPr lang="en-US" sz="2000" u="sng" dirty="0">
                <a:hlinkClick r:id="rId3"/>
              </a:rPr>
              <a:t>iI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edit</a:t>
            </a:r>
            <a:r>
              <a:rPr lang="ru-RU" sz="2000" u="sng" dirty="0">
                <a:hlinkClick r:id="rId3"/>
              </a:rPr>
              <a:t>?</a:t>
            </a:r>
            <a:r>
              <a:rPr lang="en-US" sz="2000" u="sng" dirty="0">
                <a:hlinkClick r:id="rId3"/>
              </a:rPr>
              <a:t>usp</a:t>
            </a:r>
            <a:r>
              <a:rPr lang="ru-RU" sz="2000" u="sng" dirty="0">
                <a:hlinkClick r:id="rId3"/>
              </a:rPr>
              <a:t>=</a:t>
            </a:r>
            <a:r>
              <a:rPr lang="en-US" sz="2000" u="sng" dirty="0">
                <a:hlinkClick r:id="rId3"/>
              </a:rPr>
              <a:t>sharing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87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Наборы </a:t>
            </a:r>
            <a:r>
              <a:rPr lang="ru-RU" b="1" dirty="0" err="1"/>
              <a:t>тест-кейсов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Набор </a:t>
            </a:r>
            <a:r>
              <a:rPr lang="ru-RU" sz="2400" b="1" dirty="0" err="1"/>
              <a:t>тест-кейсов</a:t>
            </a:r>
            <a:r>
              <a:rPr lang="ru-RU" sz="2400" dirty="0"/>
              <a:t> (</a:t>
            </a:r>
            <a:r>
              <a:rPr lang="ru-RU" sz="2400" dirty="0" err="1"/>
              <a:t>test</a:t>
            </a:r>
            <a:r>
              <a:rPr lang="ru-RU" sz="2400" dirty="0"/>
              <a:t> </a:t>
            </a:r>
            <a:r>
              <a:rPr lang="ru-RU" sz="2400" dirty="0" err="1"/>
              <a:t>case</a:t>
            </a:r>
            <a:r>
              <a:rPr lang="ru-RU" sz="2400" dirty="0"/>
              <a:t> </a:t>
            </a:r>
            <a:r>
              <a:rPr lang="ru-RU" sz="2400" dirty="0" err="1"/>
              <a:t>suite</a:t>
            </a:r>
            <a:r>
              <a:rPr lang="ru-RU" sz="2400" dirty="0"/>
              <a:t>, </a:t>
            </a:r>
            <a:r>
              <a:rPr lang="ru-RU" sz="2400" dirty="0" err="1"/>
              <a:t>test</a:t>
            </a:r>
            <a:r>
              <a:rPr lang="ru-RU" sz="2400" dirty="0"/>
              <a:t> </a:t>
            </a:r>
            <a:r>
              <a:rPr lang="ru-RU" sz="2400" dirty="0" err="1"/>
              <a:t>suite</a:t>
            </a:r>
            <a:r>
              <a:rPr lang="ru-RU" sz="2400" dirty="0"/>
              <a:t>, </a:t>
            </a:r>
            <a:r>
              <a:rPr lang="ru-RU" sz="2400" dirty="0" err="1"/>
              <a:t>test</a:t>
            </a:r>
            <a:r>
              <a:rPr lang="ru-RU" sz="2400" dirty="0"/>
              <a:t> </a:t>
            </a:r>
            <a:r>
              <a:rPr lang="ru-RU" sz="2400" dirty="0" err="1"/>
              <a:t>set</a:t>
            </a:r>
            <a:r>
              <a:rPr lang="ru-RU" sz="2400" dirty="0"/>
              <a:t>) — совокупность </a:t>
            </a:r>
            <a:r>
              <a:rPr lang="ru-RU" sz="2400" dirty="0" err="1"/>
              <a:t>тест-кейсов</a:t>
            </a:r>
            <a:r>
              <a:rPr lang="ru-RU" sz="2400" dirty="0"/>
              <a:t>, выбранных с некоторой общей целью или по некоторому общему признаку. Иногда в такой совокупности результаты завершения одного </a:t>
            </a:r>
            <a:r>
              <a:rPr lang="ru-RU" sz="2400" dirty="0" err="1"/>
              <a:t>тест-кейса</a:t>
            </a:r>
            <a:r>
              <a:rPr lang="ru-RU" sz="2400" dirty="0"/>
              <a:t> становятся входным состоянием приложения для следующего </a:t>
            </a:r>
            <a:r>
              <a:rPr lang="ru-RU" sz="2400" dirty="0" err="1"/>
              <a:t>тест-кейса</a:t>
            </a:r>
            <a:r>
              <a:rPr lang="ru-RU" sz="24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370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Логика построение </a:t>
            </a:r>
            <a:r>
              <a:rPr lang="ru-RU" b="1" dirty="0" err="1"/>
              <a:t>тест-кейсов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Тесты ищут ошибки.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Но все ошибки найти невозможно.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Значит, наша задача — найти максимум </a:t>
            </a:r>
            <a:r>
              <a:rPr lang="ru-RU" sz="2400" b="1" dirty="0"/>
              <a:t>ВАЖНЫХ</a:t>
            </a:r>
            <a:r>
              <a:rPr lang="ru-RU" sz="2400" dirty="0"/>
              <a:t> ошибок за имеющееся время.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4341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306619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Вопросы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1321407"/>
            <a:ext cx="107164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Что перед вами?</a:t>
            </a:r>
            <a:r>
              <a:rPr lang="ru-RU" sz="2400" dirty="0"/>
              <a:t> Если вы не понимаете, что вам предстоит тестировать, вы не уйдёте дальше бездумных формальных проверок.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Кому и зачем оно нужно (и насколько это важно)?</a:t>
            </a:r>
            <a:r>
              <a:rPr lang="ru-RU" sz="2400" dirty="0"/>
              <a:t> Ответ на этот вопрос позволит вам быстро придумать несколько характерных сценариев использования того, что вы собираетесь тестировать.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Как оно обычно используется?</a:t>
            </a:r>
            <a:r>
              <a:rPr lang="ru-RU" sz="2400" dirty="0"/>
              <a:t> Это уже детализация сценариев и источник идей для позитивного тестирования (их удобно оформить в виде чек-листа).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Как оно может сломаться, т.е. начать работать неверно?</a:t>
            </a:r>
            <a:r>
              <a:rPr lang="ru-RU" sz="2400" dirty="0"/>
              <a:t> Это также детализация сценариев использования, но уже в контексте негативного тестирования (их тоже удобно оформить в виде чек-листа). </a:t>
            </a:r>
          </a:p>
        </p:txBody>
      </p:sp>
    </p:spTree>
    <p:extLst>
      <p:ext uri="{BB962C8B-B14F-4D97-AF65-F5344CB8AC3E}">
        <p14:creationId xmlns:p14="http://schemas.microsoft.com/office/powerpoint/2010/main" val="252238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451704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Дополнительные рекомендации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BCF8E1-C2FF-BD44-B353-D859914DCE46}"/>
              </a:ext>
            </a:extLst>
          </p:cNvPr>
          <p:cNvSpPr/>
          <p:nvPr/>
        </p:nvSpPr>
        <p:spPr>
          <a:xfrm>
            <a:off x="449462" y="2076951"/>
            <a:ext cx="110935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Начинайте как можно раньше - уже с момента появления первых требований можно заниматься их тестированием и улучшением, можно писать чек- листы и </a:t>
            </a:r>
            <a:r>
              <a:rPr lang="ru-RU" sz="2000" dirty="0" err="1"/>
              <a:t>тест-кейсы</a:t>
            </a:r>
            <a:r>
              <a:rPr lang="ru-RU" sz="2000" dirty="0"/>
              <a:t>, можно уточнять план тестирования, готовить тестовое окружение и т.д.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Если вам предстоит тестировать что-то большое и сложное, разбивайте его на модули и подмодули, функциональность подвергайте функциональной декомпозиции т.е. добейтесь такого уровня детализации, при котором вы можете без труда удержать в голове всю информацию об объекте тестирования.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Обязательно пишите чек-листы. Если вам кажется, что вы сможете запомнить все идеи и потом легко их воспроизвести, вы ошибаетесь. Исключений не бывает.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 мере создания чек-листов, </a:t>
            </a:r>
            <a:r>
              <a:rPr lang="ru-RU" sz="2000" dirty="0" err="1"/>
              <a:t>тест-кейсов</a:t>
            </a:r>
            <a:r>
              <a:rPr lang="ru-RU" sz="2000" dirty="0"/>
              <a:t> и т.д. прямо в текст вписывайте возникающие вопросы. Когда вопросов накопится достаточно, соберите их отдельно, уточните формулировки и обратитесь к тому, кто может дать ответы. </a:t>
            </a:r>
          </a:p>
        </p:txBody>
      </p:sp>
    </p:spTree>
    <p:extLst>
      <p:ext uri="{BB962C8B-B14F-4D97-AF65-F5344CB8AC3E}">
        <p14:creationId xmlns:p14="http://schemas.microsoft.com/office/powerpoint/2010/main" val="864601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1386</Words>
  <Application>Microsoft Office PowerPoint</Application>
  <PresentationFormat>Широкоэкранный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Тема Office</vt:lpstr>
      <vt:lpstr>Артефакты тестирование</vt:lpstr>
      <vt:lpstr>Тест-кейс</vt:lpstr>
      <vt:lpstr>Атрибуты(поля) тест-кейса </vt:lpstr>
      <vt:lpstr>Приоритет </vt:lpstr>
      <vt:lpstr>Чек-лист</vt:lpstr>
      <vt:lpstr>Наборы тест-кейсов</vt:lpstr>
      <vt:lpstr>Логика построение тест-кейсов</vt:lpstr>
      <vt:lpstr>Вопросы</vt:lpstr>
      <vt:lpstr>Дополнительные рекомендации</vt:lpstr>
      <vt:lpstr>Дополнительные рекомендации</vt:lpstr>
      <vt:lpstr>Дополнительные 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Spaceship24</cp:lastModifiedBy>
  <cp:revision>74</cp:revision>
  <dcterms:created xsi:type="dcterms:W3CDTF">2021-08-31T03:25:49Z</dcterms:created>
  <dcterms:modified xsi:type="dcterms:W3CDTF">2022-02-12T06:03:10Z</dcterms:modified>
</cp:coreProperties>
</file>