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73" r:id="rId4"/>
    <p:sldId id="274" r:id="rId5"/>
    <p:sldId id="279" r:id="rId6"/>
    <p:sldId id="277" r:id="rId7"/>
    <p:sldId id="280" r:id="rId8"/>
    <p:sldId id="267" r:id="rId9"/>
    <p:sldId id="261" r:id="rId10"/>
    <p:sldId id="281" r:id="rId11"/>
    <p:sldId id="284" r:id="rId12"/>
    <p:sldId id="28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34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12/17/2021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12/17/2021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12/17/2021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12/17/2021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12/17/2021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>
              <a:spcBef>
                <a:spcPts val="0"/>
              </a:spcBef>
              <a:buNone/>
            </a:pPr>
            <a:r>
              <a:rPr lang="es-ES" sz="4800" b="0" i="0" dirty="0" err="1">
                <a:solidFill>
                  <a:schemeClr val="bg1"/>
                </a:solidFill>
                <a:latin typeface="Corbel"/>
                <a:ea typeface="+mj-ea"/>
                <a:cs typeface="+mj-cs"/>
              </a:rPr>
              <a:t>Participle</a:t>
            </a:r>
            <a:r>
              <a:rPr lang="es-ES" sz="4800" b="0" i="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 </a:t>
            </a:r>
            <a:r>
              <a:rPr lang="es-ES" sz="4800" b="0" i="0" dirty="0" err="1">
                <a:solidFill>
                  <a:schemeClr val="bg1"/>
                </a:solidFill>
                <a:latin typeface="Corbel"/>
                <a:ea typeface="+mj-ea"/>
                <a:cs typeface="+mj-cs"/>
              </a:rPr>
              <a:t>Clauses</a:t>
            </a:r>
            <a:endParaRPr lang="es-ES" sz="4800" b="0" i="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s-ES" sz="2000" b="0" i="0" baseline="0" dirty="0">
                <a:solidFill>
                  <a:schemeClr val="bg1"/>
                </a:solidFill>
              </a:rPr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97565" y="298174"/>
            <a:ext cx="11479696" cy="5731405"/>
          </a:xfrm>
        </p:spPr>
        <p:txBody>
          <a:bodyPr>
            <a:normAutofit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/>
              <a:t>1 When she saw the dog coming towards her, she quickly crossed the road. </a:t>
            </a:r>
            <a:r>
              <a:rPr lang="en-US" b="1" dirty="0" smtClean="0"/>
              <a:t>= Reason. A.V. Past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Seeing </a:t>
            </a:r>
            <a:r>
              <a:rPr lang="en-US" dirty="0">
                <a:solidFill>
                  <a:srgbClr val="00B050"/>
                </a:solidFill>
              </a:rPr>
              <a:t>the dog coming towards her, she quickly crossed the road. </a:t>
            </a:r>
            <a:endParaRPr lang="en-US" dirty="0" smtClean="0">
              <a:solidFill>
                <a:srgbClr val="00B050"/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2 </a:t>
            </a:r>
            <a:r>
              <a:rPr lang="en-US" dirty="0"/>
              <a:t>As she was dressed all in black, she couldn't be seen in the starless night. </a:t>
            </a:r>
            <a:r>
              <a:rPr lang="en-US" dirty="0" smtClean="0"/>
              <a:t>= </a:t>
            </a:r>
            <a:r>
              <a:rPr lang="en-US" b="1" dirty="0" smtClean="0"/>
              <a:t>P.V. Coincidence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Being dressed all in black, she could be seen in the starless night.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3 </a:t>
            </a:r>
            <a:r>
              <a:rPr lang="en-US" dirty="0"/>
              <a:t>As I don't have a credit card, I found it difficult to book an airline ticket over the phone. </a:t>
            </a:r>
            <a:r>
              <a:rPr lang="en-US" dirty="0" smtClean="0"/>
              <a:t>= </a:t>
            </a:r>
            <a:r>
              <a:rPr lang="en-US" b="1" dirty="0" smtClean="0"/>
              <a:t>Reason. A.V. Past.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Not having a credit card, I found it difficult to book an airline ticket over the phone.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4 </a:t>
            </a:r>
            <a:r>
              <a:rPr lang="en-US" dirty="0"/>
              <a:t>Keith spent a lot of time filling in job application forms because he was unemployed</a:t>
            </a:r>
            <a:r>
              <a:rPr lang="en-US" dirty="0" smtClean="0"/>
              <a:t>. = </a:t>
            </a:r>
            <a:r>
              <a:rPr lang="en-US" b="1" dirty="0" smtClean="0"/>
              <a:t>Reason. A.V.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Being unemployed Keith spent a lot of time filling in job application forms.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5 </a:t>
            </a:r>
            <a:r>
              <a:rPr lang="en-US" dirty="0"/>
              <a:t>Because I was walking quickly, I soon caught up with </a:t>
            </a:r>
            <a:r>
              <a:rPr lang="en-US" dirty="0" smtClean="0"/>
              <a:t>her. </a:t>
            </a:r>
            <a:r>
              <a:rPr lang="en-US" b="1" dirty="0" smtClean="0"/>
              <a:t>= Reason. A.V. Past</a:t>
            </a:r>
            <a:r>
              <a:rPr lang="en-US" dirty="0" smtClean="0"/>
              <a:t>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Walking quickly, I soon caught up with her.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6 </a:t>
            </a:r>
            <a:r>
              <a:rPr lang="en-US" dirty="0"/>
              <a:t>The house was built of wood, so it was clearly a fire </a:t>
            </a:r>
            <a:r>
              <a:rPr lang="en-US" dirty="0" smtClean="0"/>
              <a:t>risk. = </a:t>
            </a:r>
            <a:r>
              <a:rPr lang="en-US" b="1" dirty="0" smtClean="0"/>
              <a:t>Coincidence P.V.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The house built of wood was clearly at a risk of a fire.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7 </a:t>
            </a:r>
            <a:r>
              <a:rPr lang="en-US" dirty="0"/>
              <a:t>I was eager to catch the bus in good time because I had been told off the day before for </a:t>
            </a:r>
            <a:endParaRPr lang="en-US" dirty="0" smtClean="0"/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arriving </a:t>
            </a:r>
            <a:r>
              <a:rPr lang="en-US" dirty="0"/>
              <a:t>late. </a:t>
            </a:r>
            <a:r>
              <a:rPr lang="en-US" dirty="0" smtClean="0"/>
              <a:t>= </a:t>
            </a:r>
            <a:r>
              <a:rPr lang="en-US" b="1" dirty="0" smtClean="0"/>
              <a:t>A.V. Order of events Past. tense</a:t>
            </a:r>
            <a:endParaRPr lang="en-US" b="1" dirty="0"/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Being told off yesterday, I was eager to catch the bus in good time.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8 </a:t>
            </a:r>
            <a:r>
              <a:rPr lang="en-US" dirty="0"/>
              <a:t>She didn't know where the theatre was, so she asked for directions at the hotel </a:t>
            </a:r>
            <a:r>
              <a:rPr lang="en-US" dirty="0" smtClean="0"/>
              <a:t>reception. </a:t>
            </a:r>
            <a:r>
              <a:rPr lang="en-US" b="1" dirty="0" smtClean="0"/>
              <a:t>= Coincidence. A.V. Past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Not knowing where the theatre was, she asked for directions at the hotel reception.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9 </a:t>
            </a:r>
            <a:r>
              <a:rPr lang="en-US" dirty="0"/>
              <a:t>As she was a nurse, she knew what to do after the accident. </a:t>
            </a:r>
            <a:r>
              <a:rPr lang="en-US" dirty="0" smtClean="0"/>
              <a:t>= </a:t>
            </a:r>
            <a:r>
              <a:rPr lang="en-US" b="1" dirty="0" smtClean="0"/>
              <a:t>Order of events. A.V. Past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Being a nurse, she knew what to do after the accident.</a:t>
            </a:r>
            <a:endParaRPr lang="en-US" dirty="0">
              <a:solidFill>
                <a:srgbClr val="00B050"/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10 </a:t>
            </a:r>
            <a:r>
              <a:rPr lang="en-US" dirty="0"/>
              <a:t>He had spent his childhood in Oslo so he knew the city well</a:t>
            </a:r>
            <a:r>
              <a:rPr lang="en-US" dirty="0" smtClean="0"/>
              <a:t>. = </a:t>
            </a:r>
            <a:r>
              <a:rPr lang="en-US" b="1" dirty="0" smtClean="0"/>
              <a:t>Coincidence. Past. A.V</a:t>
            </a:r>
            <a:r>
              <a:rPr lang="en-US" dirty="0" smtClean="0"/>
              <a:t>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Spending his childhood in Oslo, he knew the city well.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9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2C96D9-0FDA-43E9-9E7D-4472B7F1C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9" t="16433" r="21006" b="5260"/>
          <a:stretch/>
        </p:blipFill>
        <p:spPr>
          <a:xfrm>
            <a:off x="1868557" y="521222"/>
            <a:ext cx="9108201" cy="5957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4279" y="151890"/>
            <a:ext cx="1039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Вопросы. Ответы на следующем слайде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11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18" y="89452"/>
            <a:ext cx="7863462" cy="64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0"/>
              </a:spcBef>
              <a:buNone/>
            </a:pPr>
            <a:r>
              <a:rPr lang="en-GB" sz="3400" b="0" i="0" dirty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Present Participle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600" indent="-230400" algn="l" defTabSz="914400"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en-GB" sz="1800" b="0" i="0" dirty="0">
                <a:solidFill>
                  <a:srgbClr val="263050"/>
                </a:solidFill>
                <a:latin typeface="Corbel"/>
              </a:rPr>
              <a:t>To replace a time clause (When, while, after, etc.+ subject +verb)</a:t>
            </a:r>
          </a:p>
          <a:p>
            <a:pPr marL="43200" indent="0" algn="l" defTabSz="914400"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r>
              <a:rPr lang="en-GB" sz="1800" b="1" dirty="0">
                <a:solidFill>
                  <a:srgbClr val="263050"/>
                </a:solidFill>
                <a:latin typeface="Corbel"/>
              </a:rPr>
              <a:t>Looking </a:t>
            </a:r>
            <a:r>
              <a:rPr lang="en-GB" sz="1800" dirty="0">
                <a:solidFill>
                  <a:srgbClr val="263050"/>
                </a:solidFill>
                <a:latin typeface="Corbel"/>
              </a:rPr>
              <a:t>through the things in my drawers, I came across some old photographs. (= While I was looking…)</a:t>
            </a:r>
            <a:endParaRPr lang="en-GB" sz="1800" b="0" i="0" dirty="0">
              <a:solidFill>
                <a:srgbClr val="263050"/>
              </a:solidFill>
              <a:latin typeface="Corbel"/>
            </a:endParaRPr>
          </a:p>
          <a:p>
            <a:pPr marL="273600" indent="-230400" algn="l" defTabSz="914400"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en-GB" sz="1800" b="0" i="0" dirty="0">
                <a:solidFill>
                  <a:srgbClr val="263050"/>
                </a:solidFill>
                <a:latin typeface="Corbel"/>
              </a:rPr>
              <a:t>To replace a clause of reason (because, as, since, + subject + verb). </a:t>
            </a:r>
          </a:p>
          <a:p>
            <a:pPr marL="43200" indent="0" algn="l" defTabSz="914400"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r>
              <a:rPr lang="en-GB" sz="1800" b="1" dirty="0">
                <a:solidFill>
                  <a:srgbClr val="263050"/>
                </a:solidFill>
                <a:latin typeface="Corbel"/>
              </a:rPr>
              <a:t>Feeling</a:t>
            </a:r>
            <a:r>
              <a:rPr lang="en-GB" sz="1800" dirty="0">
                <a:solidFill>
                  <a:srgbClr val="263050"/>
                </a:solidFill>
                <a:latin typeface="Corbel"/>
              </a:rPr>
              <a:t> extremely tired, I decided to rest under a tree. (= Because I felt…)</a:t>
            </a:r>
          </a:p>
          <a:p>
            <a:pPr marL="386100" indent="-342900">
              <a:buClr>
                <a:srgbClr val="263050"/>
              </a:buClr>
            </a:pPr>
            <a:r>
              <a:rPr lang="en-GB" sz="1800" b="0" i="0" dirty="0">
                <a:solidFill>
                  <a:srgbClr val="263050"/>
                </a:solidFill>
                <a:latin typeface="Corbel"/>
              </a:rPr>
              <a:t>To replace a relative clause in the Active voice.</a:t>
            </a:r>
          </a:p>
          <a:p>
            <a:pPr marL="43200" indent="0">
              <a:buClr>
                <a:srgbClr val="263050"/>
              </a:buClr>
              <a:buNone/>
            </a:pPr>
            <a:r>
              <a:rPr lang="en-GB" sz="1800" dirty="0">
                <a:solidFill>
                  <a:srgbClr val="263050"/>
                </a:solidFill>
                <a:latin typeface="Corbel"/>
              </a:rPr>
              <a:t>The girl </a:t>
            </a:r>
            <a:r>
              <a:rPr lang="en-GB" sz="1800" b="1" dirty="0">
                <a:solidFill>
                  <a:srgbClr val="263050"/>
                </a:solidFill>
                <a:latin typeface="Corbel"/>
              </a:rPr>
              <a:t>talking</a:t>
            </a:r>
            <a:r>
              <a:rPr lang="en-GB" sz="1800" dirty="0">
                <a:solidFill>
                  <a:srgbClr val="263050"/>
                </a:solidFill>
                <a:latin typeface="Corbel"/>
              </a:rPr>
              <a:t> to Jim is my sister. (= …who is talking…)</a:t>
            </a:r>
            <a:endParaRPr lang="en-GB" sz="1800" b="0" i="0" dirty="0">
              <a:solidFill>
                <a:srgbClr val="263050"/>
              </a:solidFill>
              <a:latin typeface="Corbel"/>
            </a:endParaRPr>
          </a:p>
          <a:p>
            <a:pPr marL="273600" indent="-230400" algn="l" defTabSz="914400"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en-GB" dirty="0">
              <a:solidFill>
                <a:srgbClr val="263050"/>
              </a:solidFill>
              <a:latin typeface="Corbel"/>
            </a:endParaRPr>
          </a:p>
          <a:p>
            <a:pPr marL="273600" indent="-230400" algn="l" defTabSz="914400"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en-GB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95518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0"/>
              </a:spcBef>
              <a:buNone/>
            </a:pPr>
            <a:r>
              <a:rPr lang="en-US" sz="3400" b="0" i="0" dirty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Past participle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55400" y="1283707"/>
            <a:ext cx="7763435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Instead of a subject + verb in the Passive voiced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Shocked</a:t>
            </a:r>
            <a:r>
              <a:rPr lang="en-US" dirty="0"/>
              <a:t> by tragedy, they didn’t know what to say. (= They were shocked by the tragedy and didn’t know what to say).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replace a relative clause in the Passive voice.</a:t>
            </a:r>
          </a:p>
          <a:p>
            <a:pPr>
              <a:lnSpc>
                <a:spcPct val="150000"/>
              </a:lnSpc>
            </a:pPr>
            <a:r>
              <a:rPr lang="en-US" dirty="0"/>
              <a:t>Clothes </a:t>
            </a:r>
            <a:r>
              <a:rPr lang="en-US" b="1" dirty="0"/>
              <a:t>made </a:t>
            </a:r>
            <a:r>
              <a:rPr lang="en-US" dirty="0"/>
              <a:t>in France and Italy are very elegant. (=Clothes which are made…)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replace If – clause in a conditional sentence containing Passive voice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Stored</a:t>
            </a:r>
            <a:r>
              <a:rPr lang="en-US" dirty="0"/>
              <a:t> in the fridge, the pudding will keep for up to one week. (= If it is stored in the fridge…)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904240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0"/>
              </a:spcBef>
              <a:buNone/>
            </a:pPr>
            <a:r>
              <a:rPr lang="en-US" dirty="0">
                <a:solidFill>
                  <a:srgbClr val="263050">
                    <a:lumMod val="75000"/>
                  </a:srgbClr>
                </a:solidFill>
                <a:latin typeface="Corbel"/>
              </a:rPr>
              <a:t>Perfect Participle</a:t>
            </a:r>
            <a:br>
              <a:rPr lang="en-US" dirty="0">
                <a:solidFill>
                  <a:srgbClr val="263050">
                    <a:lumMod val="75000"/>
                  </a:srgbClr>
                </a:solidFill>
                <a:latin typeface="Corbel"/>
              </a:rPr>
            </a:br>
            <a:r>
              <a:rPr lang="en-US" sz="2000" dirty="0">
                <a:solidFill>
                  <a:srgbClr val="263050">
                    <a:lumMod val="75000"/>
                  </a:srgbClr>
                </a:solidFill>
                <a:latin typeface="Corbel"/>
              </a:rPr>
              <a:t>Is used for an action that happened  before another one</a:t>
            </a:r>
            <a:endParaRPr lang="en-US" sz="2000" b="0" i="0" dirty="0">
              <a:solidFill>
                <a:srgbClr val="263050">
                  <a:lumMod val="75000"/>
                </a:srgbClr>
              </a:solidFill>
              <a:latin typeface="Corbel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8233186" cy="4123944"/>
          </a:xfrm>
        </p:spPr>
        <p:txBody>
          <a:bodyPr>
            <a:normAutofit/>
          </a:bodyPr>
          <a:lstStyle/>
          <a:p>
            <a:pPr marL="259200" indent="-230400" algn="l" defTabSz="914400"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en-US" dirty="0">
                <a:solidFill>
                  <a:srgbClr val="263050"/>
                </a:solidFill>
                <a:latin typeface="Corbel"/>
              </a:rPr>
              <a:t>Active </a:t>
            </a:r>
            <a:r>
              <a:rPr lang="en-US" dirty="0" smtClean="0">
                <a:solidFill>
                  <a:srgbClr val="263050"/>
                </a:solidFill>
                <a:latin typeface="Corbel"/>
              </a:rPr>
              <a:t>voice: </a:t>
            </a:r>
            <a:r>
              <a:rPr lang="en-US" dirty="0">
                <a:solidFill>
                  <a:srgbClr val="263050"/>
                </a:solidFill>
                <a:latin typeface="Corbel"/>
              </a:rPr>
              <a:t>Having + past participle</a:t>
            </a:r>
          </a:p>
          <a:p>
            <a:pPr marL="28800" indent="0" algn="l" defTabSz="914400"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r>
              <a:rPr lang="en-US" sz="2000" b="1" i="0" dirty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Having finished </a:t>
            </a:r>
            <a:r>
              <a:rPr lang="en-US" sz="2000" b="0" i="0" dirty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studying, Ted went out</a:t>
            </a:r>
          </a:p>
          <a:p>
            <a:pPr marL="259200" indent="-230400" algn="l" defTabSz="914400"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en-US" dirty="0">
                <a:solidFill>
                  <a:srgbClr val="263050"/>
                </a:solidFill>
                <a:latin typeface="Corbel"/>
              </a:rPr>
              <a:t>Passive voice: Having been + past participle</a:t>
            </a:r>
          </a:p>
          <a:p>
            <a:pPr marL="28800" indent="0" algn="l" defTabSz="914400"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r>
              <a:rPr lang="en-US" sz="2000" b="1" i="0" dirty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Having been </a:t>
            </a:r>
            <a:r>
              <a:rPr lang="en-US" sz="2000" b="0" i="0" dirty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damaged in the accident, the car wouldn’t start. </a:t>
            </a:r>
          </a:p>
        </p:txBody>
      </p:sp>
    </p:spTree>
    <p:extLst>
      <p:ext uri="{BB962C8B-B14F-4D97-AF65-F5344CB8AC3E}">
        <p14:creationId xmlns:p14="http://schemas.microsoft.com/office/powerpoint/2010/main" val="23015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84970"/>
          </a:xfrm>
        </p:spPr>
        <p:txBody>
          <a:bodyPr>
            <a:normAutofit/>
          </a:bodyPr>
          <a:lstStyle/>
          <a:p>
            <a:pPr marL="0" indent="0" algn="l" defTabSz="914400">
              <a:spcBef>
                <a:spcPts val="0"/>
              </a:spcBef>
              <a:buNone/>
            </a:pPr>
            <a:r>
              <a:rPr lang="en-US" sz="3400" b="0" i="0" dirty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Negative Participles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748118" y="2142564"/>
            <a:ext cx="7458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form the negative of participles, we add </a:t>
            </a:r>
            <a:r>
              <a:rPr lang="en-US" b="1" dirty="0"/>
              <a:t>not</a:t>
            </a:r>
            <a:r>
              <a:rPr lang="en-US" dirty="0"/>
              <a:t> before  the participle</a:t>
            </a:r>
          </a:p>
          <a:p>
            <a:endParaRPr lang="en-US" dirty="0"/>
          </a:p>
          <a:p>
            <a:r>
              <a:rPr lang="en-US" b="1" dirty="0"/>
              <a:t>Not wanting </a:t>
            </a:r>
            <a:r>
              <a:rPr lang="en-US" dirty="0"/>
              <a:t>to miss the bus, they ran to bus stop.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9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CD453970-45D2-40FF-A16C-64F113E34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405" y="466752"/>
            <a:ext cx="10412407" cy="439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112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05678" y="319806"/>
            <a:ext cx="111119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Sue was lying in the sun. She got sunburned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– A.V. PV. Order of events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dirty="0" smtClean="0"/>
              <a:t>Having lied in the sun, she got sunburned.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John has just retired. He is now able to spend more time gardening</a:t>
            </a:r>
            <a:r>
              <a:rPr lang="en-US" b="1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= A.V. Order of events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/>
              <a:t>Having just retired , John is now able to spend more time gardening.</a:t>
            </a:r>
            <a:endParaRPr lang="en-US" dirty="0"/>
          </a:p>
          <a:p>
            <a:endParaRPr lang="en-US" dirty="0"/>
          </a:p>
          <a:p>
            <a:r>
              <a:rPr lang="es-MX" dirty="0"/>
              <a:t>3. </a:t>
            </a:r>
            <a:r>
              <a:rPr lang="en-US" dirty="0"/>
              <a:t>Children do not have the maturity to make every choice themselves. A parent or guardian is need to make decisions on their behalf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= A clause of reason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/>
              <a:t>Not having maturity to make every choice, children need a parent or guardian to make decisions on their behalf.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They were surprised by a sudden storm and had to seek shelter under a tree</a:t>
            </a:r>
            <a:r>
              <a:rPr lang="en-US" b="1" dirty="0" smtClean="0"/>
              <a:t>. = </a:t>
            </a:r>
            <a:r>
              <a:rPr lang="en-US" b="1" dirty="0" smtClean="0">
                <a:solidFill>
                  <a:srgbClr val="00B050"/>
                </a:solidFill>
              </a:rPr>
              <a:t>Coincidence P.V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Surprised by a sudden storm, they had to seek shelter under a tree.</a:t>
            </a:r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FF288A-1A66-49EE-82E5-144E0E11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05" y="827640"/>
            <a:ext cx="10866441" cy="47108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4461" y="278296"/>
            <a:ext cx="1039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Вопросы. Ответы на следующем слайде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52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264BA5-BE9F-44D2-9B86-8E00ED566E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bandas azules y fotografía de amanecer en la montaña (panorámica)</Template>
  <TotalTime>2144</TotalTime>
  <Words>791</Words>
  <Application>Microsoft Office PowerPoint</Application>
  <PresentationFormat>Широкоэкранный</PresentationFormat>
  <Paragraphs>64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Corbel</vt:lpstr>
      <vt:lpstr>Euphemia</vt:lpstr>
      <vt:lpstr>Wingdings</vt:lpstr>
      <vt:lpstr>Banded Design Blue 16x9</vt:lpstr>
      <vt:lpstr>Participle Clauses</vt:lpstr>
      <vt:lpstr>Present Participle</vt:lpstr>
      <vt:lpstr>Past participle</vt:lpstr>
      <vt:lpstr>Perfect Participle Is used for an action that happened  before another one</vt:lpstr>
      <vt:lpstr>Negative Participles</vt:lpstr>
      <vt:lpstr>Презентация PowerPoint</vt:lpstr>
      <vt:lpstr>Practice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Participle Clauses</dc:title>
  <dc:creator>Dr. Stein</dc:creator>
  <cp:keywords/>
  <cp:lastModifiedBy>Kolonin</cp:lastModifiedBy>
  <cp:revision>127</cp:revision>
  <dcterms:created xsi:type="dcterms:W3CDTF">2019-02-15T16:34:12Z</dcterms:created>
  <dcterms:modified xsi:type="dcterms:W3CDTF">2021-12-17T03:29:32Z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