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9" r:id="rId2"/>
    <p:sldMasterId id="2147483700" r:id="rId3"/>
  </p:sldMasterIdLst>
  <p:notesMasterIdLst>
    <p:notesMasterId r:id="rId16"/>
  </p:notesMasterIdLst>
  <p:sldIdLst>
    <p:sldId id="281" r:id="rId4"/>
    <p:sldId id="299" r:id="rId5"/>
    <p:sldId id="295" r:id="rId6"/>
    <p:sldId id="285" r:id="rId7"/>
    <p:sldId id="274" r:id="rId8"/>
    <p:sldId id="275" r:id="rId9"/>
    <p:sldId id="276" r:id="rId10"/>
    <p:sldId id="304" r:id="rId11"/>
    <p:sldId id="305" r:id="rId12"/>
    <p:sldId id="290" r:id="rId13"/>
    <p:sldId id="306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ятельность IT Club" id="{A0D0B782-498A-486F-A486-3D88AA583233}">
          <p14:sldIdLst>
            <p14:sldId id="281"/>
            <p14:sldId id="299"/>
            <p14:sldId id="295"/>
            <p14:sldId id="285"/>
          </p14:sldIdLst>
        </p14:section>
        <p14:section name="Устройство IT Club" id="{F64A737D-8BE2-4C54-B319-F3772917EA4E}">
          <p14:sldIdLst>
            <p14:sldId id="274"/>
            <p14:sldId id="275"/>
            <p14:sldId id="276"/>
            <p14:sldId id="304"/>
            <p14:sldId id="305"/>
          </p14:sldIdLst>
        </p14:section>
        <p14:section name="Дальнейшее развитие" id="{E589E37D-A491-49BF-841D-6BF262A8EDB4}">
          <p14:sldIdLst>
            <p14:sldId id="290"/>
            <p14:sldId id="30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D99DC-A387-EA09-7278-CF6B93A88935}" v="28" dt="2021-06-22T10:39:47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 autoAdjust="0"/>
    <p:restoredTop sz="94411" autoAdjust="0"/>
  </p:normalViewPr>
  <p:slideViewPr>
    <p:cSldViewPr snapToGrid="0">
      <p:cViewPr varScale="1">
        <p:scale>
          <a:sx n="91" d="100"/>
          <a:sy n="91" d="100"/>
        </p:scale>
        <p:origin x="4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A2E6A-AE7E-46D4-BA0E-61EEB929A7DA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40FE-534A-40DB-BE67-3B15AD11A1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1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B40FE-534A-40DB-BE67-3B15AD11A1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08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9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5EBC-71A4-4242-A8CF-B82C166F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46006-6D84-4A3D-BD5B-B5DAA036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4B78-85EF-4E60-93AE-070830E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2A710-4150-49AF-8994-B81E4F4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31CBF-41C4-448C-98D8-60D2E32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F86C9-93A3-4C7A-9B66-46331C5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C1840-9C6D-4254-9B7C-7599F84D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CCEB4-356A-41FD-851E-5C4CDAF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D55AF-DA98-4925-80C4-68D7CB51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71635-86BC-42F5-9610-D3441A0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E73-D7AC-4326-BE68-CCA6226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F20C0-436D-4CE5-823E-66FA2909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E1B7-C72B-40D7-95BE-A930835E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25702-16C3-4C5A-BBC5-2863E73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AE14-338D-4E15-B83B-591863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1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314D-34EF-4F4A-92C5-6D6EE2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56804-8269-4CA0-AA43-B7BAFEFC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05DAB-B05A-41A8-87AC-7F148C21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DD78-C3B5-4039-A8BA-AE485F7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44A93B-DD2A-4F2F-B74B-96CB5E0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6EE13-F71A-419B-B266-A1CE03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2959-37E5-4A83-991C-4F8F218A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3531D-4686-4ACD-8C86-A9C446E1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22A183-F904-4183-9E84-AD08BA1E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06239-F3FA-4967-B385-93A6C722F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9FCE7-D673-4B47-B5C8-B493997D0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32A3E7-A2E9-4DB1-8B38-7F482BA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AEA82-FE3E-4378-A6BD-7148CE76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E9A5D-C3E8-4379-B778-B688E8F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994-CDC1-4081-AC9A-42DB269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83075-F711-472D-92D2-203BFE4D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F23A3-26EA-4A91-98BE-F51785D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25C79-E5E9-4C78-8A5E-6F49D182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822464-DC59-4BF2-9D1F-55B4D6C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CBB60D-310B-4D9C-A140-C6AEE8E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8D3EB8-C0B1-4AC4-9E8E-444568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E8C9-878E-4235-94F0-BC9D78F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4232C-8FC5-47A0-A91D-64991DAC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7C934-7FAE-4C70-8FB6-842DFB89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BA46D-D353-49F7-919B-BC68A3C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434AB-935F-43BE-8B3D-73E5B89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9602-411E-4C35-9DB1-AFAD90B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B6772-CB46-4CA0-8902-1462E58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31B1BA-4167-45CF-8D92-314A108B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C651F0-4F4E-4986-9B39-BF3B9872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681EA-95AC-4BFE-BB5B-E2FBA64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2218D-08F5-44A8-ADB5-7B071790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D9A442-B71E-4835-A452-59C274C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48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7CF4-7DE6-4444-AFE8-54DA52CE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39EDE-4F58-41B1-860A-AB17F90E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1EBB0-CD17-47C0-AB04-5A26A67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91087-EE92-400D-83B9-01235AC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F112E-3387-4171-8D6A-9D47896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7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8E35B-2FA6-40DA-8BDA-4B9B0413A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CEB26-7B1D-46F9-9310-5F9FB4D0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909E6-E727-4035-94E7-48AA1E8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295A5-DDAC-40B4-98EF-9F76FB3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F65CC-9AD4-41DF-A967-EBFCC3B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18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91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DA0A-BAF1-4A91-8B76-14DF878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383B6-DF0E-4881-8F5C-0B245AD2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95073-9F7F-465E-83E8-D29B60B8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09.01.2022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99B58-5B4A-4856-98B2-150A5780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BFBF-1645-41AF-A32C-AB93B4F22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5352" y="265164"/>
            <a:ext cx="425623" cy="4088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442284" y="265164"/>
            <a:ext cx="7163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7200" b="1" dirty="0">
                <a:solidFill>
                  <a:schemeClr val="tx2"/>
                </a:solidFill>
                <a:cs typeface="Arial" panose="020B0604020202020204" pitchFamily="34" charset="0"/>
              </a:rPr>
              <a:t>IT </a:t>
            </a:r>
            <a:r>
              <a:rPr lang="en-US" altLang="ru-RU" sz="7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Club</a:t>
            </a:r>
            <a:endParaRPr lang="ru-RU" sz="72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4787" y="1865254"/>
            <a:ext cx="3302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4000" dirty="0" smtClean="0">
                <a:solidFill>
                  <a:prstClr val="black"/>
                </a:solidFill>
                <a:cs typeface="Arial" panose="020B0604020202020204" pitchFamily="34" charset="0"/>
              </a:rPr>
              <a:t>Деятельность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4786" y="2972901"/>
            <a:ext cx="26359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solidFill>
                  <a:schemeClr val="tx2"/>
                </a:solidFill>
                <a:cs typeface="Arial" panose="020B0604020202020204" pitchFamily="34" charset="0"/>
              </a:rPr>
              <a:t>Устройство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4786" y="4080548"/>
            <a:ext cx="4822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cs typeface="Arial" panose="020B0604020202020204" pitchFamily="34" charset="0"/>
              </a:rPr>
              <a:t>Развитие в 2022 году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6894474" y="1381894"/>
            <a:ext cx="4931794" cy="4949534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61" y="265164"/>
            <a:ext cx="400050" cy="409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1" y="4253790"/>
            <a:ext cx="300712" cy="38131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1" y="3133241"/>
            <a:ext cx="300712" cy="38131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1" y="2028538"/>
            <a:ext cx="300712" cy="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471835" y="5941451"/>
            <a:ext cx="423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 smtClean="0"/>
              <a:t>SMART </a:t>
            </a:r>
            <a:r>
              <a:rPr lang="ru-RU" altLang="ru-RU" sz="2000" b="1" dirty="0" smtClean="0"/>
              <a:t>цель </a:t>
            </a:r>
            <a:r>
              <a:rPr lang="en-US" altLang="ru-RU" sz="2000" b="1" dirty="0"/>
              <a:t>IT Club </a:t>
            </a:r>
            <a:r>
              <a:rPr lang="ru-RU" altLang="ru-RU" sz="2000" b="1" dirty="0"/>
              <a:t>на </a:t>
            </a:r>
            <a:r>
              <a:rPr lang="ru-RU" altLang="ru-RU" sz="2000" b="1" dirty="0" smtClean="0"/>
              <a:t>этот семестр</a:t>
            </a:r>
            <a:endParaRPr lang="ru-RU" altLang="ru-RU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4181" y="1269759"/>
            <a:ext cx="479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Расписание </a:t>
            </a:r>
            <a:r>
              <a:rPr lang="ru-RU" sz="2000" b="1" dirty="0" smtClean="0"/>
              <a:t>встреч</a:t>
            </a:r>
            <a:r>
              <a:rPr lang="en-US" sz="2000" b="1" dirty="0"/>
              <a:t>:</a:t>
            </a:r>
            <a:endParaRPr lang="ru-RU" sz="2000" b="1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028016" y="431280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+mn-lt"/>
              </a:rPr>
              <a:t>Развитие </a:t>
            </a:r>
            <a:r>
              <a:rPr lang="en-US" b="1" dirty="0" smtClean="0">
                <a:latin typeface="+mn-lt"/>
              </a:rPr>
              <a:t>IT Club</a:t>
            </a:r>
            <a:r>
              <a:rPr lang="ru-RU" b="1" dirty="0" smtClean="0">
                <a:latin typeface="+mn-lt"/>
              </a:rPr>
              <a:t> в этом учебном году</a:t>
            </a:r>
            <a:endParaRPr lang="en-US" b="1" dirty="0">
              <a:latin typeface="+mn-lt"/>
            </a:endParaRPr>
          </a:p>
        </p:txBody>
      </p:sp>
      <p:pic>
        <p:nvPicPr>
          <p:cNvPr id="2050" name="Picture 2" descr="https://volosyinform.ru/wp-content/uploads/2021/05/rostki-2048x13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67" y="1269759"/>
            <a:ext cx="6159290" cy="41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50" y="5941451"/>
            <a:ext cx="300712" cy="38131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0915709" y="5798550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434181" y="1846018"/>
            <a:ext cx="5209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smtClean="0">
                <a:latin typeface="Calibri (Основной текст)"/>
              </a:rPr>
              <a:t>Сейчас встречи </a:t>
            </a:r>
            <a:r>
              <a:rPr lang="en-US" altLang="ru-RU" dirty="0" smtClean="0">
                <a:latin typeface="Calibri (Основной текст)"/>
              </a:rPr>
              <a:t>IT </a:t>
            </a:r>
            <a:r>
              <a:rPr lang="en-US" altLang="ru-RU" dirty="0">
                <a:latin typeface="Calibri (Основной текст)"/>
              </a:rPr>
              <a:t>Club </a:t>
            </a:r>
            <a:r>
              <a:rPr lang="ru-RU" altLang="ru-RU" dirty="0">
                <a:latin typeface="Calibri (Основной текст)"/>
              </a:rPr>
              <a:t>проходят в колледже на Курской по расписанию</a:t>
            </a:r>
            <a:r>
              <a:rPr lang="ru-RU" altLang="ru-RU" dirty="0" smtClean="0">
                <a:latin typeface="Calibri (Основной текст)"/>
              </a:rPr>
              <a:t>:</a:t>
            </a:r>
          </a:p>
          <a:p>
            <a:endParaRPr lang="ru-RU" altLang="ru-RU" dirty="0">
              <a:latin typeface="Calibri (Основной текст)"/>
            </a:endParaRPr>
          </a:p>
          <a:p>
            <a:r>
              <a:rPr lang="ru-RU" altLang="ru-RU" dirty="0" smtClean="0">
                <a:latin typeface="Calibri (Основной текст)"/>
              </a:rPr>
              <a:t>Среда </a:t>
            </a:r>
            <a:r>
              <a:rPr lang="ru-RU" altLang="ru-RU" dirty="0">
                <a:latin typeface="Calibri (Основной текст)"/>
              </a:rPr>
              <a:t>- аудитория </a:t>
            </a:r>
            <a:r>
              <a:rPr lang="ru-RU" altLang="ru-RU" dirty="0" smtClean="0">
                <a:latin typeface="Calibri (Основной текст)"/>
              </a:rPr>
              <a:t>??</a:t>
            </a:r>
            <a:r>
              <a:rPr lang="ru-RU" altLang="ru-RU" dirty="0" smtClean="0">
                <a:latin typeface="Calibri (Основной текст)"/>
              </a:rPr>
              <a:t>. </a:t>
            </a:r>
            <a:r>
              <a:rPr lang="ru-RU" altLang="ru-RU" dirty="0">
                <a:latin typeface="Calibri (Основной текст)"/>
              </a:rPr>
              <a:t>Начало в </a:t>
            </a:r>
            <a:r>
              <a:rPr lang="ru-RU" altLang="ru-RU" dirty="0" smtClean="0">
                <a:latin typeface="Calibri (Основной текст)"/>
              </a:rPr>
              <a:t>17:20</a:t>
            </a:r>
            <a:r>
              <a:rPr lang="ru-RU" altLang="ru-RU" dirty="0">
                <a:latin typeface="Calibri (Основной текст)"/>
              </a:rPr>
              <a:t>.</a:t>
            </a:r>
          </a:p>
          <a:p>
            <a:r>
              <a:rPr lang="ru-RU" altLang="ru-RU" dirty="0" smtClean="0">
                <a:latin typeface="Calibri (Основной текст)"/>
              </a:rPr>
              <a:t>Четверг </a:t>
            </a:r>
            <a:r>
              <a:rPr lang="ru-RU" altLang="ru-RU" dirty="0">
                <a:latin typeface="Calibri (Основной текст)"/>
              </a:rPr>
              <a:t>- аудитория </a:t>
            </a:r>
            <a:r>
              <a:rPr lang="ru-RU" altLang="ru-RU" dirty="0" smtClean="0">
                <a:latin typeface="Calibri (Основной текст)"/>
              </a:rPr>
              <a:t>??. </a:t>
            </a:r>
            <a:r>
              <a:rPr lang="ru-RU" altLang="ru-RU" dirty="0">
                <a:latin typeface="Calibri (Основной текст)"/>
              </a:rPr>
              <a:t>Начало в 17:20</a:t>
            </a:r>
            <a:r>
              <a:rPr lang="ru-RU" altLang="ru-RU" dirty="0" smtClean="0">
                <a:latin typeface="Calibri (Основной текст)"/>
              </a:rPr>
              <a:t>.</a:t>
            </a:r>
          </a:p>
          <a:p>
            <a:r>
              <a:rPr lang="ru-RU" altLang="ru-RU" dirty="0" smtClean="0">
                <a:latin typeface="Calibri (Основной текст)"/>
              </a:rPr>
              <a:t>Пятница - </a:t>
            </a:r>
            <a:r>
              <a:rPr lang="ru-RU" altLang="ru-RU" dirty="0">
                <a:latin typeface="Calibri (Основной текст)"/>
              </a:rPr>
              <a:t>аудитория </a:t>
            </a:r>
            <a:r>
              <a:rPr lang="ru-RU" altLang="ru-RU" dirty="0" smtClean="0">
                <a:latin typeface="Calibri (Основной текст)"/>
              </a:rPr>
              <a:t>??. </a:t>
            </a:r>
            <a:r>
              <a:rPr lang="ru-RU" altLang="ru-RU" dirty="0">
                <a:latin typeface="Calibri (Основной текст)"/>
              </a:rPr>
              <a:t>Начало в </a:t>
            </a:r>
            <a:r>
              <a:rPr lang="ru-RU" altLang="ru-RU" dirty="0" smtClean="0">
                <a:latin typeface="Calibri (Основной текст)"/>
              </a:rPr>
              <a:t>17:20.</a:t>
            </a:r>
            <a:endParaRPr lang="ru-RU" altLang="ru-RU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327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624">
            <a:off x="430826" y="1100058"/>
            <a:ext cx="3388743" cy="33887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22" y="224756"/>
            <a:ext cx="10623742" cy="896699"/>
          </a:xfrm>
        </p:spPr>
        <p:txBody>
          <a:bodyPr>
            <a:normAutofit/>
          </a:bodyPr>
          <a:lstStyle/>
          <a:p>
            <a:pPr lvl="0" algn="ctr" defTabSz="457200">
              <a:lnSpc>
                <a:spcPct val="100000"/>
              </a:lnSpc>
              <a:defRPr/>
            </a:pPr>
            <a:r>
              <a:rPr lang="en-US" b="1" dirty="0" smtClean="0">
                <a:solidFill>
                  <a:prstClr val="black"/>
                </a:solidFill>
                <a:latin typeface="TT Firs Neue" panose="02000503030000020004" charset="-52"/>
              </a:rPr>
              <a:t>SMART “</a:t>
            </a:r>
            <a:r>
              <a:rPr lang="ru-RU" b="1" dirty="0" smtClean="0">
                <a:solidFill>
                  <a:prstClr val="black"/>
                </a:solidFill>
                <a:latin typeface="TT Firs Neue" panose="02000503030000020004" charset="-52"/>
              </a:rPr>
              <a:t>Возобновление </a:t>
            </a:r>
            <a:r>
              <a:rPr lang="en-US" b="1" dirty="0" smtClean="0">
                <a:solidFill>
                  <a:prstClr val="black"/>
                </a:solidFill>
                <a:latin typeface="TT Firs Neue" panose="02000503030000020004" charset="-52"/>
              </a:rPr>
              <a:t>IT Club” </a:t>
            </a:r>
            <a:r>
              <a:rPr lang="ru-RU" b="1" dirty="0" smtClean="0">
                <a:solidFill>
                  <a:prstClr val="black"/>
                </a:solidFill>
                <a:latin typeface="TT Firs Neue" panose="02000503030000020004" charset="-52"/>
              </a:rPr>
              <a:t>в этом семестре</a:t>
            </a:r>
            <a:endParaRPr lang="en-US" b="1" dirty="0">
              <a:solidFill>
                <a:prstClr val="black"/>
              </a:solidFill>
              <a:latin typeface="TT Firs Neue" panose="0200050303000002000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278" y="5586574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S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4798" y="5778955"/>
            <a:ext cx="9032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1341716" y="4509356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M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9097" y="4566503"/>
            <a:ext cx="7219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049596" y="335819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A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799857" y="3799173"/>
            <a:ext cx="8072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Что, кто, как, где и как часто делает, чтобы достичь этой цели</a:t>
            </a:r>
            <a:r>
              <a:rPr lang="ru-RU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(Смотри следующий слайд)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166176" y="2255820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R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86659" y="2298321"/>
            <a:ext cx="7185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.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385344" y="1271165"/>
            <a:ext cx="94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latin typeface="TT Firs Neue" panose="02000503030000020004" charset="-52"/>
                <a:cs typeface="Arial" panose="020B0604020202020204" pitchFamily="34" charset="0"/>
              </a:rPr>
              <a:t>T</a:t>
            </a:r>
            <a:endParaRPr lang="ru-RU" sz="6400" dirty="0">
              <a:latin typeface="TT Firs Neue" panose="02000503030000020004" charset="-5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09644" y="1499003"/>
            <a:ext cx="498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Приступили к цели 10 января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 1 июля </a:t>
            </a:r>
            <a:r>
              <a:rPr lang="ru-RU" dirty="0" smtClean="0"/>
              <a:t>2022 цель </a:t>
            </a:r>
            <a:r>
              <a:rPr lang="ru-RU" dirty="0"/>
              <a:t>должна быть достигнута.  </a:t>
            </a:r>
            <a:endParaRPr lang="ru-RU" dirty="0">
              <a:latin typeface="TT Firs Neue" panose="0200050303000002000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01908"/>
            <a:ext cx="151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Конкретность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9165" y="4276227"/>
            <a:ext cx="151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Измеримость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14800" y="3158443"/>
            <a:ext cx="151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Достижимость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799857" y="2057970"/>
            <a:ext cx="151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Значимость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371599" y="1136925"/>
            <a:ext cx="285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Ограниченность по времени</a:t>
            </a:r>
            <a:endParaRPr lang="en-US" sz="16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0830389" y="5667602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2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1053673" y="277747"/>
            <a:ext cx="9764110" cy="54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+mn-lt"/>
              </a:rPr>
              <a:t>Спасибо за внимание!</a:t>
            </a:r>
            <a:endParaRPr lang="en-US" b="1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3054" y="819420"/>
            <a:ext cx="8225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/>
              <a:t>Давайте работать, общаться и учиться </a:t>
            </a:r>
            <a:r>
              <a:rPr lang="ru-RU" altLang="ru-RU" sz="3200" dirty="0" smtClean="0"/>
              <a:t>вместе</a:t>
            </a:r>
            <a:r>
              <a:rPr lang="ru-RU" altLang="ru-RU" sz="3200" dirty="0"/>
              <a:t>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915709" y="5798550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s://kartinkin.net/uploads/posts/2021-07/1625507264_12-kartinkin-com-p-fon-dlya-informatiki-krasivie-foni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9" y="1498519"/>
            <a:ext cx="9017116" cy="507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1" y="3372049"/>
            <a:ext cx="300712" cy="3813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4" y="2602584"/>
            <a:ext cx="300712" cy="381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4" y="1949238"/>
            <a:ext cx="300712" cy="381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2804" y="1147653"/>
            <a:ext cx="95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400" b="1" dirty="0" smtClean="0">
                <a:cs typeface="Arial" panose="020B0604020202020204" pitchFamily="34" charset="0"/>
              </a:rPr>
              <a:t>Создание среды для профессиональной коммуникации, где:</a:t>
            </a:r>
            <a:endParaRPr lang="ru-RU" altLang="ru-RU" sz="2400" b="1" dirty="0"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023" y="3208765"/>
            <a:ext cx="675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cs typeface="Arial" panose="020B0604020202020204" pitchFamily="34" charset="0"/>
              </a:rPr>
              <a:t>Студенты </a:t>
            </a:r>
            <a:r>
              <a:rPr lang="ru-RU" altLang="ru-RU" sz="2000" dirty="0">
                <a:cs typeface="Arial" panose="020B0604020202020204" pitchFamily="34" charset="0"/>
              </a:rPr>
              <a:t>о</a:t>
            </a:r>
            <a:r>
              <a:rPr lang="ru-RU" altLang="ru-RU" sz="2000" dirty="0" smtClean="0">
                <a:cs typeface="Arial" panose="020B0604020202020204" pitchFamily="34" charset="0"/>
              </a:rPr>
              <a:t>бмениваются знаниями через МК, выступления и командную работу</a:t>
            </a:r>
            <a:endParaRPr lang="ru-RU" altLang="ru-RU" sz="2000" dirty="0"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024" y="1949238"/>
            <a:ext cx="60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cs typeface="Arial" panose="020B0604020202020204" pitchFamily="34" charset="0"/>
              </a:rPr>
              <a:t>Собираются студенты, которые хотят больше учиться</a:t>
            </a:r>
            <a:endParaRPr lang="ru-RU" altLang="ru-RU" sz="2000" dirty="0">
              <a:cs typeface="Arial" panose="020B0604020202020204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+mn-lt"/>
              </a:rPr>
              <a:t>Миссия </a:t>
            </a:r>
            <a:r>
              <a:rPr lang="en-US" sz="4000" b="1" dirty="0">
                <a:latin typeface="+mn-lt"/>
              </a:rPr>
              <a:t>IT </a:t>
            </a:r>
            <a:r>
              <a:rPr lang="en-US" sz="4000" b="1" dirty="0" smtClean="0">
                <a:latin typeface="+mn-lt"/>
              </a:rPr>
              <a:t>Club</a:t>
            </a:r>
            <a:r>
              <a:rPr lang="ru-RU" sz="4000" b="1" dirty="0" smtClean="0">
                <a:latin typeface="+mn-lt"/>
              </a:rPr>
              <a:t> – </a:t>
            </a:r>
            <a:endParaRPr lang="en-US" sz="4000" b="1" dirty="0">
              <a:latin typeface="+mn-lt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1" y="290853"/>
            <a:ext cx="400050" cy="4095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584" y="290853"/>
            <a:ext cx="400050" cy="4095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5024" y="2579001"/>
            <a:ext cx="550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cs typeface="Arial" panose="020B0604020202020204" pitchFamily="34" charset="0"/>
              </a:rPr>
              <a:t>Студенты в командах разрабатывают </a:t>
            </a:r>
            <a:r>
              <a:rPr lang="en-US" altLang="ru-RU" sz="2000" dirty="0" smtClean="0">
                <a:cs typeface="Arial" panose="020B0604020202020204" pitchFamily="34" charset="0"/>
              </a:rPr>
              <a:t>IT </a:t>
            </a:r>
            <a:r>
              <a:rPr lang="ru-RU" altLang="ru-RU" sz="2000" dirty="0" smtClean="0">
                <a:cs typeface="Arial" panose="020B0604020202020204" pitchFamily="34" charset="0"/>
              </a:rPr>
              <a:t>проекты</a:t>
            </a:r>
            <a:endParaRPr lang="ru-RU" altLang="ru-RU" sz="2000" dirty="0">
              <a:cs typeface="Arial" panose="020B06040202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/>
          <a:srcRect l="359"/>
          <a:stretch/>
        </p:blipFill>
        <p:spPr>
          <a:xfrm>
            <a:off x="10830389" y="5667602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77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oracleturret.files.wordpress.com/2013/06/treebas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34" y="327853"/>
            <a:ext cx="5933425" cy="653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3878" y="5667602"/>
            <a:ext cx="29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cs typeface="Arial" panose="020B0604020202020204" pitchFamily="34" charset="0"/>
              </a:rPr>
              <a:t>Отсутствие места, где активные студенты могут собраться вместе</a:t>
            </a:r>
            <a:endParaRPr lang="ru-RU" altLang="ru-RU" sz="2000" b="1" dirty="0"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68207" y="4793406"/>
            <a:ext cx="3499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cs typeface="Arial" panose="020B0604020202020204" pitchFamily="34" charset="0"/>
              </a:rPr>
              <a:t>Отсутствие обмена знаниями между студентами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4537" y="2982241"/>
            <a:ext cx="3657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Нехватка профессионального развития и свободного общения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13526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Проблемы решаемые в </a:t>
            </a:r>
            <a:r>
              <a:rPr lang="en-US" b="1" dirty="0">
                <a:latin typeface="+mn-lt"/>
              </a:rPr>
              <a:t>IT Club </a:t>
            </a:r>
            <a:r>
              <a:rPr lang="ru-RU" b="1" dirty="0">
                <a:latin typeface="+mn-lt"/>
              </a:rPr>
              <a:t>и их последствия</a:t>
            </a:r>
            <a:endParaRPr lang="en-US" b="1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73107" y="1399487"/>
            <a:ext cx="379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/>
              <a:t>Отсутствие сплоченного коллектива</a:t>
            </a:r>
            <a:endParaRPr lang="en-US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7492" y="2115354"/>
            <a:ext cx="3091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</a:rPr>
              <a:t>Навыки командной работы будут хуже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648376" y="1397123"/>
            <a:ext cx="6083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 smtClean="0">
                <a:solidFill>
                  <a:srgbClr val="000000"/>
                </a:solidFill>
              </a:rPr>
              <a:t>Меньше возможностей для сбора сильной команды</a:t>
            </a:r>
            <a:endParaRPr lang="ru-RU" sz="2000" b="1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467931" y="2115354"/>
            <a:ext cx="467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</a:rPr>
              <a:t>Отсутствие платформы для профессионального развития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0830389" y="5667602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277493" y="4607201"/>
            <a:ext cx="2683142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cs typeface="Arial" panose="020B0604020202020204" pitchFamily="34" charset="0"/>
              </a:rPr>
              <a:t>Сложность с поиском команды для совместного проекта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47471" y="5567962"/>
            <a:ext cx="3425783" cy="1074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cs typeface="Arial" panose="020B0604020202020204" pitchFamily="34" charset="0"/>
              </a:rPr>
              <a:t>Отсутствие места, </a:t>
            </a:r>
            <a:r>
              <a:rPr lang="ru-RU" sz="2000" b="1" dirty="0">
                <a:cs typeface="Arial" panose="020B0604020202020204" pitchFamily="34" charset="0"/>
              </a:rPr>
              <a:t>где можно получить консультацию по </a:t>
            </a:r>
            <a:r>
              <a:rPr lang="ru-RU" sz="2000" b="1" dirty="0" smtClean="0">
                <a:cs typeface="Arial" panose="020B0604020202020204" pitchFamily="34" charset="0"/>
              </a:rPr>
              <a:t>предметам</a:t>
            </a:r>
            <a:endParaRPr lang="ru-RU" sz="2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5" y="3582937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5" y="2921682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5" y="2196267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9143" y="1587687"/>
            <a:ext cx="187609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</a:rPr>
              <a:t>Новые знания</a:t>
            </a:r>
            <a:endParaRPr lang="ru-RU" sz="2400" dirty="0"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647" y="2912001"/>
            <a:ext cx="2754381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</a:rPr>
              <a:t>Проекты в своё резюме</a:t>
            </a:r>
            <a:endParaRPr lang="ru-RU" sz="2400" dirty="0"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265" y="3596991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Улучшение навыков выступлений</a:t>
            </a:r>
            <a:endParaRPr lang="ru-RU" altLang="ru-RU" sz="2000" b="1" dirty="0"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428" y="2075652"/>
            <a:ext cx="3657112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</a:rPr>
              <a:t>Развитие навыков командной </a:t>
            </a:r>
            <a:r>
              <a:rPr lang="ru-RU" sz="2000" dirty="0" smtClean="0">
                <a:ea typeface="Calibri" panose="020F0502020204030204" pitchFamily="34" charset="0"/>
              </a:rPr>
              <a:t>работы</a:t>
            </a:r>
            <a:endParaRPr lang="ru-RU" sz="2400" dirty="0"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0" y="1587687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+mn-lt"/>
              </a:rPr>
              <a:t>Польза, которую получа</a:t>
            </a:r>
            <a:r>
              <a:rPr lang="ru-RU" b="1" dirty="0">
                <a:latin typeface="+mn-lt"/>
              </a:rPr>
              <a:t>ю</a:t>
            </a:r>
            <a:r>
              <a:rPr lang="ru-RU" b="1" dirty="0" smtClean="0">
                <a:latin typeface="+mn-lt"/>
              </a:rPr>
              <a:t>т члены </a:t>
            </a:r>
            <a:r>
              <a:rPr lang="en-US" b="1" dirty="0" smtClean="0">
                <a:latin typeface="+mn-lt"/>
              </a:rPr>
              <a:t>IT Club</a:t>
            </a:r>
            <a:endParaRPr lang="en-US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9647" y="4232671"/>
            <a:ext cx="275438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</a:rPr>
              <a:t>Возможность встретить друзей </a:t>
            </a:r>
            <a:r>
              <a:rPr lang="ru-RU" sz="2000" dirty="0">
                <a:ea typeface="Calibri" panose="020F0502020204030204" pitchFamily="34" charset="0"/>
              </a:rPr>
              <a:t>и товарищей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5" y="4206827"/>
            <a:ext cx="300712" cy="381318"/>
          </a:xfrm>
          <a:prstGeom prst="rect">
            <a:avLst/>
          </a:prstGeom>
        </p:spPr>
      </p:pic>
      <p:pic>
        <p:nvPicPr>
          <p:cNvPr id="1026" name="Picture 2" descr="https://mir-s3-cdn-cf.behance.net/project_modules/disp/51e89224648879.56337b8a5a3c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7847"/>
          <a:stretch/>
        </p:blipFill>
        <p:spPr bwMode="auto">
          <a:xfrm>
            <a:off x="5690037" y="1569212"/>
            <a:ext cx="5956904" cy="41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11009065" y="5793727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33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221" y="152657"/>
            <a:ext cx="10515600" cy="6839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Устройство </a:t>
            </a:r>
            <a:r>
              <a:rPr lang="en-US" sz="3200" b="1" dirty="0" smtClean="0">
                <a:latin typeface="+mn-lt"/>
              </a:rPr>
              <a:t>IT </a:t>
            </a:r>
            <a:r>
              <a:rPr lang="en-US" sz="3200" b="1" dirty="0">
                <a:latin typeface="+mn-lt"/>
              </a:rPr>
              <a:t>Club</a:t>
            </a:r>
            <a:endParaRPr lang="ru-RU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173" y="6097775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56165" y="3947420"/>
            <a:ext cx="125536" cy="125536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69667" y="3661385"/>
            <a:ext cx="191321" cy="191321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84738" y="734890"/>
            <a:ext cx="287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/>
              <a:t>Мастер-классы и </a:t>
            </a:r>
            <a:r>
              <a:rPr lang="ru-RU" altLang="ru-RU" sz="2000" b="1" dirty="0" smtClean="0"/>
              <a:t>выступления</a:t>
            </a:r>
            <a:endParaRPr lang="ru-RU" alt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6227" y="3152682"/>
            <a:ext cx="149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Общение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445741" y="1903942"/>
            <a:ext cx="125536" cy="125536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173986" y="1561510"/>
            <a:ext cx="191321" cy="191321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391805" y="3908156"/>
            <a:ext cx="125536" cy="125536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120050" y="3565724"/>
            <a:ext cx="191321" cy="191321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8" y="4221173"/>
            <a:ext cx="4115232" cy="2522598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46" y="1657171"/>
            <a:ext cx="4680146" cy="243097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561377" y="3075139"/>
            <a:ext cx="28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/>
              <a:t>Командная работа</a:t>
            </a:r>
            <a:endParaRPr lang="ru-RU" altLang="ru-RU" sz="1600" b="1" dirty="0">
              <a:cs typeface="Arial" panose="020B0604020202020204" pitchFamily="34" charset="0"/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38" y="4222749"/>
            <a:ext cx="4955681" cy="2550576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5"/>
          <a:srcRect l="359"/>
          <a:stretch/>
        </p:blipFill>
        <p:spPr>
          <a:xfrm>
            <a:off x="9338015" y="256862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65389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45931" y="719561"/>
            <a:ext cx="3710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cs typeface="Arial" panose="020B0604020202020204" pitchFamily="34" charset="0"/>
              </a:rPr>
              <a:t>Работа + Общение </a:t>
            </a:r>
          </a:p>
          <a:p>
            <a:r>
              <a:rPr lang="ru-RU" sz="1600" dirty="0"/>
              <a:t>Работаем, изучаем технологии и пьем чай, обсуждая прошедший учебный день в непринужденной обстановке</a:t>
            </a:r>
            <a:r>
              <a:rPr lang="ru-RU" sz="1600" dirty="0" smtClean="0"/>
              <a:t>.</a:t>
            </a:r>
            <a:endParaRPr lang="ru-RU" altLang="ru-RU" sz="1600" dirty="0"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91025" y="822394"/>
            <a:ext cx="37553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IT Club</a:t>
            </a:r>
            <a:r>
              <a:rPr lang="ru-RU" sz="2000" b="1" dirty="0"/>
              <a:t> – это команда </a:t>
            </a:r>
          </a:p>
          <a:p>
            <a:r>
              <a:rPr lang="ru-RU" altLang="ru-RU" sz="1600" dirty="0">
                <a:cs typeface="Arial" panose="020B0604020202020204" pitchFamily="34" charset="0"/>
              </a:rPr>
              <a:t>Уважаем свободу слова и мнения.</a:t>
            </a:r>
          </a:p>
          <a:p>
            <a:r>
              <a:rPr lang="ru-RU" altLang="ru-RU" sz="1600" dirty="0">
                <a:cs typeface="Arial" panose="020B0604020202020204" pitchFamily="34" charset="0"/>
              </a:rPr>
              <a:t>Каждый может выступить и предложить новое.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03502" y="4988675"/>
            <a:ext cx="27723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cs typeface="Arial" panose="020B0604020202020204" pitchFamily="34" charset="0"/>
              </a:rPr>
              <a:t>Креативные идеи</a:t>
            </a:r>
          </a:p>
          <a:p>
            <a:r>
              <a:rPr lang="ru-RU" altLang="ru-RU" sz="1600" dirty="0">
                <a:cs typeface="Arial" panose="020B0604020202020204" pitchFamily="34" charset="0"/>
              </a:rPr>
              <a:t>Все проекты, над которыми работает клуб – задумка его участников</a:t>
            </a:r>
            <a:r>
              <a:rPr lang="ru-RU" altLang="ru-RU" sz="1600" dirty="0" smtClean="0">
                <a:cs typeface="Arial" panose="020B0604020202020204" pitchFamily="34" charset="0"/>
              </a:rPr>
              <a:t>.</a:t>
            </a:r>
            <a:endParaRPr lang="ru-RU" altLang="ru-RU" sz="1600" dirty="0">
              <a:cs typeface="Arial" panose="020B0604020202020204" pitchFamily="34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797" y="822394"/>
            <a:ext cx="158654" cy="1524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4191" y="914635"/>
            <a:ext cx="158654" cy="1524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1983" y="5109182"/>
            <a:ext cx="158654" cy="152400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45931" y="101953"/>
            <a:ext cx="10237076" cy="65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Креативная составляющая </a:t>
            </a:r>
            <a:r>
              <a:rPr lang="en-US" b="1" dirty="0" smtClean="0">
                <a:latin typeface="+mn-lt"/>
              </a:rPr>
              <a:t>IT Club</a:t>
            </a:r>
            <a:endParaRPr lang="en-US" b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066110"/>
            <a:ext cx="4353958" cy="24491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14" y="2065751"/>
            <a:ext cx="7018118" cy="24494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48" y="4619796"/>
            <a:ext cx="3622011" cy="20674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/>
          <a:srcRect l="359"/>
          <a:stretch/>
        </p:blipFill>
        <p:spPr>
          <a:xfrm>
            <a:off x="10915709" y="5657316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0681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3750" r="89260" b="79167"/>
          <a:stretch/>
        </p:blipFill>
        <p:spPr>
          <a:xfrm>
            <a:off x="624670" y="1418662"/>
            <a:ext cx="312904" cy="692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3299" y="1476969"/>
            <a:ext cx="121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Telegram</a:t>
            </a:r>
            <a:endParaRPr lang="ru-RU" sz="2000" dirty="0"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t="3750" r="79665" b="79167"/>
          <a:stretch/>
        </p:blipFill>
        <p:spPr>
          <a:xfrm>
            <a:off x="613569" y="2706774"/>
            <a:ext cx="417476" cy="6920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t="3750" r="69651" b="79167"/>
          <a:stretch/>
        </p:blipFill>
        <p:spPr>
          <a:xfrm>
            <a:off x="613569" y="4478638"/>
            <a:ext cx="417476" cy="692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34483" y="2843631"/>
            <a:ext cx="113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 smtClean="0">
                <a:cs typeface="Arial" panose="020B0604020202020204" pitchFamily="34" charset="0"/>
              </a:rPr>
              <a:t>Git</a:t>
            </a:r>
            <a:r>
              <a:rPr lang="en-US" altLang="ru-RU" sz="2000" b="1" dirty="0">
                <a:cs typeface="Arial" panose="020B0604020202020204" pitchFamily="34" charset="0"/>
              </a:rPr>
              <a:t>H</a:t>
            </a:r>
            <a:r>
              <a:rPr lang="en-US" altLang="ru-RU" sz="2000" b="1" dirty="0" smtClean="0">
                <a:cs typeface="Arial" panose="020B0604020202020204" pitchFamily="34" charset="0"/>
              </a:rPr>
              <a:t>ub</a:t>
            </a:r>
            <a:endParaRPr lang="ru-RU" altLang="ru-RU" sz="2000" dirty="0"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3283" y="4606532"/>
            <a:ext cx="51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000" b="1" dirty="0">
                <a:cs typeface="Arial" panose="020B0604020202020204" pitchFamily="34" charset="0"/>
              </a:rPr>
              <a:t>git</a:t>
            </a:r>
            <a:endParaRPr lang="ru-RU" altLang="ru-RU" sz="2000" dirty="0">
              <a:cs typeface="Arial" panose="020B0604020202020204" pitchFamily="34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993304" y="327449"/>
            <a:ext cx="10237076" cy="65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Техническая составляющая </a:t>
            </a:r>
            <a:r>
              <a:rPr lang="en-US" b="1" dirty="0" smtClean="0">
                <a:latin typeface="+mn-lt"/>
              </a:rPr>
              <a:t>IT Club</a:t>
            </a:r>
            <a:endParaRPr lang="en-US" b="1" dirty="0">
              <a:latin typeface="+mn-lt"/>
            </a:endParaRPr>
          </a:p>
        </p:txBody>
      </p:sp>
      <p:pic>
        <p:nvPicPr>
          <p:cNvPr id="21" name="Picture 4" descr="https://www.kasscenter.ru/upload/medialibrary/bc0/tele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5" y="1077417"/>
            <a:ext cx="1228067" cy="12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ttps://noblescripts.com/wp-content/uploads/2020/11/01e500fca29c045d432b64f285f9c2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0154" y="4181998"/>
            <a:ext cx="1249178" cy="124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https://i.pinimg.com/736x/a3/d7/93/a3d793bb3d518f4f8eeae44e53dc681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05" y="2403935"/>
            <a:ext cx="1679612" cy="16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6"/>
          <a:srcRect l="359"/>
          <a:stretch/>
        </p:blipFill>
        <p:spPr>
          <a:xfrm>
            <a:off x="10865371" y="5695937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01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582168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825870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08833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528" y="1041259"/>
            <a:ext cx="3657112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b="1" dirty="0" smtClean="0">
                <a:cs typeface="Arial" panose="020B0604020202020204" pitchFamily="34" charset="0"/>
              </a:rPr>
              <a:t>Правда    </a:t>
            </a:r>
            <a:endParaRPr lang="ru-RU" sz="2400" b="1" dirty="0"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" y="2690875"/>
            <a:ext cx="4089997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b="1" dirty="0">
                <a:cs typeface="Arial" panose="020B0604020202020204" pitchFamily="34" charset="0"/>
              </a:rPr>
              <a:t>Высказывание несогласия и разрешение конфликтов</a:t>
            </a:r>
            <a:endParaRPr lang="ru-RU" sz="2400" b="1" dirty="0"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47" y="3572772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cs typeface="Arial" panose="020B0604020202020204" pitchFamily="34" charset="0"/>
              </a:rPr>
              <a:t>Разрешение </a:t>
            </a:r>
            <a:r>
              <a:rPr lang="ru-RU" altLang="ru-RU" sz="2000" b="1" dirty="0" smtClean="0">
                <a:cs typeface="Arial" panose="020B0604020202020204" pitchFamily="34" charset="0"/>
              </a:rPr>
              <a:t>несогласий</a:t>
            </a:r>
            <a:endParaRPr lang="ru-RU" altLang="ru-RU" sz="2000" b="1" dirty="0"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029" y="1584626"/>
            <a:ext cx="3657112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b="1" dirty="0" smtClean="0">
                <a:cs typeface="Arial" panose="020B0604020202020204" pitchFamily="34" charset="0"/>
              </a:rPr>
              <a:t>Отношение к критике </a:t>
            </a:r>
            <a:endParaRPr lang="ru-RU" sz="2400" b="1" dirty="0"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Внутренние ценности и культура </a:t>
            </a:r>
            <a:r>
              <a:rPr lang="en-US" b="1" dirty="0">
                <a:latin typeface="+mn-lt"/>
              </a:rPr>
              <a:t>IT Club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0850458" y="5695937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9" y="2153124"/>
            <a:ext cx="300712" cy="381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571" y="2153124"/>
            <a:ext cx="4089997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ea typeface="Calibri" panose="020F0502020204030204" pitchFamily="34" charset="0"/>
              </a:rPr>
              <a:t>Оценка результатов</a:t>
            </a:r>
            <a:endParaRPr lang="ru-RU" sz="2000" b="1" dirty="0">
              <a:ea typeface="Calibri" panose="020F0502020204030204" pitchFamily="34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6327228" y="2223683"/>
            <a:ext cx="5097518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+mn-lt"/>
              </a:rPr>
              <a:t>Подробности в документе</a:t>
            </a:r>
          </a:p>
          <a:p>
            <a:pPr algn="ctr"/>
            <a:r>
              <a:rPr lang="en-US" dirty="0" smtClean="0">
                <a:latin typeface="+mn-lt"/>
              </a:rPr>
              <a:t>“</a:t>
            </a:r>
            <a:r>
              <a:rPr lang="ru-RU" dirty="0" smtClean="0">
                <a:latin typeface="+mn-lt"/>
              </a:rPr>
              <a:t>Внутренние ценности и культура</a:t>
            </a:r>
            <a:r>
              <a:rPr lang="en-US" dirty="0" smtClean="0">
                <a:latin typeface="+mn-lt"/>
              </a:rPr>
              <a:t>”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3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+mn-lt"/>
              </a:rPr>
              <a:t>Принципы работы в </a:t>
            </a:r>
            <a:r>
              <a:rPr lang="en-US" b="1" dirty="0">
                <a:latin typeface="+mn-lt"/>
              </a:rPr>
              <a:t>IT Club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981838" y="5733211"/>
            <a:ext cx="936893" cy="94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Прямоугольник 2"/>
          <p:cNvSpPr/>
          <p:nvPr/>
        </p:nvSpPr>
        <p:spPr>
          <a:xfrm>
            <a:off x="389106" y="912551"/>
            <a:ext cx="10284148" cy="526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1) Принятие решений</a:t>
            </a:r>
            <a:endParaRPr lang="en-US" sz="20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Любой член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IT Club</a:t>
            </a: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, имеющий отношение к принимаемому решению, может участвовать в обсуждении и обосновывать своё мнение.</a:t>
            </a:r>
            <a:endParaRPr lang="en-US" sz="2000" dirty="0">
              <a:ea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2) Максимальный </a:t>
            </a:r>
            <a:r>
              <a:rPr lang="ru-RU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доступ к </a:t>
            </a:r>
            <a:r>
              <a:rPr lang="ru-RU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en-US" sz="20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Вся информация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IT Club </a:t>
            </a:r>
            <a:r>
              <a:rPr 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находится в открытом доступе и может быть использована кем угодно для развития человечества.</a:t>
            </a:r>
            <a:endParaRPr lang="en-US" sz="2000" dirty="0">
              <a:ea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3) Распределение </a:t>
            </a:r>
            <a:r>
              <a:rPr lang="ru-RU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ответственностей.</a:t>
            </a:r>
            <a:endParaRPr lang="en-US" sz="20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Любой </a:t>
            </a: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член клуба </a:t>
            </a:r>
            <a:r>
              <a:rPr 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может помочь </a:t>
            </a: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развитию IT Club </a:t>
            </a:r>
            <a:r>
              <a:rPr 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взяв на себя ответственность за какую-то часть его деятельности.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4) Вступление в </a:t>
            </a:r>
            <a:r>
              <a:rPr lang="en-US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IT Club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dirty="0" smtClean="0"/>
              <a:t>Чтобы стать членом </a:t>
            </a:r>
            <a:r>
              <a:rPr lang="en-US" altLang="ru-RU" dirty="0" smtClean="0"/>
              <a:t>IT Club </a:t>
            </a:r>
            <a:r>
              <a:rPr lang="ru-RU" altLang="ru-RU" dirty="0" smtClean="0"/>
              <a:t>50</a:t>
            </a:r>
            <a:r>
              <a:rPr lang="ru-RU" altLang="ru-RU" dirty="0"/>
              <a:t>% членов </a:t>
            </a:r>
            <a:r>
              <a:rPr lang="en-US" altLang="ru-RU" dirty="0"/>
              <a:t>IT Club </a:t>
            </a:r>
            <a:r>
              <a:rPr lang="ru-RU" altLang="ru-RU" dirty="0"/>
              <a:t>должны проголосовать за ваше вступление в клуб </a:t>
            </a:r>
            <a:endParaRPr lang="ru-RU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2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Корректировка принципов работы, внутренних ценностей и культуры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Принципы работы, внутренние ценности и культура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IT Club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могут редактироваться с целью улучшения и развития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IT Club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1756</TotalTime>
  <Words>480</Words>
  <Application>Microsoft Office PowerPoint</Application>
  <PresentationFormat>Широкоэкранный</PresentationFormat>
  <Paragraphs>90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(Основной текст)</vt:lpstr>
      <vt:lpstr>Calibri Light</vt:lpstr>
      <vt:lpstr>Tahoma</vt:lpstr>
      <vt:lpstr>Times New Roman</vt:lpstr>
      <vt:lpstr>TT Firs Neue</vt:lpstr>
      <vt:lpstr>Специальное оформление</vt:lpstr>
      <vt:lpstr>1_Специальное оформление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Устройство IT Club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SMART “Возобновление IT Club” в этом семестре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Club</dc:title>
  <dc:creator>Kolonin</dc:creator>
  <cp:lastModifiedBy>Spaceship24</cp:lastModifiedBy>
  <cp:revision>1530</cp:revision>
  <dcterms:created xsi:type="dcterms:W3CDTF">2021-02-12T14:42:47Z</dcterms:created>
  <dcterms:modified xsi:type="dcterms:W3CDTF">2022-01-09T11:15:32Z</dcterms:modified>
</cp:coreProperties>
</file>