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  <p:embeddedFont>
      <p:font typeface="Roboto Mono Regula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RobotoMonoRegular-bold.fntdata"/><Relationship Id="rId23" Type="http://schemas.openxmlformats.org/officeDocument/2006/relationships/font" Target="fonts/RobotoMonoRegula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Regular-boldItalic.fntdata"/><Relationship Id="rId25" Type="http://schemas.openxmlformats.org/officeDocument/2006/relationships/font" Target="fonts/RobotoMonoRegula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8981984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58981984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ee138b1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ee138b1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ee138b1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ee138b1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ee138b1e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ee138b1e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e056a8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ee056a8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58981984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58981984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ee056a8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ee056a8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8981984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898198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e138b1e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e138b1e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8981984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8981984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58981984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58981984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e138b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ee138b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ee138b1e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ee138b1e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873" y="799473"/>
            <a:ext cx="3544576" cy="354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653438" y="2128638"/>
            <a:ext cx="354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Введение в программирование.</a:t>
            </a:r>
            <a:endParaRPr sz="21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524250" y="134725"/>
            <a:ext cx="80955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Логические операторы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68975" y="844650"/>
            <a:ext cx="42144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Оператор логического исключения ИЛИ ^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400" y="4414903"/>
            <a:ext cx="576199" cy="5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7366775" y="4560950"/>
            <a:ext cx="1100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D9D9D9"/>
                </a:solidFill>
              </a:rPr>
              <a:t>Boolean Operators</a:t>
            </a:r>
            <a:endParaRPr b="1" sz="800">
              <a:solidFill>
                <a:srgbClr val="D9D9D9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68975" y="2328903"/>
            <a:ext cx="42144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Условный оператор логического ИЛИ ||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(если первый оператор true, то второй не проверяется)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4899275" y="958550"/>
            <a:ext cx="3854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Оператор логического ИЛИ |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(обязательно проверяет оба оператора)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468975" y="1162350"/>
            <a:ext cx="3252900" cy="1180800"/>
          </a:xfrm>
          <a:prstGeom prst="rect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^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	false</a:t>
            </a:r>
            <a:endParaRPr sz="16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^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true</a:t>
            </a:r>
            <a:endParaRPr sz="16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^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true</a:t>
            </a:r>
            <a:b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^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false</a:t>
            </a:r>
            <a:endParaRPr sz="16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68975" y="3111300"/>
            <a:ext cx="3252900" cy="1180800"/>
          </a:xfrm>
          <a:prstGeom prst="rect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||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true</a:t>
            </a:r>
            <a:endParaRPr sz="16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||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true</a:t>
            </a:r>
            <a:endParaRPr sz="16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||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true</a:t>
            </a:r>
            <a:b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||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false</a:t>
            </a:r>
            <a:endParaRPr sz="16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4899275" y="1516350"/>
            <a:ext cx="2767200" cy="2184300"/>
          </a:xfrm>
          <a:prstGeom prst="rect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true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true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null		true</a:t>
            </a:r>
            <a:b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true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false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null		null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null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true</a:t>
            </a:r>
            <a:b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null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null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null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|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null		null</a:t>
            </a:r>
            <a:endParaRPr sz="16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24250" y="134725"/>
            <a:ext cx="80955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Логические операторы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524250" y="958550"/>
            <a:ext cx="39921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Условный оператор логического И &amp;&amp;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(если первый оператор false, то второй не проверяется)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4899275" y="958550"/>
            <a:ext cx="38544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Оператор логического И &amp;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(обязательно проверяет оба оператора)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400" y="4414903"/>
            <a:ext cx="576199" cy="5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7366775" y="4560950"/>
            <a:ext cx="1100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D9D9D9"/>
                </a:solidFill>
              </a:rPr>
              <a:t>Boolean Operators</a:t>
            </a:r>
            <a:endParaRPr b="1" sz="800">
              <a:solidFill>
                <a:srgbClr val="D9D9D9"/>
              </a:solidFill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524250" y="1740950"/>
            <a:ext cx="3252900" cy="1180800"/>
          </a:xfrm>
          <a:prstGeom prst="rect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&amp;&amp;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true</a:t>
            </a:r>
            <a:endParaRPr sz="16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&amp;&amp;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false</a:t>
            </a:r>
            <a:endParaRPr sz="16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&amp;&amp;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false</a:t>
            </a:r>
            <a:b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&amp;&amp;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false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4899275" y="1534850"/>
            <a:ext cx="2767200" cy="2184300"/>
          </a:xfrm>
          <a:prstGeom prst="rect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true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false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null		null</a:t>
            </a:r>
            <a:b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false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false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false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null		false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null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true		null</a:t>
            </a:r>
            <a:b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</a:b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null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false		false</a:t>
            </a:r>
            <a:endParaRPr sz="13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null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</a:t>
            </a:r>
            <a:r>
              <a:rPr lang="ru" sz="13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null		null</a:t>
            </a:r>
            <a:endParaRPr sz="1600">
              <a:solidFill>
                <a:srgbClr val="B652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524250" y="134725"/>
            <a:ext cx="80955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Примерчик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400" y="4414903"/>
            <a:ext cx="576199" cy="5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7548350" y="4560950"/>
            <a:ext cx="918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D9D9D9"/>
                </a:solidFill>
              </a:rPr>
              <a:t>Code Example</a:t>
            </a:r>
            <a:endParaRPr b="1" sz="800">
              <a:solidFill>
                <a:srgbClr val="D9D9D9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626550" y="991650"/>
            <a:ext cx="7890900" cy="3160200"/>
          </a:xfrm>
          <a:prstGeom prst="rect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3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“Write your name: ”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300">
              <a:solidFill>
                <a:srgbClr val="52B5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52B5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string</a:t>
            </a: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name</a:t>
            </a: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= </a:t>
            </a: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3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ReadLine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();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80EA5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3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“Write your age: ”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300">
              <a:solidFill>
                <a:srgbClr val="52B5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52B5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int</a:t>
            </a: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age</a:t>
            </a: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=</a:t>
            </a: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Convert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3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ToInt32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3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ReadLine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());</a:t>
            </a:r>
            <a:endParaRPr sz="1300">
              <a:solidFill>
                <a:srgbClr val="527D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27DEA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if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(age &gt;= </a:t>
            </a:r>
            <a:r>
              <a:rPr lang="ru" sz="1300">
                <a:solidFill>
                  <a:srgbClr val="0048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18</a:t>
            </a:r>
            <a:r>
              <a:rPr lang="ru" sz="1300">
                <a:solidFill>
                  <a:srgbClr val="84E83D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&amp;&amp; name == 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“Batman”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 {</a:t>
            </a:r>
            <a:endParaRPr sz="13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	</a:t>
            </a: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3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WriteLine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“Hi, Batman 😎😎😎”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3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} </a:t>
            </a:r>
            <a:r>
              <a:rPr lang="ru" sz="13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else if </a:t>
            </a: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3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age &gt;= </a:t>
            </a:r>
            <a:r>
              <a:rPr lang="ru" sz="1300">
                <a:solidFill>
                  <a:srgbClr val="0048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18</a:t>
            </a: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</a:t>
            </a:r>
            <a:r>
              <a:rPr lang="ru" sz="13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{</a:t>
            </a:r>
            <a:endParaRPr sz="13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	</a:t>
            </a: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3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WriteLine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“Hello, ” </a:t>
            </a:r>
            <a:r>
              <a:rPr lang="ru" sz="1300">
                <a:solidFill>
                  <a:srgbClr val="2CEA9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+</a:t>
            </a: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name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300">
                <a:solidFill>
                  <a:srgbClr val="2CEA9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+</a:t>
            </a: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“! Сome in ヽ(^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∇^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)ノ”</a:t>
            </a: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3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} </a:t>
            </a:r>
            <a:r>
              <a:rPr lang="ru" sz="13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else </a:t>
            </a: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{ </a:t>
            </a:r>
            <a:endParaRPr sz="13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3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WriteLine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“Hello, ” </a:t>
            </a:r>
            <a:r>
              <a:rPr lang="ru" sz="1300">
                <a:solidFill>
                  <a:srgbClr val="2CEA9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+</a:t>
            </a: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name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300">
                <a:solidFill>
                  <a:srgbClr val="2CEA9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+</a:t>
            </a: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3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“. Sorry, but you are too small”</a:t>
            </a: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); </a:t>
            </a:r>
            <a:endParaRPr sz="13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1169400" y="517300"/>
            <a:ext cx="6805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Практика! Погнали!</a:t>
            </a:r>
            <a:endParaRPr sz="35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1418250" y="1293000"/>
            <a:ext cx="63075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ЗАДАЧИ: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ru">
                <a:solidFill>
                  <a:srgbClr val="FFFFFF"/>
                </a:solidFill>
              </a:rPr>
              <a:t>Написать программу, которая запрашивает у пользователя данные, делает по ним 3 проверки и выводит на их основе разные результаты в консоль.</a:t>
            </a:r>
            <a:endParaRPr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ru">
                <a:solidFill>
                  <a:srgbClr val="FFFFFF"/>
                </a:solidFill>
              </a:rPr>
              <a:t>Написать программу, которая даёт пользователю 2 запроса на 2 типа информации (например: возраст и вес) и делает по ним минимум 3 проверки и выводит на их основе разные результаты в консоль.</a:t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</a:rPr>
              <a:t>ДЛЯ КРУТЫХ</a:t>
            </a:r>
            <a:endParaRPr b="1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ru">
                <a:solidFill>
                  <a:srgbClr val="FFFFFF"/>
                </a:solidFill>
              </a:rPr>
              <a:t>Реализовать калькулятор с базовым функционалом (сложение и вычитание двух чисел)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24250" y="134725"/>
            <a:ext cx="80955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Инициализация переменной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548050" y="1073250"/>
            <a:ext cx="40479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Строчная переменная name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Целочисленная переменная number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Дробная переменная numberWithPoint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Логическая переменная iExist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548050" y="1998750"/>
            <a:ext cx="21801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2B5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int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number = </a:t>
            </a:r>
            <a:r>
              <a:rPr lang="ru" sz="1600">
                <a:solidFill>
                  <a:srgbClr val="0048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13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548125" y="1390950"/>
            <a:ext cx="27864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2B5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string</a:t>
            </a: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name = </a:t>
            </a:r>
            <a:r>
              <a:rPr lang="ru" sz="16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“Nick”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548050" y="3275300"/>
            <a:ext cx="25452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2B5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bool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iExist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= 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true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 b="1"/>
          </a:p>
        </p:txBody>
      </p:sp>
      <p:sp>
        <p:nvSpPr>
          <p:cNvPr id="67" name="Google Shape;67;p14"/>
          <p:cNvSpPr/>
          <p:nvPr/>
        </p:nvSpPr>
        <p:spPr>
          <a:xfrm>
            <a:off x="2548050" y="2637025"/>
            <a:ext cx="40479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2B5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float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numberWithPoint = </a:t>
            </a:r>
            <a:r>
              <a:rPr lang="ru" sz="1600">
                <a:solidFill>
                  <a:srgbClr val="0048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33.45f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400" y="4414903"/>
            <a:ext cx="576199" cy="5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548350" y="4560950"/>
            <a:ext cx="918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D9D9D9"/>
                </a:solidFill>
              </a:rPr>
              <a:t>Code Example</a:t>
            </a:r>
            <a:endParaRPr b="1" sz="800">
              <a:solidFill>
                <a:srgbClr val="D9D9D9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548050" y="3626350"/>
            <a:ext cx="40479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Символьная переменная symbol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548050" y="3944050"/>
            <a:ext cx="24255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2B5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char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symbol 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= </a:t>
            </a:r>
            <a:r>
              <a:rPr lang="ru" sz="16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‘♥’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502125" y="151800"/>
            <a:ext cx="80955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Переменные. Динамическая и Статическая типизации.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25" y="1506850"/>
            <a:ext cx="3705866" cy="277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2100" y="1506850"/>
            <a:ext cx="3715535" cy="27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24250" y="134725"/>
            <a:ext cx="80955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Типы переменных в C#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49975" y="1073250"/>
            <a:ext cx="78933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char {U+0000; U+FFFF}</a:t>
            </a:r>
            <a:endParaRPr b="1"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string {много char’ов}</a:t>
            </a:r>
            <a:endParaRPr b="1"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bool {false || true}</a:t>
            </a:r>
            <a:endParaRPr b="1"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byte {0; 255}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sbyte {-128; 127}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decimal {±1,0 x 10</a:t>
            </a:r>
            <a:r>
              <a:rPr baseline="30000"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-28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; ±7,9228 x 10</a:t>
            </a:r>
            <a:r>
              <a:rPr baseline="30000"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28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} 28-29 знаков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double {±5,0 × 10</a:t>
            </a:r>
            <a:r>
              <a:rPr baseline="30000"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−324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; ±1,7 × 10</a:t>
            </a:r>
            <a:r>
              <a:rPr baseline="30000"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308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} 15–17 цифр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float {±1,5 * 10</a:t>
            </a:r>
            <a:r>
              <a:rPr b="1" baseline="30000"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−45</a:t>
            </a:r>
            <a:r>
              <a:rPr b="1"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 ±3,4 * 10</a:t>
            </a:r>
            <a:r>
              <a:rPr b="1" baseline="30000"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38</a:t>
            </a:r>
            <a:r>
              <a:rPr b="1"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 6–9 цифр</a:t>
            </a:r>
            <a:endParaRPr b="1"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object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dynamic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020275" y="1073250"/>
            <a:ext cx="57231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int {-2 147 483 648; 2 147 483 647}</a:t>
            </a:r>
            <a:endParaRPr b="1" sz="12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uint {0; 4 294 967 295}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long {-9 223 372 036 854 775 808; 9 223 372 036 854 775 807}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ulong {0; 18 446 744 073 709 551 615}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short {-32 768; 32 767}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ushort {0; 65 535}</a:t>
            </a:r>
            <a:endParaRPr>
              <a:solidFill>
                <a:srgbClr val="DCDCDC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524250" y="134725"/>
            <a:ext cx="80955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Взаимодействие с консолью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24175" y="1073250"/>
            <a:ext cx="80955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Вывод текста в консоль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Вывод текста с автоматическим переносом строки в конце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Ввод пользователя одного символа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Ввод пользователя одной строки (считываются все символы, пока не будет нажат Enter)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24175" y="1998750"/>
            <a:ext cx="26910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6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WriteLine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();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24250" y="1390950"/>
            <a:ext cx="22101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6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();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24175" y="2843538"/>
            <a:ext cx="24216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6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ReadKey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();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24175" y="3465150"/>
            <a:ext cx="25452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6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ReadLine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();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400" y="4414903"/>
            <a:ext cx="576199" cy="5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7548350" y="4560950"/>
            <a:ext cx="918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D9D9D9"/>
                </a:solidFill>
              </a:rPr>
              <a:t>Code Example</a:t>
            </a:r>
            <a:endParaRPr b="1"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524250" y="134725"/>
            <a:ext cx="80955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Переменные и консоль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849975" y="1073250"/>
            <a:ext cx="60276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Запись данных пользователя в строчную переменную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Запись данных пользователя в числовую переменную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Вывод информации из переменной в консоль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400" y="4414903"/>
            <a:ext cx="576199" cy="5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849975" y="2082400"/>
            <a:ext cx="62028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2B5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int</a:t>
            </a: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number</a:t>
            </a: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=</a:t>
            </a: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Convert</a:t>
            </a:r>
            <a:r>
              <a:rPr lang="ru" sz="1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6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ToInt32</a:t>
            </a:r>
            <a:r>
              <a:rPr lang="ru" sz="1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6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ReadLine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());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849975" y="3465300"/>
            <a:ext cx="53724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6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WriteLine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6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“Your name is ”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600">
                <a:solidFill>
                  <a:srgbClr val="2CEA9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+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name);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849975" y="1390950"/>
            <a:ext cx="42429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2B5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string</a:t>
            </a: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name</a:t>
            </a: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= </a:t>
            </a: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6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ReadLine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();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548350" y="4560950"/>
            <a:ext cx="918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D9D9D9"/>
                </a:solidFill>
              </a:rPr>
              <a:t>Code </a:t>
            </a:r>
            <a:r>
              <a:rPr b="1" lang="ru" sz="800">
                <a:solidFill>
                  <a:srgbClr val="D9D9D9"/>
                </a:solidFill>
              </a:rPr>
              <a:t>Example</a:t>
            </a:r>
            <a:endParaRPr b="1" sz="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169400" y="517300"/>
            <a:ext cx="6805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Практика! Погнали!</a:t>
            </a:r>
            <a:endParaRPr sz="35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418250" y="1293000"/>
            <a:ext cx="63075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</a:rPr>
              <a:t>ЗАДАЧИ: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ru">
                <a:solidFill>
                  <a:srgbClr val="FFFFFF"/>
                </a:solidFill>
              </a:rPr>
              <a:t>Вывести в консоль текст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ru">
                <a:solidFill>
                  <a:srgbClr val="FFFFFF"/>
                </a:solidFill>
              </a:rPr>
              <a:t>Написать программу, которая просит у пользователя данные, а потом выводит их обратно, в консоль. (реализовать echo)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524250" y="134725"/>
            <a:ext cx="80955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Операторы ветвления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49975" y="1073250"/>
            <a:ext cx="51159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Оператор ветвления IF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Если </a:t>
            </a:r>
            <a:r>
              <a:rPr b="1" lang="ru" sz="13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условие 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истинно, тогда выполняется </a:t>
            </a:r>
            <a:r>
              <a:rPr b="1" lang="ru" sz="13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оператор</a:t>
            </a: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Например: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400" y="4414903"/>
            <a:ext cx="576199" cy="5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7548350" y="4560950"/>
            <a:ext cx="918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D9D9D9"/>
                </a:solidFill>
              </a:rPr>
              <a:t>Code Example</a:t>
            </a:r>
            <a:endParaRPr b="1" sz="800">
              <a:solidFill>
                <a:srgbClr val="D9D9D9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849975" y="1397900"/>
            <a:ext cx="34155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if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(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условие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 { оператор; }</a:t>
            </a:r>
            <a:endParaRPr sz="1600">
              <a:solidFill>
                <a:srgbClr val="80EA5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849975" y="2780350"/>
            <a:ext cx="4704600" cy="978600"/>
          </a:xfrm>
          <a:prstGeom prst="rect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if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(</a:t>
            </a: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6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ReadLine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() == </a:t>
            </a:r>
            <a:r>
              <a:rPr lang="ru" sz="16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“Hello”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 {</a:t>
            </a:r>
            <a:endParaRPr sz="16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	</a:t>
            </a:r>
            <a:r>
              <a:rPr lang="ru" sz="16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6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WriteLine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6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“Hello :)”</a:t>
            </a:r>
            <a:r>
              <a:rPr lang="ru" sz="16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endParaRPr sz="16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6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24250" y="134725"/>
            <a:ext cx="80955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 Mono"/>
                <a:ea typeface="Roboto Mono"/>
                <a:cs typeface="Roboto Mono"/>
                <a:sym typeface="Roboto Mono"/>
              </a:rPr>
              <a:t>Операторы ветвления</a:t>
            </a:r>
            <a:endParaRPr sz="3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49975" y="1073250"/>
            <a:ext cx="77697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Оператор ветвления ELSE IF </a:t>
            </a:r>
            <a:r>
              <a:rPr lang="ru" sz="10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(проверяется если условия IF или стоящих выше ELSE IF ложны)</a:t>
            </a:r>
            <a:endParaRPr sz="10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Оператор ветвления ELSE </a:t>
            </a:r>
            <a:r>
              <a:rPr lang="ru" sz="10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(выполняется если условия всех IF и ELSE IF ложны)</a:t>
            </a:r>
            <a:endParaRPr sz="10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Пример:</a:t>
            </a:r>
            <a:endParaRPr sz="13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14900"/>
            <a:ext cx="747250" cy="5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400" y="4414903"/>
            <a:ext cx="576199" cy="5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7548350" y="4560950"/>
            <a:ext cx="918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D9D9D9"/>
                </a:solidFill>
              </a:rPr>
              <a:t>Code Example</a:t>
            </a:r>
            <a:endParaRPr b="1" sz="800">
              <a:solidFill>
                <a:srgbClr val="D9D9D9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849975" y="1404150"/>
            <a:ext cx="40008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else </a:t>
            </a:r>
            <a:r>
              <a:rPr lang="ru" sz="16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if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(</a:t>
            </a:r>
            <a:r>
              <a:rPr lang="ru" sz="1600">
                <a:solidFill>
                  <a:srgbClr val="B652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условие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 { оператор; }</a:t>
            </a:r>
            <a:endParaRPr sz="1600">
              <a:solidFill>
                <a:srgbClr val="80EA5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524250" y="2758125"/>
            <a:ext cx="8201700" cy="1462200"/>
          </a:xfrm>
          <a:prstGeom prst="rect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2B5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string</a:t>
            </a:r>
            <a:r>
              <a:rPr lang="ru" sz="12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userInput = </a:t>
            </a:r>
            <a:r>
              <a:rPr lang="ru" sz="12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2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ReadLine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();</a:t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CDCDC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if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(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userInput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== </a:t>
            </a:r>
            <a:r>
              <a:rPr lang="ru" sz="12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“Hello”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 { </a:t>
            </a:r>
            <a:r>
              <a:rPr lang="ru" sz="12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2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2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“Hello :)”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2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else if 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(userInput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== </a:t>
            </a:r>
            <a:r>
              <a:rPr lang="ru" sz="12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“How are you?”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 { </a:t>
            </a:r>
            <a:r>
              <a:rPr lang="ru" sz="12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2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2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“I’m fine (◠‿◠✿)”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}</a:t>
            </a:r>
            <a:endParaRPr sz="12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 . .</a:t>
            </a:r>
            <a:endParaRPr sz="8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else if 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(userInput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== </a:t>
            </a:r>
            <a:r>
              <a:rPr lang="ru" sz="12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“Do you love cookies?”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 { </a:t>
            </a:r>
            <a:r>
              <a:rPr lang="ru" sz="12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2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2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“Sure!”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}</a:t>
            </a:r>
            <a:endParaRPr sz="12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else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{ </a:t>
            </a:r>
            <a:r>
              <a:rPr lang="ru" sz="1200">
                <a:solidFill>
                  <a:srgbClr val="80EA5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Console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.</a:t>
            </a:r>
            <a:r>
              <a:rPr lang="ru" sz="1200">
                <a:solidFill>
                  <a:srgbClr val="EFEB46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WriteLine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(</a:t>
            </a:r>
            <a:r>
              <a:rPr lang="ru" sz="1200">
                <a:solidFill>
                  <a:srgbClr val="F19F2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“I don’t understand :(”</a:t>
            </a:r>
            <a:r>
              <a:rPr lang="ru" sz="1200">
                <a:solidFill>
                  <a:srgbClr val="DCDCDC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);</a:t>
            </a:r>
            <a:r>
              <a:rPr lang="ru" sz="12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}</a:t>
            </a:r>
            <a:endParaRPr sz="900">
              <a:solidFill>
                <a:schemeClr val="dk1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849975" y="2085638"/>
            <a:ext cx="2439600" cy="342300"/>
          </a:xfrm>
          <a:prstGeom prst="flowChartAlternateProcess">
            <a:avLst/>
          </a:prstGeom>
          <a:solidFill>
            <a:srgbClr val="000000">
              <a:alpha val="289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527DEA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else</a:t>
            </a:r>
            <a:r>
              <a:rPr lang="ru" sz="1600">
                <a:solidFill>
                  <a:schemeClr val="dk1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 { оператор; }</a:t>
            </a:r>
            <a:endParaRPr sz="1600">
              <a:solidFill>
                <a:srgbClr val="80EA5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