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72" r:id="rId3"/>
    <p:sldId id="362" r:id="rId4"/>
    <p:sldId id="364" r:id="rId5"/>
    <p:sldId id="365" r:id="rId6"/>
    <p:sldId id="363" r:id="rId7"/>
    <p:sldId id="3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CCC31-27C9-889A-B630-7729691A7A0A}" v="1" dt="2021-11-03T05:37:21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лонин Глеб" userId="S::kolonings20@st.ithub.ru::eb67fd54-8722-47b6-9321-d3aeac698d1f" providerId="AD" clId="Web-{3FCCCC31-27C9-889A-B630-7729691A7A0A}"/>
    <pc:docChg chg="sldOrd">
      <pc:chgData name="Колонин Глеб" userId="S::kolonings20@st.ithub.ru::eb67fd54-8722-47b6-9321-d3aeac698d1f" providerId="AD" clId="Web-{3FCCCC31-27C9-889A-B630-7729691A7A0A}" dt="2021-11-03T05:37:21.721" v="0"/>
      <pc:docMkLst>
        <pc:docMk/>
      </pc:docMkLst>
      <pc:sldChg chg="ord">
        <pc:chgData name="Колонин Глеб" userId="S::kolonings20@st.ithub.ru::eb67fd54-8722-47b6-9321-d3aeac698d1f" providerId="AD" clId="Web-{3FCCCC31-27C9-889A-B630-7729691A7A0A}" dt="2021-11-03T05:37:21.721" v="0"/>
        <pc:sldMkLst>
          <pc:docMk/>
          <pc:sldMk cId="282701631" sldId="3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301B-63CB-3B44-8DA0-5454A2BE5FCA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88486-54BD-CE4D-891C-6DF4AA939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1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FBA8A-6D64-0742-AB98-B30C32D24E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23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94620-9E48-A647-A20D-E97F0DFB0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3BF96A-A9F6-0A4C-BB57-C97A44669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628CF-88D3-4D4E-8D17-84E6BA55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B5AE-2492-DA4F-A0A5-93829C783566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BA6AF6-836D-AD41-8054-A8A72AA2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6F952F-9CB4-E84A-8A68-67430E5C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CB5-5236-334D-ADEB-972A0EB65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1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E3986-FF3B-2F4C-9740-940BE968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0D684-D516-B247-B2AA-A664837E4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10CEB-4DAB-D246-85EF-7750AA10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B5AE-2492-DA4F-A0A5-93829C783566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F50E20-297C-A647-862E-12E5B87C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D45F43-C422-E248-BB5E-E5C184C5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CB5-5236-334D-ADEB-972A0EB65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56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4B26A0-D2A4-0A4D-AD94-A9AE06EA5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A4BEFE-BAC6-6A40-B9FA-BF5FA0ADB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17D7BF-E8C4-A14B-A6B7-12E37E06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B5AE-2492-DA4F-A0A5-93829C783566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4A820-3A92-DB4E-8694-2FC39696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7EF59-D589-ED44-B821-60147FAF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CB5-5236-334D-ADEB-972A0EB65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65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050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36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DB774-A9B2-FB4F-9251-B268B7F8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C4143-2935-AB4D-868B-A5CB1FAC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7D4BA6-FBFE-E846-9328-E8229EFF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B5AE-2492-DA4F-A0A5-93829C783566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3994BF-E0B3-884F-9572-5E1F2376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7C6475-D1DF-4B47-B3E3-15F08FB5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CB5-5236-334D-ADEB-972A0EB65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3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5D2E7-0241-4548-BE35-9B5678F0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9A6E0-151C-8A49-98BD-A14AAF6F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3A43FC-80FE-3742-BA87-6E5D8FD8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B5AE-2492-DA4F-A0A5-93829C783566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0C4E67-8412-6A42-99C9-617FC2C9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EB9CC3-9CE2-6549-AFFE-80C86FFC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CB5-5236-334D-ADEB-972A0EB65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72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1F17C-9125-614A-B624-E8B59661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4B3B0-D45C-234C-B69A-6A653F0CE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B91E5-BD88-784C-8DF7-41991957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7EE1BA-E324-2740-A3F5-6347424A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B5AE-2492-DA4F-A0A5-93829C783566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B5E522-1AB1-3A44-987F-793BF0C6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4C447-7973-3346-AC67-90B0D54F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CB5-5236-334D-ADEB-972A0EB65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5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07ABC-B80E-EF40-B7D7-127FA8FF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E9408A-314F-4D48-9F06-6D2FC8A7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0E993E-4D90-BA47-B3AD-4B53D5B7B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ED327A-0EE7-0741-B13E-D9B7B1D9E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719022-9689-8E43-9B68-DAED85533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1EF554-7B12-4A4A-B921-1BF64022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B5AE-2492-DA4F-A0A5-93829C783566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FE533B-61F2-4A44-B9E7-CFE753EE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DDC61B-8143-764E-B1C3-D2415B1C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CB5-5236-334D-ADEB-972A0EB65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0BFFE-9C75-5246-A03E-576D1A13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CE37A4-403C-5340-A703-F36595B5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B5AE-2492-DA4F-A0A5-93829C783566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DB19BE-120D-3541-9A90-BEA16A59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4FAC66-D598-F649-8867-DC32CD2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CB5-5236-334D-ADEB-972A0EB65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80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3093AB-29E0-A247-A1A4-A6B53D2D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B5AE-2492-DA4F-A0A5-93829C783566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A38F96-9865-C243-ADAB-34D22416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20345E-FAC3-BD47-B814-6F4D8CFD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CB5-5236-334D-ADEB-972A0EB65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53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E590D-A679-7145-9FA1-C45F9535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0A02BB-A431-3A47-8A39-32FAE684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7F4CCB-BFC2-F341-AC39-CB8FC9358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1F790F-F11A-9F48-94F5-3009AD5C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B5AE-2492-DA4F-A0A5-93829C783566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41A2A-6D61-7C47-AA55-38BAA0B9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D5D9D-993D-6E4B-88C6-9A67F82B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CB5-5236-334D-ADEB-972A0EB65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0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3481C-356D-1946-B22E-80E8B096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65473E-1848-E244-B8F4-0B012120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7A3648-E230-6846-A029-57CBE1A1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808AA1-18C1-D749-9A6F-F7CF8368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B5AE-2492-DA4F-A0A5-93829C783566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593C4C-8431-5349-8397-4C8CDD0E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67C43E-91A1-084B-9EBC-43519EEC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ACB5-5236-334D-ADEB-972A0EB65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29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61232-8649-544C-B78D-E5FB8C06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0BE7EC-A4B3-DA4B-89C1-90BB73AD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C581FC-A389-2849-BD3E-F2418A628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FB5AE-2492-DA4F-A0A5-93829C783566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40C87-273D-4C4C-83BD-6E188F611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A5F82C-AAB6-2E45-8FE8-567C93292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ACB5-5236-334D-ADEB-972A0EB65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29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2%D0%B5%D1%85%D0%BD%D0%BE%D0%BB%D0%BE%D0%B3%D0%B8%D1%8F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D%D0%B0%D1%83%D0%BA%D0%B0" TargetMode="External"/><Relationship Id="rId12" Type="http://schemas.openxmlformats.org/officeDocument/2006/relationships/hyperlink" Target="https://ru.wikipedia.org/wiki/%D0%98%D1%81%D0%BA%D1%83%D1%81%D1%81%D1%82%D0%B2%D0%B5%D0%BD%D0%BD%D1%8B%D0%B9_%D0%B8%D0%BD%D1%82%D0%B5%D0%BB%D0%BB%D0%B5%D0%BA%D1%82#cite_note-macarti-2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u.wikipedia.org/wiki/%D0%98%D1%81%D0%BA%D1%83%D1%81%D1%81%D1%82%D0%B2%D0%B5%D0%BD%D0%BD%D1%8B%D0%B9_%D0%B8%D0%BD%D1%82%D0%B5%D0%BB%D0%BB%D0%B5%D0%BA%D1%82#cite_note-RAAI-1" TargetMode="External"/><Relationship Id="rId11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5" Type="http://schemas.openxmlformats.org/officeDocument/2006/relationships/hyperlink" Target="https://ru.wikipedia.org/wiki/%D0%A2%D0%B2%D0%BE%D1%80%D1%87%D0%B5%D1%81%D1%82%D0%B2%D0%BE" TargetMode="External"/><Relationship Id="rId10" Type="http://schemas.openxmlformats.org/officeDocument/2006/relationships/hyperlink" Target="https://ru.wikipedia.org/wiki/%D0%98%D0%BD%D1%82%D0%B5%D0%BB%D0%BB%D0%B5%D0%BA%D1%82" TargetMode="External"/><Relationship Id="rId4" Type="http://schemas.openxmlformats.org/officeDocument/2006/relationships/hyperlink" Target="https://ru.wikipedia.org/wiki/%D0%98%D0%BD%D1%82%D0%B5%D0%BB%D0%BB%D0%B5%D0%BA%D1%82%D1%83%D0%B0%D0%BB%D1%8C%D0%BD%D0%B0%D1%8F_%D1%81%D0%B8%D1%81%D1%82%D0%B5%D0%BC%D0%B0" TargetMode="External"/><Relationship Id="rId9" Type="http://schemas.openxmlformats.org/officeDocument/2006/relationships/hyperlink" Target="https://ru.wikipedia.org/wiki/%D0%9C%D0%B0%D1%88%D0%B8%D0%BD%D0%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eerc.ifmo.ru/wiki/index.php?title=%D0%93%D0%BB%D1%83%D0%B1%D0%BE%D0%BA%D0%BE%D0%B5_%D0%BE%D0%B1%D1%83%D1%87%D0%B5%D0%BD%D0%B8%D0%B5#cite_note-1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neerc.ifmo.ru/wiki/index.php?title=%D0%93%D0%BB%D1%83%D0%B1%D0%BE%D0%BA%D0%BE%D0%B5_%D0%BE%D0%B1%D1%83%D1%87%D0%B5%D0%BD%D0%B8%D0%B5#cite_note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5191" y="149212"/>
            <a:ext cx="7698105" cy="229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97" algn="ctr">
              <a:lnSpc>
                <a:spcPts val="733"/>
              </a:lnSpc>
            </a:pPr>
            <a:r>
              <a:rPr sz="667" b="1" spc="-3" dirty="0">
                <a:solidFill>
                  <a:srgbClr val="FFFFFF"/>
                </a:solidFill>
                <a:latin typeface="Arial"/>
                <a:cs typeface="Arial"/>
              </a:rPr>
              <a:t>ithub.ru</a:t>
            </a:r>
            <a:endParaRPr sz="6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33"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1000">
              <a:latin typeface="Arial"/>
              <a:cs typeface="Arial"/>
            </a:endParaRPr>
          </a:p>
          <a:p>
            <a:pPr>
              <a:tabLst>
                <a:tab pos="4067590" algn="l"/>
              </a:tabLst>
            </a:pPr>
            <a:r>
              <a:rPr sz="900" spc="-3" dirty="0">
                <a:solidFill>
                  <a:srgbClr val="FFFFFF"/>
                </a:solidFill>
                <a:latin typeface="Calibri"/>
                <a:cs typeface="Calibri"/>
              </a:rPr>
              <a:t>Фото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или</a:t>
            </a:r>
            <a:r>
              <a:rPr sz="900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черный</a:t>
            </a:r>
            <a:r>
              <a:rPr sz="900" spc="-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фон	</a:t>
            </a:r>
            <a:r>
              <a:rPr sz="900" spc="-3" dirty="0">
                <a:solidFill>
                  <a:srgbClr val="FFFFFF"/>
                </a:solidFill>
                <a:latin typeface="Calibri"/>
                <a:cs typeface="Calibri"/>
              </a:rPr>
              <a:t>Фото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или черный</a:t>
            </a:r>
            <a:r>
              <a:rPr sz="900" spc="-8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фон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254000" y="-142877"/>
            <a:ext cx="13106400" cy="717867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4" name="object 4"/>
          <p:cNvGrpSpPr/>
          <p:nvPr/>
        </p:nvGrpSpPr>
        <p:grpSpPr>
          <a:xfrm>
            <a:off x="9310468" y="0"/>
            <a:ext cx="2885440" cy="6858000"/>
            <a:chOff x="9307068" y="0"/>
            <a:chExt cx="2885440" cy="6858000"/>
          </a:xfrm>
        </p:grpSpPr>
        <p:sp>
          <p:nvSpPr>
            <p:cNvPr id="5" name="object 5"/>
            <p:cNvSpPr/>
            <p:nvPr/>
          </p:nvSpPr>
          <p:spPr>
            <a:xfrm>
              <a:off x="9307068" y="0"/>
              <a:ext cx="2884931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6" name="object 6"/>
            <p:cNvSpPr/>
            <p:nvPr/>
          </p:nvSpPr>
          <p:spPr>
            <a:xfrm>
              <a:off x="9878771" y="1261084"/>
              <a:ext cx="603796" cy="6811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7" name="object 7"/>
            <p:cNvSpPr/>
            <p:nvPr/>
          </p:nvSpPr>
          <p:spPr>
            <a:xfrm>
              <a:off x="10430586" y="1057630"/>
              <a:ext cx="603796" cy="6811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35298" y="4784035"/>
            <a:ext cx="5647690" cy="45989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sz="2933" b="1" spc="-3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lang="ru-RU" sz="2933" b="1" spc="-3" dirty="0">
                <a:solidFill>
                  <a:srgbClr val="FFFFFF"/>
                </a:solidFill>
                <a:latin typeface="Arial"/>
                <a:cs typeface="Arial"/>
              </a:rPr>
              <a:t>технологии вокруг нас</a:t>
            </a:r>
            <a:endParaRPr sz="2933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04185" y="-9772"/>
            <a:ext cx="4160520" cy="5333603"/>
            <a:chOff x="1889760" y="0"/>
            <a:chExt cx="4160520" cy="5218430"/>
          </a:xfrm>
        </p:grpSpPr>
        <p:sp>
          <p:nvSpPr>
            <p:cNvPr id="11" name="object 11"/>
            <p:cNvSpPr/>
            <p:nvPr/>
          </p:nvSpPr>
          <p:spPr>
            <a:xfrm>
              <a:off x="1889760" y="0"/>
              <a:ext cx="4160520" cy="52181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1548" y="2798064"/>
              <a:ext cx="1790700" cy="13837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344594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7777" y="-29568"/>
            <a:ext cx="5631955" cy="6917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643100" y="1075592"/>
            <a:ext cx="4777058" cy="194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11381063" y="6216557"/>
            <a:ext cx="716280" cy="551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" name="object 5"/>
          <p:cNvSpPr txBox="1"/>
          <p:nvPr/>
        </p:nvSpPr>
        <p:spPr>
          <a:xfrm>
            <a:off x="394384" y="3293241"/>
            <a:ext cx="5898816" cy="216298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99400" marR="3387" indent="-191356">
              <a:spcBef>
                <a:spcPts val="67"/>
              </a:spcBef>
              <a:buFont typeface="Wingdings"/>
              <a:buChar char=""/>
              <a:tabLst>
                <a:tab pos="199400" algn="l"/>
                <a:tab pos="199823" algn="l"/>
              </a:tabLst>
            </a:pPr>
            <a:r>
              <a:rPr sz="2000" spc="-10" dirty="0">
                <a:latin typeface="Arial"/>
                <a:cs typeface="Arial"/>
              </a:rPr>
              <a:t>Преподаватель </a:t>
            </a:r>
            <a:r>
              <a:rPr sz="2000" spc="-3" dirty="0">
                <a:latin typeface="Arial"/>
                <a:cs typeface="Arial"/>
              </a:rPr>
              <a:t>курса «MS </a:t>
            </a:r>
            <a:r>
              <a:rPr sz="2000" dirty="0">
                <a:latin typeface="Arial"/>
                <a:cs typeface="Arial"/>
              </a:rPr>
              <a:t>PowerPoint &amp; </a:t>
            </a:r>
            <a:r>
              <a:rPr sz="2000" spc="-3" dirty="0">
                <a:latin typeface="Arial"/>
                <a:cs typeface="Arial"/>
              </a:rPr>
              <a:t>MS </a:t>
            </a:r>
            <a:r>
              <a:rPr sz="2000" dirty="0">
                <a:latin typeface="Arial"/>
                <a:cs typeface="Arial"/>
              </a:rPr>
              <a:t>Project»,  "Программирование на</a:t>
            </a:r>
            <a:r>
              <a:rPr sz="2000" spc="-53" dirty="0">
                <a:latin typeface="Arial"/>
                <a:cs typeface="Arial"/>
              </a:rPr>
              <a:t> </a:t>
            </a:r>
            <a:r>
              <a:rPr sz="2000" spc="-3" dirty="0">
                <a:latin typeface="Arial"/>
                <a:cs typeface="Arial"/>
              </a:rPr>
              <a:t>Python»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10"/>
              </a:spcBef>
              <a:buFont typeface="Wingdings"/>
              <a:buChar char=""/>
            </a:pPr>
            <a:endParaRPr sz="2000" dirty="0">
              <a:latin typeface="Arial"/>
              <a:cs typeface="Arial"/>
            </a:endParaRPr>
          </a:p>
          <a:p>
            <a:pPr marL="199400" indent="-191356">
              <a:buFont typeface="Wingdings"/>
              <a:buChar char=""/>
              <a:tabLst>
                <a:tab pos="199400" algn="l"/>
                <a:tab pos="199823" algn="l"/>
              </a:tabLst>
            </a:pPr>
            <a:r>
              <a:rPr sz="2000" spc="-7" dirty="0">
                <a:latin typeface="Arial"/>
                <a:cs typeface="Arial"/>
              </a:rPr>
              <a:t>Куратор </a:t>
            </a:r>
            <a:r>
              <a:rPr sz="2000" dirty="0" err="1">
                <a:latin typeface="Arial"/>
                <a:cs typeface="Arial"/>
              </a:rPr>
              <a:t>IThub</a:t>
            </a:r>
            <a:r>
              <a:rPr sz="2000" spc="-3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college</a:t>
            </a:r>
            <a:endParaRPr lang="en-US" sz="2000" dirty="0">
              <a:latin typeface="Arial"/>
              <a:cs typeface="Arial"/>
            </a:endParaRPr>
          </a:p>
          <a:p>
            <a:pPr marL="199400" indent="-191356">
              <a:buFont typeface="Wingdings"/>
              <a:buChar char=""/>
              <a:tabLst>
                <a:tab pos="199400" algn="l"/>
                <a:tab pos="199823" algn="l"/>
              </a:tabLst>
            </a:pPr>
            <a:endParaRPr sz="2000" dirty="0">
              <a:latin typeface="Arial"/>
              <a:cs typeface="Arial"/>
            </a:endParaRPr>
          </a:p>
          <a:p>
            <a:pPr>
              <a:spcBef>
                <a:spcPts val="7"/>
              </a:spcBef>
              <a:buFont typeface="Wingdings"/>
              <a:buChar char=""/>
            </a:pPr>
            <a:r>
              <a:rPr lang="en-US" sz="2000" dirty="0">
                <a:latin typeface="Arial"/>
                <a:cs typeface="Arial"/>
              </a:rPr>
              <a:t> </a:t>
            </a:r>
            <a:r>
              <a:rPr lang="ru-RU" sz="2000" dirty="0">
                <a:latin typeface="Arial"/>
                <a:cs typeface="Arial"/>
              </a:rPr>
              <a:t>Преподаватель предмета «</a:t>
            </a:r>
            <a:r>
              <a:rPr lang="en-US" sz="2000" dirty="0">
                <a:latin typeface="Arial"/>
                <a:cs typeface="Arial"/>
              </a:rPr>
              <a:t>Machine Learning</a:t>
            </a:r>
            <a:r>
              <a:rPr lang="ru-RU" sz="2000" dirty="0">
                <a:latin typeface="Arial"/>
                <a:cs typeface="Arial"/>
              </a:rPr>
              <a:t>»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ru-RU" sz="2000" dirty="0">
                <a:latin typeface="Arial"/>
                <a:cs typeface="Arial"/>
              </a:rPr>
              <a:t>в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IThub</a:t>
            </a:r>
            <a:r>
              <a:rPr lang="en-US" sz="2000" dirty="0">
                <a:latin typeface="Arial"/>
                <a:cs typeface="Arial"/>
              </a:rPr>
              <a:t> college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19358" y="1237198"/>
            <a:ext cx="3177072" cy="439437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2800" b="1" spc="-10" dirty="0">
                <a:solidFill>
                  <a:srgbClr val="000000"/>
                </a:solidFill>
                <a:latin typeface="Arial"/>
                <a:cs typeface="Arial"/>
              </a:rPr>
              <a:t>Гамид</a:t>
            </a:r>
            <a:r>
              <a:rPr sz="28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1" spc="-13" dirty="0">
                <a:solidFill>
                  <a:srgbClr val="000000"/>
                </a:solidFill>
                <a:latin typeface="Arial"/>
                <a:cs typeface="Arial"/>
              </a:rPr>
              <a:t>Огурлиев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6211" y="1797129"/>
            <a:ext cx="3927205" cy="25519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467">
              <a:spcBef>
                <a:spcPts val="70"/>
              </a:spcBef>
            </a:pPr>
            <a:r>
              <a:rPr sz="1600" spc="-7" dirty="0" err="1">
                <a:latin typeface="Arial"/>
                <a:cs typeface="Arial"/>
              </a:rPr>
              <a:t>Студент</a:t>
            </a:r>
            <a:r>
              <a:rPr sz="1600" spc="-7" dirty="0">
                <a:latin typeface="Arial"/>
                <a:cs typeface="Arial"/>
              </a:rPr>
              <a:t> </a:t>
            </a:r>
            <a:r>
              <a:rPr lang="en-US" sz="1600" spc="-7" dirty="0">
                <a:latin typeface="Arial"/>
                <a:cs typeface="Arial"/>
              </a:rPr>
              <a:t>3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" dirty="0">
                <a:latin typeface="Arial"/>
                <a:cs typeface="Arial"/>
              </a:rPr>
              <a:t>курса</a:t>
            </a:r>
            <a:r>
              <a:rPr sz="1600" spc="-37" dirty="0">
                <a:latin typeface="Arial"/>
                <a:cs typeface="Arial"/>
              </a:rPr>
              <a:t> </a:t>
            </a:r>
            <a:r>
              <a:rPr sz="1600" spc="-3" dirty="0">
                <a:latin typeface="Arial"/>
                <a:cs typeface="Arial"/>
              </a:rPr>
              <a:t>«Программирование»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8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FC080-310D-4341-A628-CFEDB66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ИИ – что это такое?</a:t>
            </a:r>
          </a:p>
        </p:txBody>
      </p:sp>
      <p:pic>
        <p:nvPicPr>
          <p:cNvPr id="2058" name="Picture 10" descr="Машинное обучение для людей :: Разбираемся простыми словами :: Блог  Вастрик.ру">
            <a:extLst>
              <a:ext uri="{FF2B5EF4-FFF2-40B4-BE49-F238E27FC236}">
                <a16:creationId xmlns:a16="http://schemas.microsoft.com/office/drawing/2014/main" id="{941BC17E-EAA9-3F4F-A361-92C19197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7" y="1627961"/>
            <a:ext cx="8520649" cy="447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FC080-310D-4341-A628-CFEDB66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ИИ – что это такое?</a:t>
            </a:r>
          </a:p>
        </p:txBody>
      </p:sp>
      <p:pic>
        <p:nvPicPr>
          <p:cNvPr id="2058" name="Picture 10" descr="Машинное обучение для людей :: Разбираемся простыми словами :: Блог  Вастрик.ру">
            <a:extLst>
              <a:ext uri="{FF2B5EF4-FFF2-40B4-BE49-F238E27FC236}">
                <a16:creationId xmlns:a16="http://schemas.microsoft.com/office/drawing/2014/main" id="{941BC17E-EAA9-3F4F-A361-92C19197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3" y="1757715"/>
            <a:ext cx="7341856" cy="385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>
            <a:extLst>
              <a:ext uri="{FF2B5EF4-FFF2-40B4-BE49-F238E27FC236}">
                <a16:creationId xmlns:a16="http://schemas.microsoft.com/office/drawing/2014/main" id="{E4979223-325B-0A4B-8F29-F909CE10F6E9}"/>
              </a:ext>
            </a:extLst>
          </p:cNvPr>
          <p:cNvSpPr/>
          <p:nvPr/>
        </p:nvSpPr>
        <p:spPr>
          <a:xfrm flipH="1">
            <a:off x="5045727" y="2588964"/>
            <a:ext cx="702926" cy="440675"/>
          </a:xfrm>
          <a:prstGeom prst="rightArrow">
            <a:avLst>
              <a:gd name="adj1" fmla="val 35000"/>
              <a:gd name="adj2" fmla="val 77500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0D2934F3-D6C3-D545-8B3F-1010A68C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2036" y="1470681"/>
            <a:ext cx="4201790" cy="1715947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/>
              <a:t>Машинное обучение</a:t>
            </a:r>
            <a:r>
              <a:rPr lang="ru-RU" sz="2400" dirty="0"/>
              <a:t> (</a:t>
            </a:r>
            <a:r>
              <a:rPr lang="en" sz="2400" dirty="0"/>
              <a:t>Machine Learning) — </a:t>
            </a:r>
            <a:r>
              <a:rPr lang="ru-RU" sz="2400" dirty="0"/>
              <a:t>обширный подраздел искусственного интеллекта, изучающий методы построения алгоритмов, способных обучаться.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39A13-A4A4-EE4D-96DB-C09624457ECF}"/>
              </a:ext>
            </a:extLst>
          </p:cNvPr>
          <p:cNvSpPr txBox="1"/>
          <p:nvPr/>
        </p:nvSpPr>
        <p:spPr>
          <a:xfrm>
            <a:off x="7462036" y="3702246"/>
            <a:ext cx="4528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Технологии, которые помогут реализовать: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Язык программирования </a:t>
            </a: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Библиотеки для </a:t>
            </a:r>
            <a:r>
              <a:rPr lang="en-US" dirty="0"/>
              <a:t>Python (pandas, </a:t>
            </a:r>
            <a:r>
              <a:rPr lang="en-US" dirty="0" err="1"/>
              <a:t>sklearn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12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FC080-310D-4341-A628-CFEDB66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ИИ – что это такое?</a:t>
            </a:r>
          </a:p>
        </p:txBody>
      </p:sp>
      <p:pic>
        <p:nvPicPr>
          <p:cNvPr id="2058" name="Picture 10" descr="Машинное обучение для людей :: Разбираемся простыми словами :: Блог  Вастрик.ру">
            <a:extLst>
              <a:ext uri="{FF2B5EF4-FFF2-40B4-BE49-F238E27FC236}">
                <a16:creationId xmlns:a16="http://schemas.microsoft.com/office/drawing/2014/main" id="{941BC17E-EAA9-3F4F-A361-92C19197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3" y="1757715"/>
            <a:ext cx="7341856" cy="385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>
            <a:extLst>
              <a:ext uri="{FF2B5EF4-FFF2-40B4-BE49-F238E27FC236}">
                <a16:creationId xmlns:a16="http://schemas.microsoft.com/office/drawing/2014/main" id="{E4979223-325B-0A4B-8F29-F909CE10F6E9}"/>
              </a:ext>
            </a:extLst>
          </p:cNvPr>
          <p:cNvSpPr/>
          <p:nvPr/>
        </p:nvSpPr>
        <p:spPr>
          <a:xfrm flipH="1">
            <a:off x="6015211" y="3702246"/>
            <a:ext cx="702926" cy="440675"/>
          </a:xfrm>
          <a:prstGeom prst="rightArrow">
            <a:avLst>
              <a:gd name="adj1" fmla="val 35000"/>
              <a:gd name="adj2" fmla="val 77500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0D2934F3-D6C3-D545-8B3F-1010A68C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9155" y="1503731"/>
            <a:ext cx="4201790" cy="1715947"/>
          </a:xfrm>
        </p:spPr>
        <p:txBody>
          <a:bodyPr>
            <a:noAutofit/>
          </a:bodyPr>
          <a:lstStyle/>
          <a:p>
            <a:r>
              <a:rPr lang="ru-RU" sz="2000" dirty="0" err="1"/>
              <a:t>Иску́сственный</a:t>
            </a:r>
            <a:r>
              <a:rPr lang="ru-RU" sz="2000" dirty="0"/>
              <a:t> </a:t>
            </a:r>
            <a:r>
              <a:rPr lang="ru-RU" sz="2000" dirty="0" err="1"/>
              <a:t>интелле́кт</a:t>
            </a:r>
            <a:r>
              <a:rPr lang="ru-RU" sz="2000" dirty="0"/>
              <a:t> (ИИ; </a:t>
            </a:r>
            <a:r>
              <a:rPr lang="ru-RU" sz="2000" dirty="0">
                <a:hlinkClick r:id="rId3" tooltip="Английский язык"/>
              </a:rPr>
              <a:t>англ.</a:t>
            </a:r>
            <a:r>
              <a:rPr lang="ru-RU" sz="2000" dirty="0"/>
              <a:t> </a:t>
            </a:r>
            <a:r>
              <a:rPr lang="en" sz="2000" i="1" dirty="0"/>
              <a:t>artificial intelligence, AI</a:t>
            </a:r>
            <a:r>
              <a:rPr lang="en" sz="2000" dirty="0"/>
              <a:t>) — </a:t>
            </a:r>
            <a:r>
              <a:rPr lang="ru-RU" sz="2000" dirty="0"/>
              <a:t>свойство </a:t>
            </a:r>
            <a:r>
              <a:rPr lang="ru-RU" sz="2000" dirty="0">
                <a:hlinkClick r:id="rId4" tooltip="Интеллектуальная система"/>
              </a:rPr>
              <a:t>интеллектуальных систем</a:t>
            </a:r>
            <a:r>
              <a:rPr lang="ru-RU" sz="2000" dirty="0"/>
              <a:t> выполнять </a:t>
            </a:r>
            <a:r>
              <a:rPr lang="ru-RU" sz="2000" dirty="0">
                <a:hlinkClick r:id="rId5" tooltip="Творчество"/>
              </a:rPr>
              <a:t>творческие</a:t>
            </a:r>
            <a:r>
              <a:rPr lang="ru-RU" sz="2000" dirty="0"/>
              <a:t> функции, которые традиционно считаются прерогативой человека</a:t>
            </a:r>
            <a:r>
              <a:rPr lang="ru-RU" sz="2000" baseline="30000" dirty="0">
                <a:hlinkClick r:id="rId6"/>
              </a:rPr>
              <a:t>[1]</a:t>
            </a:r>
            <a:r>
              <a:rPr lang="ru-RU" sz="2000" dirty="0"/>
              <a:t>; </a:t>
            </a:r>
            <a:r>
              <a:rPr lang="ru-RU" sz="2000" dirty="0">
                <a:hlinkClick r:id="rId7" tooltip="Наука"/>
              </a:rPr>
              <a:t>наука</a:t>
            </a:r>
            <a:r>
              <a:rPr lang="ru-RU" sz="2000" dirty="0"/>
              <a:t> и </a:t>
            </a:r>
            <a:r>
              <a:rPr lang="ru-RU" sz="2000" dirty="0">
                <a:hlinkClick r:id="rId8" tooltip="Технология"/>
              </a:rPr>
              <a:t>технология</a:t>
            </a:r>
            <a:r>
              <a:rPr lang="ru-RU" sz="2000" dirty="0"/>
              <a:t> создания интеллектуальных </a:t>
            </a:r>
            <a:r>
              <a:rPr lang="ru-RU" sz="2000" dirty="0">
                <a:hlinkClick r:id="rId9" tooltip="Машина"/>
              </a:rPr>
              <a:t>машин</a:t>
            </a:r>
            <a:r>
              <a:rPr lang="ru-RU" sz="2000" dirty="0"/>
              <a:t>, особенно </a:t>
            </a:r>
            <a:r>
              <a:rPr lang="ru-RU" sz="2000" dirty="0">
                <a:hlinkClick r:id="rId10" tooltip="Интеллект"/>
              </a:rPr>
              <a:t>интеллектуальных</a:t>
            </a:r>
            <a:r>
              <a:rPr lang="ru-RU" sz="2000" dirty="0"/>
              <a:t> </a:t>
            </a:r>
            <a:r>
              <a:rPr lang="ru-RU" sz="2000" dirty="0">
                <a:hlinkClick r:id="rId11" tooltip="Компьютерная программа"/>
              </a:rPr>
              <a:t>компьютерных программ</a:t>
            </a:r>
            <a:r>
              <a:rPr lang="ru-RU" sz="2000" baseline="30000" dirty="0">
                <a:hlinkClick r:id="rId12"/>
              </a:rPr>
              <a:t>[2]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1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FC080-310D-4341-A628-CFEDB66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ИИ</a:t>
            </a:r>
            <a:r>
              <a:rPr lang="en-US" dirty="0"/>
              <a:t> </a:t>
            </a:r>
            <a:r>
              <a:rPr lang="ru-RU" dirty="0"/>
              <a:t>в применении</a:t>
            </a:r>
          </a:p>
        </p:txBody>
      </p:sp>
      <p:pic>
        <p:nvPicPr>
          <p:cNvPr id="2052" name="Picture 4" descr="Заказать Чат Бот - обучаемый искусственный интеллект для вашего сайта,  мессенджера и социальных сетей">
            <a:extLst>
              <a:ext uri="{FF2B5EF4-FFF2-40B4-BE49-F238E27FC236}">
                <a16:creationId xmlns:a16="http://schemas.microsoft.com/office/drawing/2014/main" id="{BF4D8C08-0BCB-AA4D-ADD7-98C1D2F2B10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" b="397"/>
          <a:stretch>
            <a:fillRect/>
          </a:stretch>
        </p:blipFill>
        <p:spPr bwMode="auto">
          <a:xfrm>
            <a:off x="676315" y="1471968"/>
            <a:ext cx="4804830" cy="47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Голосовой помощник Алиса от Яндекса — возможности ассистента">
            <a:extLst>
              <a:ext uri="{FF2B5EF4-FFF2-40B4-BE49-F238E27FC236}">
                <a16:creationId xmlns:a16="http://schemas.microsoft.com/office/drawing/2014/main" id="{C4604AC3-B2C5-2044-887B-FAD838D29EA0}"/>
              </a:ext>
            </a:extLst>
          </p:cNvPr>
          <p:cNvPicPr>
            <a:picLocks noGrp="1" noChangeAspect="1" noChangeArrowheads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0" r="22280"/>
          <a:stretch>
            <a:fillRect/>
          </a:stretch>
        </p:blipFill>
        <p:spPr bwMode="auto">
          <a:xfrm>
            <a:off x="7837635" y="748945"/>
            <a:ext cx="3678050" cy="365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FC080-310D-4341-A628-CFEDB66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ИИ – что это такое?</a:t>
            </a:r>
          </a:p>
        </p:txBody>
      </p:sp>
      <p:pic>
        <p:nvPicPr>
          <p:cNvPr id="2058" name="Picture 10" descr="Машинное обучение для людей :: Разбираемся простыми словами :: Блог  Вастрик.ру">
            <a:extLst>
              <a:ext uri="{FF2B5EF4-FFF2-40B4-BE49-F238E27FC236}">
                <a16:creationId xmlns:a16="http://schemas.microsoft.com/office/drawing/2014/main" id="{941BC17E-EAA9-3F4F-A361-92C19197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3" y="1757715"/>
            <a:ext cx="7341856" cy="385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>
            <a:extLst>
              <a:ext uri="{FF2B5EF4-FFF2-40B4-BE49-F238E27FC236}">
                <a16:creationId xmlns:a16="http://schemas.microsoft.com/office/drawing/2014/main" id="{E4979223-325B-0A4B-8F29-F909CE10F6E9}"/>
              </a:ext>
            </a:extLst>
          </p:cNvPr>
          <p:cNvSpPr/>
          <p:nvPr/>
        </p:nvSpPr>
        <p:spPr>
          <a:xfrm flipH="1">
            <a:off x="5541486" y="4164954"/>
            <a:ext cx="702926" cy="440675"/>
          </a:xfrm>
          <a:prstGeom prst="rightArrow">
            <a:avLst>
              <a:gd name="adj1" fmla="val 35000"/>
              <a:gd name="adj2" fmla="val 77500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0D2934F3-D6C3-D545-8B3F-1010A68C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9155" y="1503731"/>
            <a:ext cx="4201790" cy="1715947"/>
          </a:xfrm>
        </p:spPr>
        <p:txBody>
          <a:bodyPr>
            <a:noAutofit/>
          </a:bodyPr>
          <a:lstStyle/>
          <a:p>
            <a:r>
              <a:rPr lang="ru-RU" dirty="0"/>
              <a:t>Глубокое обучение</a:t>
            </a:r>
            <a:r>
              <a:rPr lang="ru-RU" b="0" dirty="0"/>
              <a:t> (англ. </a:t>
            </a:r>
            <a:r>
              <a:rPr lang="en" b="0" dirty="0"/>
              <a:t>deep learning) — </a:t>
            </a:r>
            <a:r>
              <a:rPr lang="ru-RU" b="0" dirty="0"/>
              <a:t>совокупность широкого семейства методов машинного обучения, основанных на имитации работы человеческого мозга в процессе обработки данных и создания паттернов, используемых для принятия решений</a:t>
            </a:r>
            <a:r>
              <a:rPr lang="ru-RU" b="0" baseline="30000" dirty="0">
                <a:hlinkClick r:id="rId3"/>
              </a:rPr>
              <a:t>[1]</a:t>
            </a:r>
            <a:r>
              <a:rPr lang="ru-RU" b="0" dirty="0"/>
              <a:t>. Как правило, глубокое обучение предназначено для работы с большими объемами данных и использует сложные алгоритмы для обучения модели</a:t>
            </a:r>
            <a:r>
              <a:rPr lang="ru-RU" b="0" baseline="30000" dirty="0">
                <a:hlinkClick r:id="rId4"/>
              </a:rPr>
              <a:t>[2]</a:t>
            </a:r>
            <a:r>
              <a:rPr lang="ru-RU" b="0" dirty="0"/>
              <a:t>. На больших </a:t>
            </a:r>
            <a:r>
              <a:rPr lang="ru-RU" b="0" dirty="0" err="1"/>
              <a:t>датасетах</a:t>
            </a:r>
            <a:r>
              <a:rPr lang="ru-RU" b="0" dirty="0"/>
              <a:t> глубокое обучение показывает более высокую точность результатов в сравнении с традиционным машинным обучением.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5921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234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Тема Office</vt:lpstr>
      <vt:lpstr>PowerPoint Presentation</vt:lpstr>
      <vt:lpstr>Гамид Огурлиев</vt:lpstr>
      <vt:lpstr>ИИ – что это такое?</vt:lpstr>
      <vt:lpstr>ИИ – что это такое?</vt:lpstr>
      <vt:lpstr>ИИ – что это такое?</vt:lpstr>
      <vt:lpstr>ИИ в применении</vt:lpstr>
      <vt:lpstr>ИИ – что это такое?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Огурлиев Гамид</dc:creator>
  <cp:lastModifiedBy>Огурлиев Гамид</cp:lastModifiedBy>
  <cp:revision>3</cp:revision>
  <dcterms:created xsi:type="dcterms:W3CDTF">2020-11-29T10:31:48Z</dcterms:created>
  <dcterms:modified xsi:type="dcterms:W3CDTF">2021-11-03T05:37:22Z</dcterms:modified>
</cp:coreProperties>
</file>