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fcccc94958_3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fcccc94958_3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fcccc94958_3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fcccc94958_3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cccc94958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cccc94958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fcccc94958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fcccc94958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fcccc94958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fcccc94958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cccc94958_3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cccc94958_3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fcccc94958_3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fcccc94958_3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fcccc94958_3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fcccc94958_3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fcccc94958_3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fcccc94958_3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fcccc94958_3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fcccc94958_3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ccc949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ccc949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fcccc94958_3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fcccc94958_3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cccc94958_3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fcccc94958_3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fcccc94958_3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fcccc94958_3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fcccc94958_3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fcccc94958_3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fcccc94958_3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fcccc94958_3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fcccc94958_3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fcccc94958_3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fcccc94958_3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fcccc94958_3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fcccc94958_3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fcccc94958_3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cccc9495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cccc9495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cccc94958_3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cccc94958_3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cccc94958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cccc94958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cccc94958_3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cccc94958_3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cccc94958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cccc94958_3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cccc94958_3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cccc94958_3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cccc94958_3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fcccc94958_3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9.xml"/><Relationship Id="rId11" Type="http://schemas.openxmlformats.org/officeDocument/2006/relationships/slide" Target="slide26.xml"/><Relationship Id="rId5" Type="http://schemas.openxmlformats.org/officeDocument/2006/relationships/slide" Target="slide18.xml"/><Relationship Id="rId10" Type="http://schemas.openxmlformats.org/officeDocument/2006/relationships/slide" Target="slide25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01100" y="1436600"/>
            <a:ext cx="7741800" cy="12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00"/>
              <a:t>Метод половинного деления</a:t>
            </a:r>
            <a:endParaRPr sz="4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Удачи)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</a:t>
            </a:r>
            <a:endParaRPr/>
          </a:p>
        </p:txBody>
      </p:sp>
      <p:sp>
        <p:nvSpPr>
          <p:cNvPr id="419" name="Google Shape;419;p22"/>
          <p:cNvSpPr txBox="1">
            <a:spLocks noGrp="1"/>
          </p:cNvSpPr>
          <p:nvPr>
            <p:ph type="body" idx="1"/>
          </p:nvPr>
        </p:nvSpPr>
        <p:spPr>
          <a:xfrm>
            <a:off x="311700" y="1070175"/>
            <a:ext cx="8520600" cy="3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Проверяем границы интервала [A, B]. Они должны быть разных знаков.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Также проверяем значения функций на границах интервала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Считаем C=(A+B)/2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Начинаем цикл (пока |f(С)| &gt; ℰ):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arenR"/>
            </a:pPr>
            <a:r>
              <a:rPr lang="ru">
                <a:solidFill>
                  <a:schemeClr val="dk1"/>
                </a:solidFill>
              </a:rPr>
              <a:t>если f(A)*f(C) &lt; 0: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B = C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C = (A+B)/2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arenR"/>
            </a:pPr>
            <a:r>
              <a:rPr lang="ru">
                <a:solidFill>
                  <a:schemeClr val="dk1"/>
                </a:solidFill>
              </a:rPr>
              <a:t>иначе если f(B)*f(C) &lt; 0: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A = C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C = (A+B)/2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arenR"/>
            </a:pPr>
            <a:r>
              <a:rPr lang="ru">
                <a:solidFill>
                  <a:schemeClr val="dk1"/>
                </a:solidFill>
              </a:rPr>
              <a:t>иначе: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на интервале корней нет (что вообще-то очень странно)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Выводим С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0" name="Google Shape;420;p22"/>
          <p:cNvSpPr txBox="1"/>
          <p:nvPr/>
        </p:nvSpPr>
        <p:spPr>
          <a:xfrm>
            <a:off x="4848600" y="2057400"/>
            <a:ext cx="41970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ℰ - точность (0.01 или любое маленькое число приближённо равное 0)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20"/>
              <a:t>Нули многочлена</a:t>
            </a:r>
            <a:endParaRPr sz="4020"/>
          </a:p>
        </p:txBody>
      </p:sp>
      <p:sp>
        <p:nvSpPr>
          <p:cNvPr id="426" name="Google Shape;426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"/>
          <p:cNvSpPr txBox="1">
            <a:spLocks noGrp="1"/>
          </p:cNvSpPr>
          <p:nvPr>
            <p:ph type="title"/>
          </p:nvPr>
        </p:nvSpPr>
        <p:spPr>
          <a:xfrm>
            <a:off x="311700" y="184425"/>
            <a:ext cx="8548800" cy="9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Нули многочлена - значения x, при которых многочлен обращается в 0.</a:t>
            </a:r>
            <a:endParaRPr/>
          </a:p>
        </p:txBody>
      </p:sp>
      <p:sp>
        <p:nvSpPr>
          <p:cNvPr id="432" name="Google Shape;432;p24"/>
          <p:cNvSpPr txBox="1">
            <a:spLocks noGrp="1"/>
          </p:cNvSpPr>
          <p:nvPr>
            <p:ph type="body" idx="1"/>
          </p:nvPr>
        </p:nvSpPr>
        <p:spPr>
          <a:xfrm>
            <a:off x="346000" y="2433100"/>
            <a:ext cx="82881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Для удобства, будем превращать многочлены в уравнения, а нули многочлена считать корнями уравнения.</a:t>
            </a:r>
            <a:endParaRPr/>
          </a:p>
        </p:txBody>
      </p:sp>
      <p:pic>
        <p:nvPicPr>
          <p:cNvPr id="433" name="Google Shape;433;p24" descr="&lt;math xmlns=&quot;http://www.w3.org/1998/Math/MathML&quot;&gt;&lt;mn&gt;3&lt;/mn&gt;&lt;msup&gt;&lt;mi&gt;x&lt;/mi&gt;&lt;mn&gt;3&lt;/mn&gt;&lt;/msup&gt;&lt;mo&gt;+&lt;/mo&gt;&lt;msup&gt;&lt;mi&gt;x&lt;/mi&gt;&lt;mn&gt;2&lt;/mn&gt;&lt;/msup&gt;&lt;mo&gt;-&lt;/mo&gt;&lt;mi&gt;x&lt;/mi&gt;&lt;/math&gt;" title="3 x cubed plus x squared minus 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950" y="1552175"/>
            <a:ext cx="2271236" cy="39362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4"/>
          <p:cNvSpPr txBox="1"/>
          <p:nvPr/>
        </p:nvSpPr>
        <p:spPr>
          <a:xfrm>
            <a:off x="4156950" y="1521438"/>
            <a:ext cx="395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x=0 - ноль многочлена</a:t>
            </a:r>
            <a:endParaRPr/>
          </a:p>
        </p:txBody>
      </p:sp>
      <p:pic>
        <p:nvPicPr>
          <p:cNvPr id="435" name="Google Shape;435;p24" descr="&lt;math xmlns=&quot;http://www.w3.org/1998/Math/MathML&quot;&gt;&lt;mn&gt;3&lt;/mn&gt;&lt;msup&gt;&lt;mi&gt;x&lt;/mi&gt;&lt;mn&gt;3&lt;/mn&gt;&lt;/msup&gt;&lt;mo&gt;+&lt;/mo&gt;&lt;msup&gt;&lt;mi&gt;x&lt;/mi&gt;&lt;mn&gt;2&lt;/mn&gt;&lt;/msup&gt;&lt;mo&gt;-&lt;/mo&gt;&lt;mi&gt;x&lt;/mi&gt;&lt;mo&gt;=&lt;/mo&gt;&lt;mn&gt;0&lt;/mn&gt;&lt;/math&gt;" title="3 x cubed plus x squared minus x equals 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650" y="3637175"/>
            <a:ext cx="2909173" cy="393621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4"/>
          <p:cNvSpPr txBox="1"/>
          <p:nvPr/>
        </p:nvSpPr>
        <p:spPr>
          <a:xfrm>
            <a:off x="4572000" y="3633888"/>
            <a:ext cx="395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x=0 - один из корней уравнения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038" y="857575"/>
            <a:ext cx="418147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5" descr="&lt;math xmlns=&quot;http://www.w3.org/1998/Math/MathML&quot;&gt;&lt;mn&gt;3&lt;/mn&gt;&lt;msup&gt;&lt;mi&gt;x&lt;/mi&gt;&lt;mn&gt;3&lt;/mn&gt;&lt;/msup&gt;&lt;mo&gt;+&lt;/mo&gt;&lt;msup&gt;&lt;mi&gt;x&lt;/mi&gt;&lt;mn&gt;2&lt;/mn&gt;&lt;/msup&gt;&lt;mo&gt;-&lt;/mo&gt;&lt;mi&gt;x&lt;/mi&gt;&lt;mo&gt;=&lt;/mo&gt;&lt;mn&gt;0&lt;/mn&gt;&lt;/math&gt;" title="3 x cubed plus x squared minus x equals 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9600" y="3630325"/>
            <a:ext cx="2523375" cy="3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5" descr="&lt;math xmlns=&quot;http://www.w3.org/1998/Math/MathML&quot;&gt;&lt;msub&gt;&lt;mi&gt;N&lt;/mi&gt;&lt;mfenced open=&quot;[&quot; close=&quot;]&quot;&gt;&lt;mrow&gt;&lt;mi&gt;a&lt;/mi&gt;&lt;mo&gt;,&lt;/mo&gt;&lt;mi&gt;b&lt;/mi&gt;&lt;/mrow&gt;&lt;/mfenced&gt;&lt;/msub&gt;&lt;mfenced&gt;&lt;mi&gt;f&lt;/mi&gt;&lt;/mfenced&gt;&lt;/math&gt;" title="N subscript open square brackets a comma b close square brackets end subscript open parentheses f close parenthese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700" y="863700"/>
            <a:ext cx="1671075" cy="5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5"/>
          <p:cNvSpPr txBox="1"/>
          <p:nvPr/>
        </p:nvSpPr>
        <p:spPr>
          <a:xfrm>
            <a:off x="2092500" y="809225"/>
            <a:ext cx="395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количество нулей функции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на промежутке [a,b]</a:t>
            </a:r>
            <a:endParaRPr dirty="0"/>
          </a:p>
        </p:txBody>
      </p:sp>
      <p:pic>
        <p:nvPicPr>
          <p:cNvPr id="445" name="Google Shape;445;p25" descr="&lt;math xmlns=&quot;http://www.w3.org/1998/Math/MathML&quot;&gt;&lt;msub&gt;&lt;mi&gt;N&lt;/mi&gt;&lt;mrow&gt;&lt;mo&gt;+&lt;/mo&gt;&lt;mfenced open=&quot;[&quot; close=&quot;]&quot;&gt;&lt;mrow&gt;&lt;mi&gt;a&lt;/mi&gt;&lt;mo&gt;,&lt;/mo&gt;&lt;mi&gt;b&lt;/mi&gt;&lt;/mrow&gt;&lt;/mfenced&gt;&lt;/mrow&gt;&lt;/msub&gt;&lt;mfenced&gt;&lt;mi&gt;f&lt;/mi&gt;&lt;/mfenced&gt;&lt;/math&gt;" title="N subscript plus open square brackets a comma b close square brackets end subscript open parentheses f close parenthese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200" y="2925787"/>
            <a:ext cx="1800575" cy="4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5"/>
          <p:cNvSpPr txBox="1"/>
          <p:nvPr/>
        </p:nvSpPr>
        <p:spPr>
          <a:xfrm>
            <a:off x="2133650" y="2854075"/>
            <a:ext cx="395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количество положительных нулей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функции на промежутке [a,b]</a:t>
            </a:r>
            <a:endParaRPr dirty="0"/>
          </a:p>
        </p:txBody>
      </p:sp>
      <p:sp>
        <p:nvSpPr>
          <p:cNvPr id="447" name="Google Shape;447;p25"/>
          <p:cNvSpPr txBox="1"/>
          <p:nvPr/>
        </p:nvSpPr>
        <p:spPr>
          <a:xfrm>
            <a:off x="302525" y="1563575"/>
            <a:ext cx="395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 данном случае на промежутке [-1.0, 1.0]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три нуля функции</a:t>
            </a:r>
            <a:endParaRPr dirty="0"/>
          </a:p>
        </p:txBody>
      </p:sp>
      <p:sp>
        <p:nvSpPr>
          <p:cNvPr id="448" name="Google Shape;448;p25"/>
          <p:cNvSpPr txBox="1"/>
          <p:nvPr/>
        </p:nvSpPr>
        <p:spPr>
          <a:xfrm>
            <a:off x="329975" y="3630775"/>
            <a:ext cx="395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данном случае на промежутке [-1.0, 1.0]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два положительных нуля функции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График многочлена</a:t>
            </a:r>
            <a:endParaRPr sz="4000"/>
          </a:p>
        </p:txBody>
      </p:sp>
      <p:sp>
        <p:nvSpPr>
          <p:cNvPr id="454" name="Google Shape;454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исследования функции</a:t>
            </a:r>
            <a:endParaRPr/>
          </a:p>
        </p:txBody>
      </p:sp>
      <p:sp>
        <p:nvSpPr>
          <p:cNvPr id="460" name="Google Shape;460;p27"/>
          <p:cNvSpPr txBox="1">
            <a:spLocks noGrp="1"/>
          </p:cNvSpPr>
          <p:nvPr>
            <p:ph type="body" idx="1"/>
          </p:nvPr>
        </p:nvSpPr>
        <p:spPr>
          <a:xfrm>
            <a:off x="637800" y="1097600"/>
            <a:ext cx="738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 u="sng" dirty="0">
                <a:solidFill>
                  <a:schemeClr val="hlink"/>
                </a:solidFill>
                <a:hlinkClick r:id="rId3" action="ppaction://hlinksldjump"/>
              </a:rPr>
              <a:t>Область определения D(x) - все x</a:t>
            </a:r>
            <a:br>
              <a:rPr lang="ru" sz="2000" u="sng" dirty="0">
                <a:solidFill>
                  <a:schemeClr val="hlink"/>
                </a:solidFill>
                <a:hlinkClick r:id="rId3" action="ppaction://hlinksldjump"/>
              </a:rPr>
            </a:br>
            <a:r>
              <a:rPr lang="ru" sz="2000" u="sng" dirty="0">
                <a:solidFill>
                  <a:schemeClr val="hlink"/>
                </a:solidFill>
                <a:hlinkClick r:id="rId3" action="ppaction://hlinksldjump"/>
              </a:rPr>
              <a:t>Область значений E(x) - все y</a:t>
            </a:r>
            <a:endParaRPr sz="2000" dirty="0"/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 u="sng" dirty="0">
                <a:solidFill>
                  <a:schemeClr val="hlink"/>
                </a:solidFill>
                <a:hlinkClick r:id="rId4" action="ppaction://hlinksldjump"/>
              </a:rPr>
              <a:t>Вертикальные асимптоты</a:t>
            </a:r>
            <a:endParaRPr sz="2000" dirty="0"/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 u="sng" dirty="0">
                <a:solidFill>
                  <a:schemeClr val="hlink"/>
                </a:solidFill>
                <a:hlinkClick r:id="rId5" action="ppaction://hlinksldjump"/>
              </a:rPr>
              <a:t>Точки пересечения с осями координат</a:t>
            </a:r>
            <a:endParaRPr sz="2000" dirty="0"/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 u="sng" dirty="0">
                <a:solidFill>
                  <a:schemeClr val="hlink"/>
                </a:solidFill>
                <a:hlinkClick r:id="rId6" action="ppaction://hlinksldjump"/>
              </a:rPr>
              <a:t>(не)чётность функции</a:t>
            </a:r>
            <a:endParaRPr sz="2000" dirty="0"/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 u="sng" dirty="0">
                <a:solidFill>
                  <a:schemeClr val="hlink"/>
                </a:solidFill>
                <a:hlinkClick r:id="rId7" action="ppaction://hlinksldjump"/>
              </a:rPr>
              <a:t>Определение периода функции</a:t>
            </a:r>
            <a:endParaRPr sz="2000" dirty="0"/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 u="sng" dirty="0">
                <a:solidFill>
                  <a:schemeClr val="hlink"/>
                </a:solidFill>
                <a:hlinkClick r:id="rId8" action="ppaction://hlinksldjump"/>
              </a:rPr>
              <a:t>Точки экстремума (интервалы монотонности)</a:t>
            </a:r>
            <a:endParaRPr sz="2000" dirty="0"/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 u="sng" dirty="0">
                <a:solidFill>
                  <a:schemeClr val="hlink"/>
                </a:solidFill>
                <a:hlinkClick r:id="rId9" action="ppaction://hlinksldjump"/>
              </a:rPr>
              <a:t>Точки перегиба (интервалы выпуклости вверх/вниз)</a:t>
            </a:r>
            <a:endParaRPr sz="2000" dirty="0"/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 u="sng" dirty="0">
                <a:solidFill>
                  <a:schemeClr val="hlink"/>
                </a:solidFill>
                <a:hlinkClick r:id="rId10" action="ppaction://hlinksldjump"/>
              </a:rPr>
              <a:t>Наклонные асимптоты</a:t>
            </a:r>
            <a:endParaRPr sz="2000" dirty="0"/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 u="sng" dirty="0">
                <a:solidFill>
                  <a:schemeClr val="hlink"/>
                </a:solidFill>
                <a:hlinkClick r:id="rId11" action="ppaction://hlinksldjump"/>
              </a:rPr>
              <a:t>Подобрать дополнительные точки</a:t>
            </a:r>
            <a:endParaRPr sz="2000" dirty="0"/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 u="sng" dirty="0">
                <a:solidFill>
                  <a:schemeClr val="hlink"/>
                </a:solidFill>
                <a:hlinkClick r:id="rId12" action="ppaction://hlinksldjump"/>
              </a:rPr>
              <a:t>Построить график функции и асимптот</a:t>
            </a:r>
            <a:endParaRPr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"/>
              <a:t>D(x) и E(x)</a:t>
            </a:r>
            <a:endParaRPr/>
          </a:p>
        </p:txBody>
      </p:sp>
      <p:cxnSp>
        <p:nvCxnSpPr>
          <p:cNvPr id="466" name="Google Shape;466;p28"/>
          <p:cNvCxnSpPr/>
          <p:nvPr/>
        </p:nvCxnSpPr>
        <p:spPr>
          <a:xfrm>
            <a:off x="1578306" y="1234914"/>
            <a:ext cx="0" cy="224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28"/>
          <p:cNvCxnSpPr/>
          <p:nvPr/>
        </p:nvCxnSpPr>
        <p:spPr>
          <a:xfrm>
            <a:off x="377175" y="2514642"/>
            <a:ext cx="247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28"/>
          <p:cNvCxnSpPr/>
          <p:nvPr/>
        </p:nvCxnSpPr>
        <p:spPr>
          <a:xfrm flipH="1">
            <a:off x="1493711" y="1234914"/>
            <a:ext cx="84600" cy="16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28"/>
          <p:cNvCxnSpPr/>
          <p:nvPr/>
        </p:nvCxnSpPr>
        <p:spPr>
          <a:xfrm>
            <a:off x="1575729" y="1233325"/>
            <a:ext cx="78600" cy="17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28"/>
          <p:cNvCxnSpPr/>
          <p:nvPr/>
        </p:nvCxnSpPr>
        <p:spPr>
          <a:xfrm>
            <a:off x="2734830" y="2439466"/>
            <a:ext cx="114900" cy="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28"/>
          <p:cNvCxnSpPr/>
          <p:nvPr/>
        </p:nvCxnSpPr>
        <p:spPr>
          <a:xfrm flipH="1">
            <a:off x="2749936" y="2515128"/>
            <a:ext cx="99900" cy="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2" name="Google Shape;472;p28"/>
          <p:cNvSpPr txBox="1"/>
          <p:nvPr/>
        </p:nvSpPr>
        <p:spPr>
          <a:xfrm>
            <a:off x="1221578" y="1250051"/>
            <a:ext cx="1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</a:t>
            </a:r>
            <a:endParaRPr/>
          </a:p>
        </p:txBody>
      </p:sp>
      <p:sp>
        <p:nvSpPr>
          <p:cNvPr id="473" name="Google Shape;473;p28"/>
          <p:cNvSpPr txBox="1"/>
          <p:nvPr/>
        </p:nvSpPr>
        <p:spPr>
          <a:xfrm>
            <a:off x="2647076" y="2624087"/>
            <a:ext cx="1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</a:t>
            </a:r>
            <a:endParaRPr/>
          </a:p>
        </p:txBody>
      </p:sp>
      <p:cxnSp>
        <p:nvCxnSpPr>
          <p:cNvPr id="474" name="Google Shape;474;p28"/>
          <p:cNvCxnSpPr/>
          <p:nvPr/>
        </p:nvCxnSpPr>
        <p:spPr>
          <a:xfrm>
            <a:off x="4537156" y="1235714"/>
            <a:ext cx="2700" cy="224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28"/>
          <p:cNvCxnSpPr/>
          <p:nvPr/>
        </p:nvCxnSpPr>
        <p:spPr>
          <a:xfrm>
            <a:off x="3336025" y="2515442"/>
            <a:ext cx="247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28"/>
          <p:cNvCxnSpPr/>
          <p:nvPr/>
        </p:nvCxnSpPr>
        <p:spPr>
          <a:xfrm flipH="1">
            <a:off x="4452561" y="1235714"/>
            <a:ext cx="84600" cy="16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28"/>
          <p:cNvCxnSpPr/>
          <p:nvPr/>
        </p:nvCxnSpPr>
        <p:spPr>
          <a:xfrm>
            <a:off x="4534579" y="1234125"/>
            <a:ext cx="78600" cy="17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28"/>
          <p:cNvCxnSpPr/>
          <p:nvPr/>
        </p:nvCxnSpPr>
        <p:spPr>
          <a:xfrm>
            <a:off x="5693680" y="2440266"/>
            <a:ext cx="114900" cy="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9" name="Google Shape;479;p28"/>
          <p:cNvCxnSpPr/>
          <p:nvPr/>
        </p:nvCxnSpPr>
        <p:spPr>
          <a:xfrm flipH="1">
            <a:off x="5708786" y="2515928"/>
            <a:ext cx="99900" cy="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0" name="Google Shape;480;p28"/>
          <p:cNvSpPr txBox="1"/>
          <p:nvPr/>
        </p:nvSpPr>
        <p:spPr>
          <a:xfrm>
            <a:off x="4180428" y="1250851"/>
            <a:ext cx="1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</a:t>
            </a:r>
            <a:endParaRPr/>
          </a:p>
        </p:txBody>
      </p:sp>
      <p:sp>
        <p:nvSpPr>
          <p:cNvPr id="481" name="Google Shape;481;p28"/>
          <p:cNvSpPr txBox="1"/>
          <p:nvPr/>
        </p:nvSpPr>
        <p:spPr>
          <a:xfrm>
            <a:off x="5605926" y="2624887"/>
            <a:ext cx="1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</a:t>
            </a:r>
            <a:endParaRPr/>
          </a:p>
        </p:txBody>
      </p:sp>
      <p:cxnSp>
        <p:nvCxnSpPr>
          <p:cNvPr id="482" name="Google Shape;482;p28"/>
          <p:cNvCxnSpPr/>
          <p:nvPr/>
        </p:nvCxnSpPr>
        <p:spPr>
          <a:xfrm>
            <a:off x="7557531" y="1236514"/>
            <a:ext cx="0" cy="22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28"/>
          <p:cNvCxnSpPr/>
          <p:nvPr/>
        </p:nvCxnSpPr>
        <p:spPr>
          <a:xfrm>
            <a:off x="6356400" y="2516242"/>
            <a:ext cx="247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28"/>
          <p:cNvCxnSpPr/>
          <p:nvPr/>
        </p:nvCxnSpPr>
        <p:spPr>
          <a:xfrm flipH="1">
            <a:off x="7472936" y="1236514"/>
            <a:ext cx="84600" cy="16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8"/>
          <p:cNvCxnSpPr/>
          <p:nvPr/>
        </p:nvCxnSpPr>
        <p:spPr>
          <a:xfrm>
            <a:off x="7554954" y="1234925"/>
            <a:ext cx="78600" cy="17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8"/>
          <p:cNvCxnSpPr/>
          <p:nvPr/>
        </p:nvCxnSpPr>
        <p:spPr>
          <a:xfrm>
            <a:off x="8714055" y="2441066"/>
            <a:ext cx="114900" cy="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8"/>
          <p:cNvCxnSpPr/>
          <p:nvPr/>
        </p:nvCxnSpPr>
        <p:spPr>
          <a:xfrm flipH="1">
            <a:off x="8729161" y="2516728"/>
            <a:ext cx="99900" cy="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8"/>
          <p:cNvSpPr txBox="1"/>
          <p:nvPr/>
        </p:nvSpPr>
        <p:spPr>
          <a:xfrm>
            <a:off x="7200803" y="1251651"/>
            <a:ext cx="1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</a:t>
            </a:r>
            <a:endParaRPr/>
          </a:p>
        </p:txBody>
      </p:sp>
      <p:sp>
        <p:nvSpPr>
          <p:cNvPr id="489" name="Google Shape;489;p28"/>
          <p:cNvSpPr txBox="1"/>
          <p:nvPr/>
        </p:nvSpPr>
        <p:spPr>
          <a:xfrm>
            <a:off x="8626301" y="2625687"/>
            <a:ext cx="1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</a:t>
            </a:r>
            <a:endParaRPr/>
          </a:p>
        </p:txBody>
      </p:sp>
      <p:cxnSp>
        <p:nvCxnSpPr>
          <p:cNvPr id="490" name="Google Shape;490;p28"/>
          <p:cNvCxnSpPr/>
          <p:nvPr/>
        </p:nvCxnSpPr>
        <p:spPr>
          <a:xfrm rot="10800000" flipH="1">
            <a:off x="754375" y="1604875"/>
            <a:ext cx="1817400" cy="19407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1" name="Google Shape;491;p28"/>
          <p:cNvSpPr/>
          <p:nvPr/>
        </p:nvSpPr>
        <p:spPr>
          <a:xfrm>
            <a:off x="3957075" y="1584200"/>
            <a:ext cx="1131550" cy="932950"/>
          </a:xfrm>
          <a:custGeom>
            <a:avLst/>
            <a:gdLst/>
            <a:ahLst/>
            <a:cxnLst/>
            <a:rect l="l" t="t" r="r" b="b"/>
            <a:pathLst>
              <a:path w="45262" h="37318" extrusionOk="0">
                <a:moveTo>
                  <a:pt x="0" y="0"/>
                </a:moveTo>
                <a:cubicBezTo>
                  <a:pt x="3841" y="6218"/>
                  <a:pt x="15499" y="37124"/>
                  <a:pt x="23043" y="37307"/>
                </a:cubicBezTo>
                <a:cubicBezTo>
                  <a:pt x="30587" y="37490"/>
                  <a:pt x="41559" y="7132"/>
                  <a:pt x="45262" y="1097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2" name="Google Shape;492;p28"/>
          <p:cNvSpPr/>
          <p:nvPr/>
        </p:nvSpPr>
        <p:spPr>
          <a:xfrm>
            <a:off x="7633550" y="1495050"/>
            <a:ext cx="959541" cy="877795"/>
          </a:xfrm>
          <a:custGeom>
            <a:avLst/>
            <a:gdLst/>
            <a:ahLst/>
            <a:cxnLst/>
            <a:rect l="l" t="t" r="r" b="b"/>
            <a:pathLst>
              <a:path w="38899" h="35221" extrusionOk="0">
                <a:moveTo>
                  <a:pt x="1043" y="0"/>
                </a:moveTo>
                <a:cubicBezTo>
                  <a:pt x="1455" y="5212"/>
                  <a:pt x="-2797" y="25420"/>
                  <a:pt x="3512" y="31272"/>
                </a:cubicBezTo>
                <a:cubicBezTo>
                  <a:pt x="9821" y="37124"/>
                  <a:pt x="33001" y="34473"/>
                  <a:pt x="38899" y="35113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3" name="Google Shape;493;p28"/>
          <p:cNvSpPr/>
          <p:nvPr/>
        </p:nvSpPr>
        <p:spPr>
          <a:xfrm rot="10800000">
            <a:off x="6502525" y="2571750"/>
            <a:ext cx="959541" cy="877795"/>
          </a:xfrm>
          <a:custGeom>
            <a:avLst/>
            <a:gdLst/>
            <a:ahLst/>
            <a:cxnLst/>
            <a:rect l="l" t="t" r="r" b="b"/>
            <a:pathLst>
              <a:path w="38899" h="35221" extrusionOk="0">
                <a:moveTo>
                  <a:pt x="1043" y="0"/>
                </a:moveTo>
                <a:cubicBezTo>
                  <a:pt x="1455" y="5212"/>
                  <a:pt x="-2797" y="25420"/>
                  <a:pt x="3512" y="31272"/>
                </a:cubicBezTo>
                <a:cubicBezTo>
                  <a:pt x="9821" y="37124"/>
                  <a:pt x="33001" y="34473"/>
                  <a:pt x="38899" y="35113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4" name="Google Shape;494;p28"/>
          <p:cNvSpPr txBox="1"/>
          <p:nvPr/>
        </p:nvSpPr>
        <p:spPr>
          <a:xfrm>
            <a:off x="754375" y="3850375"/>
            <a:ext cx="1973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D(x) = (-</a:t>
            </a:r>
            <a:r>
              <a:rPr lang="ru" sz="1700">
                <a:solidFill>
                  <a:schemeClr val="dk1"/>
                </a:solidFill>
              </a:rPr>
              <a:t>∞</a:t>
            </a:r>
            <a:r>
              <a:rPr lang="ru" sz="1700"/>
              <a:t>;+∞)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E(x) = (-</a:t>
            </a:r>
            <a:r>
              <a:rPr lang="ru" sz="1700">
                <a:solidFill>
                  <a:schemeClr val="dk1"/>
                </a:solidFill>
              </a:rPr>
              <a:t>∞</a:t>
            </a:r>
            <a:r>
              <a:rPr lang="ru" sz="1700"/>
              <a:t>;+</a:t>
            </a:r>
            <a:r>
              <a:rPr lang="ru" sz="1700">
                <a:solidFill>
                  <a:schemeClr val="dk1"/>
                </a:solidFill>
              </a:rPr>
              <a:t>∞</a:t>
            </a:r>
            <a:r>
              <a:rPr lang="ru" sz="1700"/>
              <a:t>)</a:t>
            </a:r>
            <a:endParaRPr sz="1700"/>
          </a:p>
        </p:txBody>
      </p:sp>
      <p:sp>
        <p:nvSpPr>
          <p:cNvPr id="495" name="Google Shape;495;p28"/>
          <p:cNvSpPr txBox="1"/>
          <p:nvPr/>
        </p:nvSpPr>
        <p:spPr>
          <a:xfrm>
            <a:off x="3813025" y="3850375"/>
            <a:ext cx="1762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D(x) = (-</a:t>
            </a:r>
            <a:r>
              <a:rPr lang="ru" sz="1700">
                <a:solidFill>
                  <a:schemeClr val="dk1"/>
                </a:solidFill>
              </a:rPr>
              <a:t>∞</a:t>
            </a:r>
            <a:r>
              <a:rPr lang="ru" sz="1700"/>
              <a:t>;+∞)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E(x) = [0;+</a:t>
            </a:r>
            <a:r>
              <a:rPr lang="ru" sz="1700">
                <a:solidFill>
                  <a:schemeClr val="dk1"/>
                </a:solidFill>
              </a:rPr>
              <a:t>∞</a:t>
            </a:r>
            <a:r>
              <a:rPr lang="ru" sz="1700"/>
              <a:t>)</a:t>
            </a:r>
            <a:endParaRPr sz="1700"/>
          </a:p>
        </p:txBody>
      </p:sp>
      <p:sp>
        <p:nvSpPr>
          <p:cNvPr id="496" name="Google Shape;496;p28"/>
          <p:cNvSpPr txBox="1"/>
          <p:nvPr/>
        </p:nvSpPr>
        <p:spPr>
          <a:xfrm>
            <a:off x="6306000" y="3850375"/>
            <a:ext cx="2838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D(x) = (-</a:t>
            </a:r>
            <a:r>
              <a:rPr lang="ru" sz="1700">
                <a:solidFill>
                  <a:schemeClr val="dk1"/>
                </a:solidFill>
              </a:rPr>
              <a:t>∞</a:t>
            </a:r>
            <a:r>
              <a:rPr lang="ru" sz="1700"/>
              <a:t>;0) U (0; +</a:t>
            </a:r>
            <a:r>
              <a:rPr lang="ru" sz="1700">
                <a:solidFill>
                  <a:schemeClr val="dk1"/>
                </a:solidFill>
              </a:rPr>
              <a:t>∞)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E(x) = </a:t>
            </a:r>
            <a:r>
              <a:rPr lang="ru" sz="1700">
                <a:solidFill>
                  <a:schemeClr val="dk1"/>
                </a:solidFill>
              </a:rPr>
              <a:t>(-∞;0) U (0; +∞)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2) Вертикальные асимптоты</a:t>
            </a:r>
            <a:endParaRPr/>
          </a:p>
        </p:txBody>
      </p:sp>
      <p:sp>
        <p:nvSpPr>
          <p:cNvPr id="502" name="Google Shape;50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Вертикальная асимптота - вертикальная прямая в месте разрыва функции.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Принимает значение x, в котором функция не существует.</a:t>
            </a:r>
            <a:endParaRPr/>
          </a:p>
        </p:txBody>
      </p:sp>
      <p:cxnSp>
        <p:nvCxnSpPr>
          <p:cNvPr id="503" name="Google Shape;503;p29"/>
          <p:cNvCxnSpPr/>
          <p:nvPr/>
        </p:nvCxnSpPr>
        <p:spPr>
          <a:xfrm>
            <a:off x="2004644" y="2168946"/>
            <a:ext cx="0" cy="264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29"/>
          <p:cNvCxnSpPr/>
          <p:nvPr/>
        </p:nvCxnSpPr>
        <p:spPr>
          <a:xfrm>
            <a:off x="507475" y="3676422"/>
            <a:ext cx="308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29"/>
          <p:cNvCxnSpPr/>
          <p:nvPr/>
        </p:nvCxnSpPr>
        <p:spPr>
          <a:xfrm flipH="1">
            <a:off x="1899050" y="2168946"/>
            <a:ext cx="105600" cy="1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29"/>
          <p:cNvCxnSpPr/>
          <p:nvPr/>
        </p:nvCxnSpPr>
        <p:spPr>
          <a:xfrm>
            <a:off x="2001432" y="2167075"/>
            <a:ext cx="98100" cy="20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507;p29"/>
          <p:cNvCxnSpPr/>
          <p:nvPr/>
        </p:nvCxnSpPr>
        <p:spPr>
          <a:xfrm>
            <a:off x="3446212" y="3587867"/>
            <a:ext cx="143100" cy="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29"/>
          <p:cNvCxnSpPr/>
          <p:nvPr/>
        </p:nvCxnSpPr>
        <p:spPr>
          <a:xfrm flipH="1">
            <a:off x="3465062" y="3676995"/>
            <a:ext cx="124500" cy="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9" name="Google Shape;509;p29"/>
          <p:cNvSpPr txBox="1"/>
          <p:nvPr/>
        </p:nvSpPr>
        <p:spPr>
          <a:xfrm>
            <a:off x="1559994" y="2186777"/>
            <a:ext cx="20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</a:t>
            </a:r>
            <a:endParaRPr/>
          </a:p>
        </p:txBody>
      </p:sp>
      <p:sp>
        <p:nvSpPr>
          <p:cNvPr id="510" name="Google Shape;510;p29"/>
          <p:cNvSpPr txBox="1"/>
          <p:nvPr/>
        </p:nvSpPr>
        <p:spPr>
          <a:xfrm>
            <a:off x="3336829" y="3805345"/>
            <a:ext cx="2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   </a:t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453344" y="2291650"/>
            <a:ext cx="1277400" cy="1097275"/>
          </a:xfrm>
          <a:custGeom>
            <a:avLst/>
            <a:gdLst/>
            <a:ahLst/>
            <a:cxnLst/>
            <a:rect l="l" t="t" r="r" b="b"/>
            <a:pathLst>
              <a:path w="51096" h="43891" extrusionOk="0">
                <a:moveTo>
                  <a:pt x="1170" y="0"/>
                </a:moveTo>
                <a:cubicBezTo>
                  <a:pt x="1764" y="5578"/>
                  <a:pt x="-3585" y="26152"/>
                  <a:pt x="4736" y="33467"/>
                </a:cubicBezTo>
                <a:cubicBezTo>
                  <a:pt x="13057" y="40782"/>
                  <a:pt x="43369" y="42154"/>
                  <a:pt x="51096" y="43891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" name="Google Shape;512;p29"/>
          <p:cNvSpPr/>
          <p:nvPr/>
        </p:nvSpPr>
        <p:spPr>
          <a:xfrm rot="5400000" flipH="1">
            <a:off x="1025114" y="3452675"/>
            <a:ext cx="1277361" cy="1149850"/>
          </a:xfrm>
          <a:custGeom>
            <a:avLst/>
            <a:gdLst/>
            <a:ahLst/>
            <a:cxnLst/>
            <a:rect l="l" t="t" r="r" b="b"/>
            <a:pathLst>
              <a:path w="48555" h="45994" extrusionOk="0">
                <a:moveTo>
                  <a:pt x="0" y="1006"/>
                </a:moveTo>
                <a:cubicBezTo>
                  <a:pt x="6447" y="1555"/>
                  <a:pt x="30587" y="-3201"/>
                  <a:pt x="38679" y="4297"/>
                </a:cubicBezTo>
                <a:cubicBezTo>
                  <a:pt x="46772" y="11795"/>
                  <a:pt x="46909" y="39045"/>
                  <a:pt x="48555" y="45994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513" name="Google Shape;513;p29"/>
          <p:cNvCxnSpPr/>
          <p:nvPr/>
        </p:nvCxnSpPr>
        <p:spPr>
          <a:xfrm>
            <a:off x="2387450" y="3587875"/>
            <a:ext cx="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29"/>
          <p:cNvCxnSpPr/>
          <p:nvPr/>
        </p:nvCxnSpPr>
        <p:spPr>
          <a:xfrm rot="10800000">
            <a:off x="2385700" y="2432400"/>
            <a:ext cx="0" cy="2252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5" name="Google Shape;515;p29"/>
          <p:cNvSpPr txBox="1"/>
          <p:nvPr/>
        </p:nvSpPr>
        <p:spPr>
          <a:xfrm>
            <a:off x="2238725" y="3676425"/>
            <a:ext cx="16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pic>
        <p:nvPicPr>
          <p:cNvPr id="516" name="Google Shape;516;p29" descr="&lt;math xmlns=&quot;http://www.w3.org/1998/Math/MathML&quot;&gt;&lt;mi&gt;f&lt;/mi&gt;&lt;mfenced&gt;&lt;mi&gt;x&lt;/mi&gt;&lt;/mfenced&gt;&lt;mo&gt;=&lt;/mo&gt;&lt;mfrac&gt;&lt;mrow&gt;&lt;mi&gt;x&lt;/mi&gt;&lt;mo&gt;+&lt;/mo&gt;&lt;mn&gt;3&lt;/mn&gt;&lt;/mrow&gt;&lt;mrow&gt;&lt;mi&gt;x&lt;/mi&gt;&lt;mo&gt;-&lt;/mo&gt;&lt;mn&gt;2&lt;/mn&gt;&lt;/mrow&gt;&lt;/mfrac&gt;&lt;/math&gt;" title="f open parentheses x close parentheses equals fraction numerator x plus 3 over denominator x minus 2 end fra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703" y="2186777"/>
            <a:ext cx="1904675" cy="72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9"/>
          <p:cNvSpPr txBox="1"/>
          <p:nvPr/>
        </p:nvSpPr>
        <p:spPr>
          <a:xfrm>
            <a:off x="4416500" y="3245375"/>
            <a:ext cx="3840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f(x) не существует при значении x=2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Следовательно существует вертикальная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асимптота x = 2</a:t>
            </a:r>
            <a:endParaRPr/>
          </a:p>
        </p:txBody>
      </p:sp>
      <p:sp>
        <p:nvSpPr>
          <p:cNvPr id="518" name="Google Shape;518;p29"/>
          <p:cNvSpPr txBox="1"/>
          <p:nvPr/>
        </p:nvSpPr>
        <p:spPr>
          <a:xfrm>
            <a:off x="3932500" y="4076000"/>
            <a:ext cx="293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ru"/>
              <a:t>доп проверка</a:t>
            </a:r>
            <a:endParaRPr/>
          </a:p>
        </p:txBody>
      </p:sp>
      <p:pic>
        <p:nvPicPr>
          <p:cNvPr id="519" name="Google Shape;519;p29" descr="&lt;math xmlns=&quot;http://www.w3.org/1998/Math/MathML&quot;&gt;&lt;munder&gt;&lt;mi&gt;lim&lt;/mi&gt;&lt;mrow&gt;&lt;mi&gt;x&lt;/mi&gt;&lt;mo&gt;&amp;#x2192;&lt;/mo&gt;&lt;mi&gt;a&lt;/mi&gt;&lt;mo&gt;+&lt;/mo&gt;&lt;mn&gt;0&lt;/mn&gt;&lt;/mrow&gt;&lt;/munder&gt;&lt;mi&gt;f&lt;/mi&gt;&lt;mfenced&gt;&lt;mi&gt;x&lt;/mi&gt;&lt;/mfenced&gt;&lt;mo&gt;&amp;#xA0;&lt;/mo&gt;&lt;mo&gt;=&lt;/mo&gt;&lt;mo&gt;&amp;#xA0;&lt;/mo&gt;&lt;mo&gt;&amp;#x221E;&lt;/mo&gt;&lt;mo&gt;&amp;#xA0;&lt;/mo&gt;&lt;mi&gt;&amp;#x438;&lt;/mi&gt;&lt;mi&gt;&amp;#x43B;&lt;/mi&gt;&lt;mi&gt;&amp;#x438;&lt;/mi&gt;&lt;mo&gt;&amp;#xA0;&lt;/mo&gt;&lt;munder&gt;&lt;mi&gt;lim&lt;/mi&gt;&lt;mrow&gt;&lt;mi&gt;x&lt;/mi&gt;&lt;mo&gt;&amp;#x2192;&lt;/mo&gt;&lt;mi&gt;a&lt;/mi&gt;&lt;mo&gt;-&lt;/mo&gt;&lt;mn&gt;0&lt;/mn&gt;&lt;/mrow&gt;&lt;/munder&gt;&lt;mi&gt;f&lt;/mi&gt;&lt;mfenced&gt;&lt;mi&gt;x&lt;/mi&gt;&lt;/mfenced&gt;&lt;mo&gt;=&lt;/mo&gt;&lt;mo&gt;&amp;#x221E;&lt;/mo&gt;&lt;/math&gt;" title="limit as x rightwards arrow a plus 0 of f open parentheses x close parentheses space equals space infinity space и л и space limit as x rightwards arrow a minus 0 of f open parentheses x close parentheses equals infinit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250" y="4533535"/>
            <a:ext cx="4343398" cy="455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3) Точки пересечения с осями координат</a:t>
            </a:r>
            <a:endParaRPr/>
          </a:p>
        </p:txBody>
      </p:sp>
      <p:sp>
        <p:nvSpPr>
          <p:cNvPr id="525" name="Google Shape;525;p30"/>
          <p:cNvSpPr txBox="1">
            <a:spLocks noGrp="1"/>
          </p:cNvSpPr>
          <p:nvPr>
            <p:ph type="body" idx="1"/>
          </p:nvPr>
        </p:nvSpPr>
        <p:spPr>
          <a:xfrm>
            <a:off x="2345400" y="1017725"/>
            <a:ext cx="4453200" cy="486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ru" sz="1829">
                <a:solidFill>
                  <a:schemeClr val="dk1"/>
                </a:solidFill>
              </a:rPr>
              <a:t>(0; </a:t>
            </a:r>
            <a:r>
              <a:rPr lang="ru" sz="1829" i="1">
                <a:solidFill>
                  <a:schemeClr val="dk1"/>
                </a:solidFill>
              </a:rPr>
              <a:t>f(0)</a:t>
            </a:r>
            <a:r>
              <a:rPr lang="ru" sz="1829">
                <a:solidFill>
                  <a:schemeClr val="dk1"/>
                </a:solidFill>
              </a:rPr>
              <a:t>) - точка пересечения с осью Oy</a:t>
            </a:r>
            <a:endParaRPr sz="1829">
              <a:solidFill>
                <a:schemeClr val="dk1"/>
              </a:solidFill>
            </a:endParaRPr>
          </a:p>
        </p:txBody>
      </p:sp>
      <p:sp>
        <p:nvSpPr>
          <p:cNvPr id="526" name="Google Shape;526;p30"/>
          <p:cNvSpPr txBox="1"/>
          <p:nvPr/>
        </p:nvSpPr>
        <p:spPr>
          <a:xfrm>
            <a:off x="521200" y="3384700"/>
            <a:ext cx="4402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f(0) = 9 =&gt; (0; 9) - точка пересечения с Оy</a:t>
            </a:r>
            <a:endParaRPr sz="1600"/>
          </a:p>
        </p:txBody>
      </p:sp>
      <p:sp>
        <p:nvSpPr>
          <p:cNvPr id="527" name="Google Shape;527;p30"/>
          <p:cNvSpPr txBox="1">
            <a:spLocks noGrp="1"/>
          </p:cNvSpPr>
          <p:nvPr>
            <p:ph type="body" idx="1"/>
          </p:nvPr>
        </p:nvSpPr>
        <p:spPr>
          <a:xfrm>
            <a:off x="2374350" y="1475925"/>
            <a:ext cx="4402800" cy="486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ru">
                <a:solidFill>
                  <a:schemeClr val="dk1"/>
                </a:solidFill>
              </a:rPr>
              <a:t>(x0; 0) - точка пересечения с осью Ox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8" name="Google Shape;528;p30"/>
          <p:cNvSpPr txBox="1"/>
          <p:nvPr/>
        </p:nvSpPr>
        <p:spPr>
          <a:xfrm>
            <a:off x="3106675" y="1892800"/>
            <a:ext cx="26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x0 - корень уравнения f(x) = 0</a:t>
            </a:r>
            <a:endParaRPr/>
          </a:p>
        </p:txBody>
      </p:sp>
      <p:sp>
        <p:nvSpPr>
          <p:cNvPr id="529" name="Google Shape;529;p30"/>
          <p:cNvSpPr txBox="1"/>
          <p:nvPr/>
        </p:nvSpPr>
        <p:spPr>
          <a:xfrm>
            <a:off x="521200" y="2558025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sp>
        <p:nvSpPr>
          <p:cNvPr id="530" name="Google Shape;530;p30"/>
          <p:cNvSpPr txBox="1"/>
          <p:nvPr/>
        </p:nvSpPr>
        <p:spPr>
          <a:xfrm>
            <a:off x="521200" y="3815800"/>
            <a:ext cx="3902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x0 = 3 - корень уравнения f(x) = 0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(3; 0) - точка пересечения с осью Оy</a:t>
            </a:r>
            <a:endParaRPr sz="1600"/>
          </a:p>
        </p:txBody>
      </p:sp>
      <p:cxnSp>
        <p:nvCxnSpPr>
          <p:cNvPr id="531" name="Google Shape;531;p30"/>
          <p:cNvCxnSpPr/>
          <p:nvPr/>
        </p:nvCxnSpPr>
        <p:spPr>
          <a:xfrm>
            <a:off x="6271540" y="2242658"/>
            <a:ext cx="0" cy="24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30"/>
          <p:cNvCxnSpPr/>
          <p:nvPr/>
        </p:nvCxnSpPr>
        <p:spPr>
          <a:xfrm>
            <a:off x="5390400" y="3789238"/>
            <a:ext cx="242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30"/>
          <p:cNvCxnSpPr/>
          <p:nvPr/>
        </p:nvCxnSpPr>
        <p:spPr>
          <a:xfrm flipH="1">
            <a:off x="6168646" y="2242658"/>
            <a:ext cx="102900" cy="2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30"/>
          <p:cNvCxnSpPr/>
          <p:nvPr/>
        </p:nvCxnSpPr>
        <p:spPr>
          <a:xfrm>
            <a:off x="6268414" y="2240738"/>
            <a:ext cx="95400" cy="20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30"/>
          <p:cNvCxnSpPr/>
          <p:nvPr/>
        </p:nvCxnSpPr>
        <p:spPr>
          <a:xfrm>
            <a:off x="7674614" y="3698383"/>
            <a:ext cx="13920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30"/>
          <p:cNvCxnSpPr/>
          <p:nvPr/>
        </p:nvCxnSpPr>
        <p:spPr>
          <a:xfrm flipH="1">
            <a:off x="7692937" y="3789822"/>
            <a:ext cx="121200" cy="5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7" name="Google Shape;537;p30"/>
          <p:cNvSpPr txBox="1"/>
          <p:nvPr/>
        </p:nvSpPr>
        <p:spPr>
          <a:xfrm>
            <a:off x="5838764" y="2260951"/>
            <a:ext cx="20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</a:t>
            </a:r>
            <a:endParaRPr/>
          </a:p>
        </p:txBody>
      </p:sp>
      <p:sp>
        <p:nvSpPr>
          <p:cNvPr id="538" name="Google Shape;538;p30"/>
          <p:cNvSpPr txBox="1"/>
          <p:nvPr/>
        </p:nvSpPr>
        <p:spPr>
          <a:xfrm>
            <a:off x="7568152" y="3921502"/>
            <a:ext cx="22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</a:t>
            </a:r>
            <a:endParaRPr/>
          </a:p>
        </p:txBody>
      </p:sp>
      <p:sp>
        <p:nvSpPr>
          <p:cNvPr id="539" name="Google Shape;539;p30"/>
          <p:cNvSpPr/>
          <p:nvPr/>
        </p:nvSpPr>
        <p:spPr>
          <a:xfrm>
            <a:off x="6171294" y="2662330"/>
            <a:ext cx="1372796" cy="1127470"/>
          </a:xfrm>
          <a:custGeom>
            <a:avLst/>
            <a:gdLst/>
            <a:ahLst/>
            <a:cxnLst/>
            <a:rect l="l" t="t" r="r" b="b"/>
            <a:pathLst>
              <a:path w="45262" h="37318" extrusionOk="0">
                <a:moveTo>
                  <a:pt x="0" y="0"/>
                </a:moveTo>
                <a:cubicBezTo>
                  <a:pt x="3841" y="6218"/>
                  <a:pt x="15499" y="37124"/>
                  <a:pt x="23043" y="37307"/>
                </a:cubicBezTo>
                <a:cubicBezTo>
                  <a:pt x="30587" y="37490"/>
                  <a:pt x="41559" y="7132"/>
                  <a:pt x="45262" y="1097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0" name="Google Shape;540;p30"/>
          <p:cNvSpPr txBox="1"/>
          <p:nvPr/>
        </p:nvSpPr>
        <p:spPr>
          <a:xfrm>
            <a:off x="6586775" y="3759988"/>
            <a:ext cx="58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(3;0)</a:t>
            </a:r>
            <a:endParaRPr/>
          </a:p>
        </p:txBody>
      </p:sp>
      <p:sp>
        <p:nvSpPr>
          <p:cNvPr id="541" name="Google Shape;541;p30"/>
          <p:cNvSpPr txBox="1"/>
          <p:nvPr/>
        </p:nvSpPr>
        <p:spPr>
          <a:xfrm>
            <a:off x="5719550" y="2621163"/>
            <a:ext cx="58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(0;9)</a:t>
            </a:r>
            <a:endParaRPr/>
          </a:p>
        </p:txBody>
      </p:sp>
      <p:sp>
        <p:nvSpPr>
          <p:cNvPr id="542" name="Google Shape;542;p30"/>
          <p:cNvSpPr/>
          <p:nvPr/>
        </p:nvSpPr>
        <p:spPr>
          <a:xfrm>
            <a:off x="6243950" y="2833163"/>
            <a:ext cx="58500" cy="58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0"/>
          <p:cNvSpPr/>
          <p:nvPr/>
        </p:nvSpPr>
        <p:spPr>
          <a:xfrm>
            <a:off x="6848975" y="3759988"/>
            <a:ext cx="58500" cy="58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4" name="Google Shape;544;p30" descr="&lt;math xmlns=&quot;http://www.w3.org/1998/Math/MathML&quot;&gt;&lt;mi&gt;f&lt;/mi&gt;&lt;mfenced&gt;&lt;mi&gt;x&lt;/mi&gt;&lt;/mfenced&gt;&lt;mo&gt;=&lt;/mo&gt;&lt;msup&gt;&lt;mi&gt;x&lt;/mi&gt;&lt;mn&gt;2&lt;/mn&gt;&lt;/msup&gt;&lt;mo&gt;-&lt;/mo&gt;&lt;mn&gt;6&lt;/mn&gt;&lt;mi&gt;x&lt;/mi&gt;&lt;mo&gt;+&lt;/mo&gt;&lt;mn&gt;9&lt;/mn&gt;&lt;/math&gt;" title="f open parentheses x close parentheses equals x squared minus 6 x plus 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25" y="2958225"/>
            <a:ext cx="2560424" cy="3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1"/>
          <p:cNvSpPr txBox="1">
            <a:spLocks noGrp="1"/>
          </p:cNvSpPr>
          <p:nvPr>
            <p:ph type="title"/>
          </p:nvPr>
        </p:nvSpPr>
        <p:spPr>
          <a:xfrm>
            <a:off x="311700" y="349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4) (Не)Чётность функции</a:t>
            </a:r>
            <a:endParaRPr/>
          </a:p>
        </p:txBody>
      </p:sp>
      <p:sp>
        <p:nvSpPr>
          <p:cNvPr id="550" name="Google Shape;550;p31"/>
          <p:cNvSpPr txBox="1">
            <a:spLocks noGrp="1"/>
          </p:cNvSpPr>
          <p:nvPr>
            <p:ph type="body" idx="1"/>
          </p:nvPr>
        </p:nvSpPr>
        <p:spPr>
          <a:xfrm>
            <a:off x="311700" y="947163"/>
            <a:ext cx="85206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f(x) = f(-x) - </a:t>
            </a:r>
            <a:r>
              <a:rPr lang="ru" b="1"/>
              <a:t>функция чётная</a:t>
            </a:r>
            <a:r>
              <a:rPr lang="ru"/>
              <a:t> и симметрична относительно оси Оy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Если f(x) = -f(x) - </a:t>
            </a:r>
            <a:r>
              <a:rPr lang="ru" b="1"/>
              <a:t>функция нечётная</a:t>
            </a:r>
            <a:r>
              <a:rPr lang="ru"/>
              <a:t> и симметрична относительно начала координат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Если оба условия не выполняются - это </a:t>
            </a:r>
            <a:r>
              <a:rPr lang="ru" b="1"/>
              <a:t>функция общего вида</a:t>
            </a:r>
            <a:endParaRPr b="1"/>
          </a:p>
        </p:txBody>
      </p:sp>
      <p:cxnSp>
        <p:nvCxnSpPr>
          <p:cNvPr id="551" name="Google Shape;551;p31"/>
          <p:cNvCxnSpPr/>
          <p:nvPr/>
        </p:nvCxnSpPr>
        <p:spPr>
          <a:xfrm>
            <a:off x="2628131" y="2796043"/>
            <a:ext cx="0" cy="138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31"/>
          <p:cNvCxnSpPr/>
          <p:nvPr/>
        </p:nvCxnSpPr>
        <p:spPr>
          <a:xfrm>
            <a:off x="2002550" y="3837775"/>
            <a:ext cx="135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31"/>
          <p:cNvCxnSpPr/>
          <p:nvPr/>
        </p:nvCxnSpPr>
        <p:spPr>
          <a:xfrm flipH="1">
            <a:off x="2557336" y="2796043"/>
            <a:ext cx="7080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31"/>
          <p:cNvCxnSpPr/>
          <p:nvPr/>
        </p:nvCxnSpPr>
        <p:spPr>
          <a:xfrm>
            <a:off x="2625972" y="2794750"/>
            <a:ext cx="66000" cy="1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31"/>
          <p:cNvCxnSpPr/>
          <p:nvPr/>
        </p:nvCxnSpPr>
        <p:spPr>
          <a:xfrm>
            <a:off x="3271580" y="3773462"/>
            <a:ext cx="96300" cy="6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31"/>
          <p:cNvCxnSpPr/>
          <p:nvPr/>
        </p:nvCxnSpPr>
        <p:spPr>
          <a:xfrm flipH="1">
            <a:off x="3284260" y="3835054"/>
            <a:ext cx="83700" cy="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31"/>
          <p:cNvSpPr txBox="1"/>
          <p:nvPr/>
        </p:nvSpPr>
        <p:spPr>
          <a:xfrm>
            <a:off x="2329176" y="2808365"/>
            <a:ext cx="1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</a:t>
            </a:r>
            <a:endParaRPr/>
          </a:p>
        </p:txBody>
      </p:sp>
      <p:sp>
        <p:nvSpPr>
          <p:cNvPr id="558" name="Google Shape;558;p31"/>
          <p:cNvSpPr txBox="1"/>
          <p:nvPr/>
        </p:nvSpPr>
        <p:spPr>
          <a:xfrm>
            <a:off x="3195938" y="3773450"/>
            <a:ext cx="15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</a:t>
            </a:r>
            <a:endParaRPr/>
          </a:p>
        </p:txBody>
      </p:sp>
      <p:sp>
        <p:nvSpPr>
          <p:cNvPr id="559" name="Google Shape;559;p31"/>
          <p:cNvSpPr/>
          <p:nvPr/>
        </p:nvSpPr>
        <p:spPr>
          <a:xfrm>
            <a:off x="2141995" y="3079722"/>
            <a:ext cx="948239" cy="759421"/>
          </a:xfrm>
          <a:custGeom>
            <a:avLst/>
            <a:gdLst/>
            <a:ahLst/>
            <a:cxnLst/>
            <a:rect l="l" t="t" r="r" b="b"/>
            <a:pathLst>
              <a:path w="45262" h="37318" extrusionOk="0">
                <a:moveTo>
                  <a:pt x="0" y="0"/>
                </a:moveTo>
                <a:cubicBezTo>
                  <a:pt x="3841" y="6218"/>
                  <a:pt x="15499" y="37124"/>
                  <a:pt x="23043" y="37307"/>
                </a:cubicBezTo>
                <a:cubicBezTo>
                  <a:pt x="30587" y="37490"/>
                  <a:pt x="41559" y="7132"/>
                  <a:pt x="45262" y="1097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560" name="Google Shape;560;p31" descr="&lt;math xmlns=&quot;http://www.w3.org/1998/Math/MathML&quot;&gt;&lt;mi&gt;f&lt;/mi&gt;&lt;mfenced&gt;&lt;mrow&gt;&lt;mo&gt;-&lt;/mo&gt;&lt;mi&gt;x&lt;/mi&gt;&lt;/mrow&gt;&lt;/mfenced&gt;&lt;mo&gt;=&lt;/mo&gt;&lt;msup&gt;&lt;mfenced&gt;&lt;mrow&gt;&lt;mo&gt;-&lt;/mo&gt;&lt;mi&gt;x&lt;/mi&gt;&lt;/mrow&gt;&lt;/mfenced&gt;&lt;mn&gt;2&lt;/mn&gt;&lt;/msup&gt;&lt;mo&gt;=&lt;/mo&gt;&lt;msup&gt;&lt;mi&gt;x&lt;/mi&gt;&lt;mn&gt;2&lt;/mn&gt;&lt;/msup&gt;&lt;mo&gt;=&lt;/mo&gt;&lt;mi&gt;f&lt;/mi&gt;&lt;mfenced&gt;&lt;mi&gt;x&lt;/mi&gt;&lt;/mfenced&gt;&lt;/math&gt;" title="f open parentheses negative x close parentheses equals open parentheses negative x close parentheses squared equals x squared equals f open parentheses x close parenthes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950" y="4637454"/>
            <a:ext cx="2784349" cy="230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1" name="Google Shape;561;p31"/>
          <p:cNvCxnSpPr/>
          <p:nvPr/>
        </p:nvCxnSpPr>
        <p:spPr>
          <a:xfrm>
            <a:off x="6253509" y="2659143"/>
            <a:ext cx="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31"/>
          <p:cNvCxnSpPr/>
          <p:nvPr/>
        </p:nvCxnSpPr>
        <p:spPr>
          <a:xfrm>
            <a:off x="5293400" y="3682087"/>
            <a:ext cx="197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31"/>
          <p:cNvCxnSpPr/>
          <p:nvPr/>
        </p:nvCxnSpPr>
        <p:spPr>
          <a:xfrm flipH="1">
            <a:off x="6186012" y="2659143"/>
            <a:ext cx="67500" cy="13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31"/>
          <p:cNvCxnSpPr/>
          <p:nvPr/>
        </p:nvCxnSpPr>
        <p:spPr>
          <a:xfrm>
            <a:off x="6251449" y="2657873"/>
            <a:ext cx="6270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5" name="Google Shape;565;p31"/>
          <p:cNvSpPr txBox="1"/>
          <p:nvPr/>
        </p:nvSpPr>
        <p:spPr>
          <a:xfrm>
            <a:off x="5968362" y="2671242"/>
            <a:ext cx="13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</a:t>
            </a:r>
            <a:endParaRPr/>
          </a:p>
        </p:txBody>
      </p:sp>
      <p:sp>
        <p:nvSpPr>
          <p:cNvPr id="566" name="Google Shape;566;p31"/>
          <p:cNvSpPr/>
          <p:nvPr/>
        </p:nvSpPr>
        <p:spPr>
          <a:xfrm>
            <a:off x="6314273" y="2865802"/>
            <a:ext cx="766991" cy="701690"/>
          </a:xfrm>
          <a:custGeom>
            <a:avLst/>
            <a:gdLst/>
            <a:ahLst/>
            <a:cxnLst/>
            <a:rect l="l" t="t" r="r" b="b"/>
            <a:pathLst>
              <a:path w="38899" h="35221" extrusionOk="0">
                <a:moveTo>
                  <a:pt x="1043" y="0"/>
                </a:moveTo>
                <a:cubicBezTo>
                  <a:pt x="1455" y="5212"/>
                  <a:pt x="-2797" y="25420"/>
                  <a:pt x="3512" y="31272"/>
                </a:cubicBezTo>
                <a:cubicBezTo>
                  <a:pt x="9821" y="37124"/>
                  <a:pt x="33001" y="34473"/>
                  <a:pt x="38899" y="35113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7" name="Google Shape;567;p31"/>
          <p:cNvSpPr/>
          <p:nvPr/>
        </p:nvSpPr>
        <p:spPr>
          <a:xfrm rot="10800000">
            <a:off x="5410209" y="3726428"/>
            <a:ext cx="766991" cy="701690"/>
          </a:xfrm>
          <a:custGeom>
            <a:avLst/>
            <a:gdLst/>
            <a:ahLst/>
            <a:cxnLst/>
            <a:rect l="l" t="t" r="r" b="b"/>
            <a:pathLst>
              <a:path w="38899" h="35221" extrusionOk="0">
                <a:moveTo>
                  <a:pt x="1043" y="0"/>
                </a:moveTo>
                <a:cubicBezTo>
                  <a:pt x="1455" y="5212"/>
                  <a:pt x="-2797" y="25420"/>
                  <a:pt x="3512" y="31272"/>
                </a:cubicBezTo>
                <a:cubicBezTo>
                  <a:pt x="9821" y="37124"/>
                  <a:pt x="33001" y="34473"/>
                  <a:pt x="38899" y="35113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568" name="Google Shape;568;p31"/>
          <p:cNvCxnSpPr/>
          <p:nvPr/>
        </p:nvCxnSpPr>
        <p:spPr>
          <a:xfrm>
            <a:off x="7166378" y="3611338"/>
            <a:ext cx="111300" cy="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31"/>
          <p:cNvCxnSpPr/>
          <p:nvPr/>
        </p:nvCxnSpPr>
        <p:spPr>
          <a:xfrm flipH="1">
            <a:off x="7181003" y="3684429"/>
            <a:ext cx="96900" cy="4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0" name="Google Shape;570;p31"/>
          <p:cNvSpPr txBox="1"/>
          <p:nvPr/>
        </p:nvSpPr>
        <p:spPr>
          <a:xfrm>
            <a:off x="7081279" y="3789686"/>
            <a:ext cx="18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</a:t>
            </a:r>
            <a:endParaRPr/>
          </a:p>
        </p:txBody>
      </p:sp>
      <p:pic>
        <p:nvPicPr>
          <p:cNvPr id="571" name="Google Shape;571;p31" descr="&lt;math xmlns=&quot;http://www.w3.org/1998/Math/MathML&quot;&gt;&lt;mi&gt;f&lt;/mi&gt;&lt;mfenced&gt;&lt;mrow&gt;&lt;mo&gt;-&lt;/mo&gt;&lt;mi&gt;x&lt;/mi&gt;&lt;/mrow&gt;&lt;/mfenced&gt;&lt;mo&gt;=&lt;/mo&gt;&lt;mfrac&gt;&lt;mn&gt;1&lt;/mn&gt;&lt;mfenced&gt;&lt;mrow&gt;&lt;mo&gt;-&lt;/mo&gt;&lt;mi&gt;x&lt;/mi&gt;&lt;/mrow&gt;&lt;/mfenced&gt;&lt;/mfrac&gt;&lt;mo&gt;=&lt;/mo&gt;&lt;mo&gt;-&lt;/mo&gt;&lt;mfrac&gt;&lt;mn&gt;1&lt;/mn&gt;&lt;mi&gt;x&lt;/mi&gt;&lt;/mfrac&gt;&lt;mo&gt;=&lt;/mo&gt;&lt;mo&gt;-&lt;/mo&gt;&lt;mi&gt;f&lt;/mi&gt;&lt;mfenced&gt;&lt;mi&gt;x&lt;/mi&gt;&lt;/mfenced&gt;&lt;/math&gt;" title="f open parentheses negative x close parentheses equals fraction numerator 1 over denominator open parentheses negative x close parentheses end fraction equals negative 1 over x equals negative f open parentheses x close parenthes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823" y="4503574"/>
            <a:ext cx="2687184" cy="4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4"/>
          <p:cNvCxnSpPr/>
          <p:nvPr/>
        </p:nvCxnSpPr>
        <p:spPr>
          <a:xfrm>
            <a:off x="2447525" y="314950"/>
            <a:ext cx="0" cy="467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4"/>
          <p:cNvCxnSpPr/>
          <p:nvPr/>
        </p:nvCxnSpPr>
        <p:spPr>
          <a:xfrm>
            <a:off x="1789675" y="3528975"/>
            <a:ext cx="528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4"/>
          <p:cNvCxnSpPr/>
          <p:nvPr/>
        </p:nvCxnSpPr>
        <p:spPr>
          <a:xfrm flipH="1">
            <a:off x="2362250" y="326125"/>
            <a:ext cx="83700" cy="2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4"/>
          <p:cNvCxnSpPr/>
          <p:nvPr/>
        </p:nvCxnSpPr>
        <p:spPr>
          <a:xfrm>
            <a:off x="2455275" y="330775"/>
            <a:ext cx="102600" cy="23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4"/>
          <p:cNvCxnSpPr/>
          <p:nvPr/>
        </p:nvCxnSpPr>
        <p:spPr>
          <a:xfrm>
            <a:off x="6825375" y="3405700"/>
            <a:ext cx="251700" cy="12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4"/>
          <p:cNvCxnSpPr/>
          <p:nvPr/>
        </p:nvCxnSpPr>
        <p:spPr>
          <a:xfrm flipH="1">
            <a:off x="6848800" y="3531475"/>
            <a:ext cx="223500" cy="1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4"/>
          <p:cNvSpPr txBox="1"/>
          <p:nvPr/>
        </p:nvSpPr>
        <p:spPr>
          <a:xfrm>
            <a:off x="1984725" y="326125"/>
            <a:ext cx="474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696475" y="2960850"/>
            <a:ext cx="474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</a:t>
            </a:r>
            <a:endParaRPr/>
          </a:p>
        </p:txBody>
      </p:sp>
      <p:cxnSp>
        <p:nvCxnSpPr>
          <p:cNvPr id="68" name="Google Shape;68;p14"/>
          <p:cNvCxnSpPr/>
          <p:nvPr/>
        </p:nvCxnSpPr>
        <p:spPr>
          <a:xfrm rot="10800000" flipH="1">
            <a:off x="3210075" y="558100"/>
            <a:ext cx="2963100" cy="418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4"/>
          <p:cNvSpPr/>
          <p:nvPr/>
        </p:nvSpPr>
        <p:spPr>
          <a:xfrm>
            <a:off x="3331150" y="4477425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3377800" y="42926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4"/>
          <p:cNvCxnSpPr/>
          <p:nvPr/>
        </p:nvCxnSpPr>
        <p:spPr>
          <a:xfrm>
            <a:off x="3377800" y="407697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4"/>
          <p:cNvCxnSpPr/>
          <p:nvPr/>
        </p:nvCxnSpPr>
        <p:spPr>
          <a:xfrm>
            <a:off x="3377800" y="38613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4"/>
          <p:cNvCxnSpPr/>
          <p:nvPr/>
        </p:nvCxnSpPr>
        <p:spPr>
          <a:xfrm>
            <a:off x="3377800" y="365037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4"/>
          <p:cNvSpPr/>
          <p:nvPr/>
        </p:nvSpPr>
        <p:spPr>
          <a:xfrm>
            <a:off x="3335950" y="3487125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3230250" y="3126700"/>
            <a:ext cx="268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3135475" y="452105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4"/>
          <p:cNvCxnSpPr/>
          <p:nvPr/>
        </p:nvCxnSpPr>
        <p:spPr>
          <a:xfrm>
            <a:off x="2933800" y="452105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4"/>
          <p:cNvCxnSpPr/>
          <p:nvPr/>
        </p:nvCxnSpPr>
        <p:spPr>
          <a:xfrm>
            <a:off x="2699500" y="451927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4"/>
          <p:cNvCxnSpPr/>
          <p:nvPr/>
        </p:nvCxnSpPr>
        <p:spPr>
          <a:xfrm>
            <a:off x="2502475" y="451927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4"/>
          <p:cNvSpPr txBox="1"/>
          <p:nvPr/>
        </p:nvSpPr>
        <p:spPr>
          <a:xfrm>
            <a:off x="1973475" y="432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f(A)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5892375" y="84415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5934225" y="16879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4"/>
          <p:cNvCxnSpPr/>
          <p:nvPr/>
        </p:nvCxnSpPr>
        <p:spPr>
          <a:xfrm>
            <a:off x="5934225" y="147227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4"/>
          <p:cNvCxnSpPr/>
          <p:nvPr/>
        </p:nvCxnSpPr>
        <p:spPr>
          <a:xfrm>
            <a:off x="5934225" y="12566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4"/>
          <p:cNvCxnSpPr/>
          <p:nvPr/>
        </p:nvCxnSpPr>
        <p:spPr>
          <a:xfrm>
            <a:off x="5934225" y="104567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4"/>
          <p:cNvCxnSpPr/>
          <p:nvPr/>
        </p:nvCxnSpPr>
        <p:spPr>
          <a:xfrm>
            <a:off x="5934225" y="25661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4"/>
          <p:cNvCxnSpPr/>
          <p:nvPr/>
        </p:nvCxnSpPr>
        <p:spPr>
          <a:xfrm>
            <a:off x="5934225" y="235047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4"/>
          <p:cNvCxnSpPr/>
          <p:nvPr/>
        </p:nvCxnSpPr>
        <p:spPr>
          <a:xfrm>
            <a:off x="5934225" y="21348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934225" y="192387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5935138" y="341957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5935138" y="32039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4"/>
          <p:cNvCxnSpPr/>
          <p:nvPr/>
        </p:nvCxnSpPr>
        <p:spPr>
          <a:xfrm>
            <a:off x="5935138" y="298825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5935138" y="27773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4"/>
          <p:cNvSpPr/>
          <p:nvPr/>
        </p:nvSpPr>
        <p:spPr>
          <a:xfrm>
            <a:off x="5893300" y="3487125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5777150" y="3600575"/>
            <a:ext cx="68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cxnSp>
        <p:nvCxnSpPr>
          <p:cNvPr id="96" name="Google Shape;96;p14"/>
          <p:cNvCxnSpPr/>
          <p:nvPr/>
        </p:nvCxnSpPr>
        <p:spPr>
          <a:xfrm>
            <a:off x="5665250" y="886888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4"/>
          <p:cNvCxnSpPr/>
          <p:nvPr/>
        </p:nvCxnSpPr>
        <p:spPr>
          <a:xfrm>
            <a:off x="5463575" y="886888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>
            <a:off x="5229275" y="885113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>
            <a:off x="5032250" y="885113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4832550" y="88777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4630875" y="88777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4396575" y="88600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4199550" y="88600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3968950" y="88600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3767275" y="88600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3532975" y="88422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3335950" y="88422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3089350" y="88510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2887675" y="88510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2653375" y="88332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2456350" y="88332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4"/>
          <p:cNvSpPr/>
          <p:nvPr/>
        </p:nvSpPr>
        <p:spPr>
          <a:xfrm>
            <a:off x="2405675" y="841475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1973475" y="684125"/>
            <a:ext cx="268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f(B)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6979125" y="670900"/>
            <a:ext cx="1313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f(A) &lt; 0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f(B) &gt; 0</a:t>
            </a:r>
            <a:endParaRPr sz="2000"/>
          </a:p>
        </p:txBody>
      </p:sp>
      <p:sp>
        <p:nvSpPr>
          <p:cNvPr id="115" name="Google Shape;115;p14"/>
          <p:cNvSpPr txBox="1"/>
          <p:nvPr/>
        </p:nvSpPr>
        <p:spPr>
          <a:xfrm>
            <a:off x="7035050" y="1472225"/>
            <a:ext cx="35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корень есть!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5) Определение периода функции</a:t>
            </a:r>
            <a:endParaRPr/>
          </a:p>
        </p:txBody>
      </p:sp>
      <p:sp>
        <p:nvSpPr>
          <p:cNvPr id="577" name="Google Shape;57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Если нет sin(x) или cos(x) или tg(x) или ctg(x) - функция (скорее всего) не периодическая.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>
            <a:spLocks noGrp="1"/>
          </p:cNvSpPr>
          <p:nvPr>
            <p:ph type="title"/>
          </p:nvPr>
        </p:nvSpPr>
        <p:spPr>
          <a:xfrm>
            <a:off x="311700" y="258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6) Точки экстремума (интервалы монотонности)</a:t>
            </a:r>
            <a:endParaRPr/>
          </a:p>
        </p:txBody>
      </p:sp>
      <p:sp>
        <p:nvSpPr>
          <p:cNvPr id="583" name="Google Shape;583;p33"/>
          <p:cNvSpPr txBox="1">
            <a:spLocks noGrp="1"/>
          </p:cNvSpPr>
          <p:nvPr>
            <p:ph type="body" idx="1"/>
          </p:nvPr>
        </p:nvSpPr>
        <p:spPr>
          <a:xfrm>
            <a:off x="5120475" y="1981950"/>
            <a:ext cx="3465000" cy="11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29"/>
              <a:t>f’(x) &gt; 0 - функция возрастает</a:t>
            </a:r>
            <a:endParaRPr sz="1829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ru" sz="1829"/>
              <a:t>f’(x) &lt; 0 - функция убывает</a:t>
            </a:r>
            <a:endParaRPr sz="1829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ru" sz="1829"/>
              <a:t>f’(x) = 0 - точка экстремума</a:t>
            </a:r>
            <a:endParaRPr sz="1829"/>
          </a:p>
        </p:txBody>
      </p:sp>
      <p:cxnSp>
        <p:nvCxnSpPr>
          <p:cNvPr id="584" name="Google Shape;584;p33"/>
          <p:cNvCxnSpPr/>
          <p:nvPr/>
        </p:nvCxnSpPr>
        <p:spPr>
          <a:xfrm>
            <a:off x="1670721" y="1020585"/>
            <a:ext cx="0" cy="285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33"/>
          <p:cNvCxnSpPr/>
          <p:nvPr/>
        </p:nvCxnSpPr>
        <p:spPr>
          <a:xfrm>
            <a:off x="291350" y="3317556"/>
            <a:ext cx="400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33"/>
          <p:cNvCxnSpPr/>
          <p:nvPr/>
        </p:nvCxnSpPr>
        <p:spPr>
          <a:xfrm flipH="1">
            <a:off x="1514729" y="1020585"/>
            <a:ext cx="156000" cy="30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33"/>
          <p:cNvCxnSpPr/>
          <p:nvPr/>
        </p:nvCxnSpPr>
        <p:spPr>
          <a:xfrm>
            <a:off x="1665959" y="1017733"/>
            <a:ext cx="145500" cy="30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33"/>
          <p:cNvCxnSpPr/>
          <p:nvPr/>
        </p:nvCxnSpPr>
        <p:spPr>
          <a:xfrm>
            <a:off x="4083962" y="3187949"/>
            <a:ext cx="212400" cy="13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9" name="Google Shape;589;p33"/>
          <p:cNvCxnSpPr/>
          <p:nvPr/>
        </p:nvCxnSpPr>
        <p:spPr>
          <a:xfrm flipH="1">
            <a:off x="4097900" y="3323556"/>
            <a:ext cx="184500" cy="8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p33"/>
          <p:cNvSpPr txBox="1"/>
          <p:nvPr/>
        </p:nvSpPr>
        <p:spPr>
          <a:xfrm>
            <a:off x="1011541" y="1047754"/>
            <a:ext cx="30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</a:t>
            </a:r>
            <a:endParaRPr/>
          </a:p>
        </p:txBody>
      </p:sp>
      <p:sp>
        <p:nvSpPr>
          <p:cNvPr id="591" name="Google Shape;591;p33"/>
          <p:cNvSpPr txBox="1"/>
          <p:nvPr/>
        </p:nvSpPr>
        <p:spPr>
          <a:xfrm>
            <a:off x="3814250" y="3323548"/>
            <a:ext cx="3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</a:t>
            </a: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1107450" y="1209175"/>
            <a:ext cx="2732900" cy="2328700"/>
          </a:xfrm>
          <a:custGeom>
            <a:avLst/>
            <a:gdLst/>
            <a:ahLst/>
            <a:cxnLst/>
            <a:rect l="l" t="t" r="r" b="b"/>
            <a:pathLst>
              <a:path w="109316" h="93148" extrusionOk="0">
                <a:moveTo>
                  <a:pt x="0" y="90800"/>
                </a:moveTo>
                <a:cubicBezTo>
                  <a:pt x="1875" y="83713"/>
                  <a:pt x="6012" y="50703"/>
                  <a:pt x="11247" y="48280"/>
                </a:cubicBezTo>
                <a:cubicBezTo>
                  <a:pt x="16482" y="45857"/>
                  <a:pt x="25168" y="80422"/>
                  <a:pt x="31409" y="76261"/>
                </a:cubicBezTo>
                <a:cubicBezTo>
                  <a:pt x="37650" y="72101"/>
                  <a:pt x="39205" y="20528"/>
                  <a:pt x="48692" y="23317"/>
                </a:cubicBezTo>
                <a:cubicBezTo>
                  <a:pt x="58179" y="26106"/>
                  <a:pt x="78227" y="96880"/>
                  <a:pt x="88331" y="92994"/>
                </a:cubicBezTo>
                <a:cubicBezTo>
                  <a:pt x="98435" y="89108"/>
                  <a:pt x="105819" y="15499"/>
                  <a:pt x="109316" y="0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593" name="Google Shape;593;p33"/>
          <p:cNvCxnSpPr/>
          <p:nvPr/>
        </p:nvCxnSpPr>
        <p:spPr>
          <a:xfrm flipH="1">
            <a:off x="1765975" y="1298325"/>
            <a:ext cx="538200" cy="2530500"/>
          </a:xfrm>
          <a:prstGeom prst="straightConnector1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33"/>
          <p:cNvSpPr/>
          <p:nvPr/>
        </p:nvSpPr>
        <p:spPr>
          <a:xfrm>
            <a:off x="2105250" y="2107575"/>
            <a:ext cx="44700" cy="4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33"/>
          <p:cNvCxnSpPr/>
          <p:nvPr/>
        </p:nvCxnSpPr>
        <p:spPr>
          <a:xfrm>
            <a:off x="2417325" y="1953275"/>
            <a:ext cx="925800" cy="1903200"/>
          </a:xfrm>
          <a:prstGeom prst="straightConnector1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6" name="Google Shape;596;p33"/>
          <p:cNvSpPr/>
          <p:nvPr/>
        </p:nvSpPr>
        <p:spPr>
          <a:xfrm>
            <a:off x="2953725" y="3072650"/>
            <a:ext cx="44700" cy="4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3"/>
          <p:cNvSpPr/>
          <p:nvPr/>
        </p:nvSpPr>
        <p:spPr>
          <a:xfrm>
            <a:off x="1909825" y="3204850"/>
            <a:ext cx="51450" cy="82300"/>
          </a:xfrm>
          <a:custGeom>
            <a:avLst/>
            <a:gdLst/>
            <a:ahLst/>
            <a:cxnLst/>
            <a:rect l="l" t="t" r="r" b="b"/>
            <a:pathLst>
              <a:path w="2058" h="3292" extrusionOk="0">
                <a:moveTo>
                  <a:pt x="0" y="0"/>
                </a:moveTo>
                <a:cubicBezTo>
                  <a:pt x="1277" y="212"/>
                  <a:pt x="1874" y="2011"/>
                  <a:pt x="2058" y="32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8" name="Google Shape;598;p33"/>
          <p:cNvSpPr/>
          <p:nvPr/>
        </p:nvSpPr>
        <p:spPr>
          <a:xfrm>
            <a:off x="3031125" y="3212902"/>
            <a:ext cx="154300" cy="87975"/>
          </a:xfrm>
          <a:custGeom>
            <a:avLst/>
            <a:gdLst/>
            <a:ahLst/>
            <a:cxnLst/>
            <a:rect l="l" t="t" r="r" b="b"/>
            <a:pathLst>
              <a:path w="6172" h="3519" extrusionOk="0">
                <a:moveTo>
                  <a:pt x="0" y="90"/>
                </a:moveTo>
                <a:cubicBezTo>
                  <a:pt x="2297" y="-422"/>
                  <a:pt x="4960" y="1501"/>
                  <a:pt x="6172" y="351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9" name="Google Shape;599;p33"/>
          <p:cNvSpPr/>
          <p:nvPr/>
        </p:nvSpPr>
        <p:spPr>
          <a:xfrm>
            <a:off x="1967441" y="3119125"/>
            <a:ext cx="76100" cy="103850"/>
          </a:xfrm>
          <a:custGeom>
            <a:avLst/>
            <a:gdLst/>
            <a:ahLst/>
            <a:cxnLst/>
            <a:rect l="l" t="t" r="r" b="b"/>
            <a:pathLst>
              <a:path w="3044" h="4154" extrusionOk="0">
                <a:moveTo>
                  <a:pt x="1810" y="0"/>
                </a:moveTo>
                <a:cubicBezTo>
                  <a:pt x="1810" y="1412"/>
                  <a:pt x="334" y="5219"/>
                  <a:pt x="27" y="3841"/>
                </a:cubicBezTo>
                <a:cubicBezTo>
                  <a:pt x="-192" y="2858"/>
                  <a:pt x="2527" y="4567"/>
                  <a:pt x="3044" y="370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0" name="Google Shape;600;p33"/>
          <p:cNvSpPr/>
          <p:nvPr/>
        </p:nvSpPr>
        <p:spPr>
          <a:xfrm>
            <a:off x="3120275" y="3062314"/>
            <a:ext cx="84450" cy="132250"/>
          </a:xfrm>
          <a:custGeom>
            <a:avLst/>
            <a:gdLst/>
            <a:ahLst/>
            <a:cxnLst/>
            <a:rect l="l" t="t" r="r" b="b"/>
            <a:pathLst>
              <a:path w="3378" h="5290" extrusionOk="0">
                <a:moveTo>
                  <a:pt x="0" y="77"/>
                </a:moveTo>
                <a:cubicBezTo>
                  <a:pt x="0" y="1387"/>
                  <a:pt x="614" y="3606"/>
                  <a:pt x="1920" y="3506"/>
                </a:cubicBezTo>
                <a:cubicBezTo>
                  <a:pt x="3073" y="3417"/>
                  <a:pt x="3835" y="1033"/>
                  <a:pt x="3017" y="215"/>
                </a:cubicBezTo>
                <a:cubicBezTo>
                  <a:pt x="1793" y="-1009"/>
                  <a:pt x="1920" y="3559"/>
                  <a:pt x="1920" y="529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1" name="Google Shape;601;p33"/>
          <p:cNvSpPr txBox="1"/>
          <p:nvPr/>
        </p:nvSpPr>
        <p:spPr>
          <a:xfrm>
            <a:off x="1265700" y="2075500"/>
            <a:ext cx="28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</a:t>
            </a:r>
            <a:endParaRPr/>
          </a:p>
        </p:txBody>
      </p:sp>
      <p:sp>
        <p:nvSpPr>
          <p:cNvPr id="602" name="Google Shape;602;p33"/>
          <p:cNvSpPr txBox="1"/>
          <p:nvPr/>
        </p:nvSpPr>
        <p:spPr>
          <a:xfrm>
            <a:off x="1851750" y="1907350"/>
            <a:ext cx="30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cxnSp>
        <p:nvCxnSpPr>
          <p:cNvPr id="603" name="Google Shape;603;p33"/>
          <p:cNvCxnSpPr/>
          <p:nvPr/>
        </p:nvCxnSpPr>
        <p:spPr>
          <a:xfrm rot="10800000">
            <a:off x="668550" y="2409325"/>
            <a:ext cx="1481400" cy="0"/>
          </a:xfrm>
          <a:prstGeom prst="straightConnector1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4" name="Google Shape;604;p33"/>
          <p:cNvSpPr/>
          <p:nvPr/>
        </p:nvSpPr>
        <p:spPr>
          <a:xfrm>
            <a:off x="1386900" y="2386975"/>
            <a:ext cx="44700" cy="4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3"/>
          <p:cNvSpPr txBox="1"/>
          <p:nvPr/>
        </p:nvSpPr>
        <p:spPr>
          <a:xfrm>
            <a:off x="2697125" y="2904313"/>
            <a:ext cx="28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</a:t>
            </a:r>
            <a:endParaRPr/>
          </a:p>
        </p:txBody>
      </p:sp>
      <p:pic>
        <p:nvPicPr>
          <p:cNvPr id="606" name="Google Shape;606;p33" descr="&lt;math xmlns=&quot;http://www.w3.org/1998/Math/MathML&quot;&gt;&lt;mi&gt;t&lt;/mi&gt;&lt;mi&gt;g&lt;/mi&gt;&lt;mi&gt;&amp;#x3B1;&lt;/mi&gt;&lt;mo&gt;&amp;gt;&lt;/mo&gt;&lt;mn&gt;0&lt;/mn&gt;&lt;mo&gt;&amp;#xA0;&lt;/mo&gt;&lt;mo&gt;-&lt;/mo&gt;&lt;mo&gt;&amp;#xA0;&lt;/mo&gt;&lt;mi&gt;&amp;#x444;&lt;/mi&gt;&lt;mi&gt;&amp;#x443;&lt;/mi&gt;&lt;mi&gt;&amp;#x43D;&lt;/mi&gt;&lt;mi&gt;&amp;#x43A;&lt;/mi&gt;&lt;mi&gt;&amp;#x446;&lt;/mi&gt;&lt;mi&gt;&amp;#x438;&lt;/mi&gt;&lt;mi&gt;&amp;#x44F;&lt;/mi&gt;&lt;mo&gt;&amp;#xA0;&lt;/mo&gt;&lt;mi&gt;&amp;#x432;&lt;/mi&gt;&lt;mi&gt;&amp;#x43E;&lt;/mi&gt;&lt;mi&gt;&amp;#x437;&lt;/mi&gt;&lt;mi&gt;&amp;#x440;&lt;/mi&gt;&lt;mi&gt;&amp;#x430;&lt;/mi&gt;&lt;mi&gt;&amp;#x441;&lt;/mi&gt;&lt;mi&gt;&amp;#x442;&lt;/mi&gt;&lt;mi&gt;&amp;#x430;&lt;/mi&gt;&lt;mi&gt;&amp;#x435;&lt;/mi&gt;&lt;mi&gt;&amp;#x442;&lt;/mi&gt;&lt;mo&gt;,&lt;/mo&gt;&lt;mo&gt;&amp;#xA0;&lt;/mo&gt;&lt;mi&gt;f&lt;/mi&gt;&lt;mo&gt;'&lt;/mo&gt;&lt;mfenced&gt;&lt;mi&gt;B&lt;/mi&gt;&lt;/mfenced&gt;&lt;mo&gt;&amp;gt;&lt;/mo&gt;&lt;mn&gt;0&lt;/mn&gt;&lt;mspace linebreak=&quot;newline&quot;/&gt;&lt;mi&gt;t&lt;/mi&gt;&lt;mi&gt;g&lt;/mi&gt;&lt;mi&gt;&amp;#x3B3;&lt;/mi&gt;&lt;mo&gt;&amp;lt;&lt;/mo&gt;&lt;mn&gt;0&lt;/mn&gt;&lt;mo&gt;&amp;#xA0;&lt;/mo&gt;&lt;mo&gt;-&lt;/mo&gt;&lt;mo&gt;&amp;#xA0;&lt;/mo&gt;&lt;mi&gt;&amp;#x444;&lt;/mi&gt;&lt;mi&gt;&amp;#x443;&lt;/mi&gt;&lt;mi&gt;&amp;#x43D;&lt;/mi&gt;&lt;mi&gt;&amp;#x43A;&lt;/mi&gt;&lt;mi&gt;&amp;#x446;&lt;/mi&gt;&lt;mi&gt;&amp;#x438;&lt;/mi&gt;&lt;mi&gt;&amp;#x44F;&lt;/mi&gt;&lt;mo&gt;&amp;#xA0;&lt;/mo&gt;&lt;mi&gt;&amp;#x443;&lt;/mi&gt;&lt;mi&gt;&amp;#x431;&lt;/mi&gt;&lt;mi&gt;&amp;#x44B;&lt;/mi&gt;&lt;mi&gt;&amp;#x432;&lt;/mi&gt;&lt;mi&gt;&amp;#x430;&lt;/mi&gt;&lt;mi&gt;&amp;#x435;&lt;/mi&gt;&lt;mi&gt;&amp;#x442;&lt;/mi&gt;&lt;mo&gt;,&lt;/mo&gt;&lt;mo&gt;&amp;#xA0;&lt;/mo&gt;&lt;mi&gt;f&lt;/mi&gt;&lt;mo&gt;'&lt;/mo&gt;&lt;mfenced&gt;&lt;mi&gt;C&lt;/mi&gt;&lt;/mfenced&gt;&lt;mo&gt;&amp;lt;&lt;/mo&gt;&lt;mn&gt;0&lt;/mn&gt;&lt;/math&gt;" title="t g alpha greater than 0 space minus space ф у н к ц и я space в о з р а с т а е т comma space f apostrophe open parentheses B close parentheses greater than 0&#10;t g gamma less than 0 space minus space ф у н к ц и я space у б ы в а е т comma space f apostrophe open parentheses C close parentheses less than 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75" y="4357600"/>
            <a:ext cx="412019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33"/>
          <p:cNvSpPr txBox="1"/>
          <p:nvPr/>
        </p:nvSpPr>
        <p:spPr>
          <a:xfrm>
            <a:off x="2489450" y="895900"/>
            <a:ext cx="111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график f(x)</a:t>
            </a:r>
            <a:endParaRPr/>
          </a:p>
        </p:txBody>
      </p:sp>
      <p:pic>
        <p:nvPicPr>
          <p:cNvPr id="608" name="Google Shape;608;p33" descr="&lt;math xmlns=&quot;http://www.w3.org/1998/Math/MathML&quot;&gt;&lt;mi&gt;f&lt;/mi&gt;&lt;mo&gt;'&lt;/mo&gt;&lt;mfenced&gt;&lt;mi&gt;A&lt;/mi&gt;&lt;/mfenced&gt;&lt;mo&gt;=&lt;/mo&gt;&lt;mn&gt;0&lt;/mn&gt;&lt;mo&gt;&amp;#xA0;&lt;/mo&gt;&lt;mo&gt;&amp;#x21D2;&lt;/mo&gt;&lt;mi&gt;A&lt;/mi&gt;&lt;mo&gt;-&lt;/mo&gt;&lt;mi&gt;&amp;#x442;&lt;/mi&gt;&lt;mi&gt;&amp;#x43E;&lt;/mi&gt;&lt;mi&gt;&amp;#x447;&lt;/mi&gt;&lt;mi&gt;&amp;#x43A;&lt;/mi&gt;&lt;mi&gt;&amp;#x430;&lt;/mi&gt;&lt;mo&gt;&amp;#xA0;&lt;/mo&gt;&lt;mi&gt;&amp;#x44D;&lt;/mi&gt;&lt;mi&gt;&amp;#x43A;&lt;/mi&gt;&lt;mi&gt;&amp;#x441;&lt;/mi&gt;&lt;mi&gt;&amp;#x442;&lt;/mi&gt;&lt;mi&gt;&amp;#x440;&lt;/mi&gt;&lt;mi&gt;&amp;#x435;&lt;/mi&gt;&lt;mi&gt;&amp;#x43C;&lt;/mi&gt;&lt;mi&gt;&amp;#x443;&lt;/mi&gt;&lt;mi&gt;&amp;#x43C;&lt;/mi&gt;&lt;mi&gt;&amp;#x430;&lt;/mi&gt;&lt;/math&gt;" title="f apostrophe open parentheses A close parentheses equals 0 space rightwards double arrow A minus т о ч к а space э к с т р е м у м а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63" y="4066700"/>
            <a:ext cx="3514474" cy="1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33"/>
          <p:cNvSpPr txBox="1"/>
          <p:nvPr/>
        </p:nvSpPr>
        <p:spPr>
          <a:xfrm>
            <a:off x="4786850" y="4264625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не совсем правильно записано - но можно забить в целом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" name="Google Shape;614;p34"/>
          <p:cNvCxnSpPr/>
          <p:nvPr/>
        </p:nvCxnSpPr>
        <p:spPr>
          <a:xfrm>
            <a:off x="1677665" y="474817"/>
            <a:ext cx="0" cy="188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4"/>
          <p:cNvCxnSpPr/>
          <p:nvPr/>
        </p:nvCxnSpPr>
        <p:spPr>
          <a:xfrm>
            <a:off x="528625" y="1717265"/>
            <a:ext cx="23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4"/>
          <p:cNvCxnSpPr/>
          <p:nvPr/>
        </p:nvCxnSpPr>
        <p:spPr>
          <a:xfrm flipH="1">
            <a:off x="1596670" y="474817"/>
            <a:ext cx="81000" cy="16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34"/>
          <p:cNvCxnSpPr/>
          <p:nvPr/>
        </p:nvCxnSpPr>
        <p:spPr>
          <a:xfrm>
            <a:off x="1675200" y="473275"/>
            <a:ext cx="75300" cy="1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34"/>
          <p:cNvCxnSpPr/>
          <p:nvPr/>
        </p:nvCxnSpPr>
        <p:spPr>
          <a:xfrm>
            <a:off x="2784033" y="1644278"/>
            <a:ext cx="109800" cy="7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34"/>
          <p:cNvCxnSpPr/>
          <p:nvPr/>
        </p:nvCxnSpPr>
        <p:spPr>
          <a:xfrm flipH="1">
            <a:off x="2798351" y="1717736"/>
            <a:ext cx="95700" cy="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0" name="Google Shape;620;p34"/>
          <p:cNvSpPr txBox="1"/>
          <p:nvPr/>
        </p:nvSpPr>
        <p:spPr>
          <a:xfrm>
            <a:off x="1336408" y="489513"/>
            <a:ext cx="15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</a:t>
            </a:r>
            <a:endParaRPr/>
          </a:p>
        </p:txBody>
      </p:sp>
      <p:sp>
        <p:nvSpPr>
          <p:cNvPr id="621" name="Google Shape;621;p34"/>
          <p:cNvSpPr txBox="1"/>
          <p:nvPr/>
        </p:nvSpPr>
        <p:spPr>
          <a:xfrm>
            <a:off x="2713385" y="1764821"/>
            <a:ext cx="17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</a:t>
            </a:r>
            <a:endParaRPr/>
          </a:p>
        </p:txBody>
      </p:sp>
      <p:sp>
        <p:nvSpPr>
          <p:cNvPr id="622" name="Google Shape;622;p34"/>
          <p:cNvSpPr/>
          <p:nvPr/>
        </p:nvSpPr>
        <p:spPr>
          <a:xfrm>
            <a:off x="630674" y="878054"/>
            <a:ext cx="1410483" cy="1260568"/>
          </a:xfrm>
          <a:custGeom>
            <a:avLst/>
            <a:gdLst/>
            <a:ahLst/>
            <a:cxnLst/>
            <a:rect l="l" t="t" r="r" b="b"/>
            <a:pathLst>
              <a:path w="58979" h="51934" extrusionOk="0">
                <a:moveTo>
                  <a:pt x="0" y="0"/>
                </a:moveTo>
                <a:cubicBezTo>
                  <a:pt x="4938" y="8656"/>
                  <a:pt x="19797" y="51843"/>
                  <a:pt x="29627" y="51934"/>
                </a:cubicBezTo>
                <a:cubicBezTo>
                  <a:pt x="39457" y="52025"/>
                  <a:pt x="54087" y="9112"/>
                  <a:pt x="58979" y="548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623" name="Google Shape;623;p34" descr="&lt;math xmlns=&quot;http://www.w3.org/1998/Math/MathML&quot;&gt;&lt;mi&gt;f&lt;/mi&gt;&lt;mfenced&gt;&lt;mi&gt;x&lt;/mi&gt;&lt;/mfenced&gt;&lt;mo&gt;=&lt;/mo&gt;&lt;msup&gt;&lt;mi&gt;x&lt;/mi&gt;&lt;mn&gt;2&lt;/mn&gt;&lt;/msup&gt;&lt;mo&gt;+&lt;/mo&gt;&lt;mn&gt;4&lt;/mn&gt;&lt;mi&gt;x&lt;/mi&gt;&lt;/math&gt;" title="f open parentheses x close parentheses equals x squared plus 4 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00" y="98300"/>
            <a:ext cx="1745750" cy="2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34"/>
          <p:cNvSpPr/>
          <p:nvPr/>
        </p:nvSpPr>
        <p:spPr>
          <a:xfrm>
            <a:off x="1314558" y="2111711"/>
            <a:ext cx="42900" cy="4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4"/>
          <p:cNvSpPr txBox="1"/>
          <p:nvPr/>
        </p:nvSpPr>
        <p:spPr>
          <a:xfrm>
            <a:off x="936100" y="2155100"/>
            <a:ext cx="70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(-2;-4)</a:t>
            </a:r>
            <a:endParaRPr/>
          </a:p>
        </p:txBody>
      </p:sp>
      <p:cxnSp>
        <p:nvCxnSpPr>
          <p:cNvPr id="626" name="Google Shape;626;p34"/>
          <p:cNvCxnSpPr/>
          <p:nvPr/>
        </p:nvCxnSpPr>
        <p:spPr>
          <a:xfrm>
            <a:off x="1640556" y="3107939"/>
            <a:ext cx="0" cy="193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Google Shape;627;p34"/>
          <p:cNvCxnSpPr/>
          <p:nvPr/>
        </p:nvCxnSpPr>
        <p:spPr>
          <a:xfrm>
            <a:off x="439425" y="4387667"/>
            <a:ext cx="247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8" name="Google Shape;628;p34"/>
          <p:cNvCxnSpPr/>
          <p:nvPr/>
        </p:nvCxnSpPr>
        <p:spPr>
          <a:xfrm flipH="1">
            <a:off x="1555961" y="3107939"/>
            <a:ext cx="84600" cy="16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" name="Google Shape;629;p34"/>
          <p:cNvCxnSpPr/>
          <p:nvPr/>
        </p:nvCxnSpPr>
        <p:spPr>
          <a:xfrm>
            <a:off x="1637979" y="3106350"/>
            <a:ext cx="78600" cy="17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" name="Google Shape;630;p34"/>
          <p:cNvCxnSpPr/>
          <p:nvPr/>
        </p:nvCxnSpPr>
        <p:spPr>
          <a:xfrm>
            <a:off x="2797080" y="4312491"/>
            <a:ext cx="114900" cy="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" name="Google Shape;631;p34"/>
          <p:cNvCxnSpPr/>
          <p:nvPr/>
        </p:nvCxnSpPr>
        <p:spPr>
          <a:xfrm flipH="1">
            <a:off x="2812186" y="4388153"/>
            <a:ext cx="99900" cy="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2" name="Google Shape;632;p34"/>
          <p:cNvSpPr txBox="1"/>
          <p:nvPr/>
        </p:nvSpPr>
        <p:spPr>
          <a:xfrm>
            <a:off x="1283828" y="3123076"/>
            <a:ext cx="1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</a:t>
            </a:r>
            <a:endParaRPr/>
          </a:p>
        </p:txBody>
      </p:sp>
      <p:sp>
        <p:nvSpPr>
          <p:cNvPr id="633" name="Google Shape;633;p34"/>
          <p:cNvSpPr txBox="1"/>
          <p:nvPr/>
        </p:nvSpPr>
        <p:spPr>
          <a:xfrm>
            <a:off x="2709326" y="4497112"/>
            <a:ext cx="1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</a:t>
            </a:r>
            <a:endParaRPr/>
          </a:p>
        </p:txBody>
      </p:sp>
      <p:pic>
        <p:nvPicPr>
          <p:cNvPr id="634" name="Google Shape;634;p34" descr="&lt;math xmlns=&quot;http://www.w3.org/1998/Math/MathML&quot;&gt;&lt;mi&gt;f&lt;/mi&gt;&lt;mo&gt;'&lt;/mo&gt;&lt;mfenced&gt;&lt;mi&gt;x&lt;/mi&gt;&lt;/mfenced&gt;&lt;mo&gt;=&lt;/mo&gt;&lt;mn&gt;2&lt;/mn&gt;&lt;mi&gt;x&lt;/mi&gt;&lt;mo&gt;+&lt;/mo&gt;&lt;mn&gt;4&lt;/mn&gt;&lt;/math&gt;" title="f apostrophe open parentheses x close parentheses equals 2 x plus 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674" y="2688175"/>
            <a:ext cx="1567150" cy="22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5" name="Google Shape;635;p34"/>
          <p:cNvCxnSpPr/>
          <p:nvPr/>
        </p:nvCxnSpPr>
        <p:spPr>
          <a:xfrm rot="10800000" flipH="1">
            <a:off x="936100" y="3127575"/>
            <a:ext cx="1158900" cy="1929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6" name="Google Shape;636;p34"/>
          <p:cNvSpPr/>
          <p:nvPr/>
        </p:nvSpPr>
        <p:spPr>
          <a:xfrm>
            <a:off x="1323963" y="4365325"/>
            <a:ext cx="44700" cy="4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4"/>
          <p:cNvSpPr txBox="1"/>
          <p:nvPr/>
        </p:nvSpPr>
        <p:spPr>
          <a:xfrm>
            <a:off x="1066400" y="4052325"/>
            <a:ext cx="41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-2</a:t>
            </a:r>
            <a:endParaRPr/>
          </a:p>
        </p:txBody>
      </p:sp>
      <p:pic>
        <p:nvPicPr>
          <p:cNvPr id="638" name="Google Shape;638;p34" descr="&lt;math xmlns=&quot;http://www.w3.org/1998/Math/MathML&quot;&gt;&lt;mi&gt;f&lt;/mi&gt;&lt;mo&gt;'&lt;/mo&gt;&lt;mfenced&gt;&lt;mi&gt;x&lt;/mi&gt;&lt;/mfenced&gt;&lt;mo&gt;=&lt;/mo&gt;&lt;mn&gt;2&lt;/mn&gt;&lt;mi&gt;x&lt;/mi&gt;&lt;mo&gt;+&lt;/mo&gt;&lt;mn&gt;4&lt;/mn&gt;&lt;mo&gt;=&lt;/mo&gt;&lt;mn&gt;2&lt;/mn&gt;&lt;mfenced&gt;&lt;mrow&gt;&lt;mi&gt;x&lt;/mi&gt;&lt;mo&gt;+&lt;/mo&gt;&lt;mn&gt;2&lt;/mn&gt;&lt;/mrow&gt;&lt;/mfenced&gt;&lt;mspace linebreak=&quot;newline&quot;/&gt;&lt;mn&gt;2&lt;/mn&gt;&lt;mfenced&gt;&lt;mrow&gt;&lt;mi&gt;x&lt;/mi&gt;&lt;mo&gt;+&lt;/mo&gt;&lt;mn&gt;2&lt;/mn&gt;&lt;/mrow&gt;&lt;/mfenced&gt;&lt;mo&gt;=&lt;/mo&gt;&lt;mn&gt;0&lt;/mn&gt;&lt;mspace linebreak=&quot;newline&quot;/&gt;&lt;mi&gt;f&lt;/mi&gt;&lt;mo&gt;'&lt;/mo&gt;&lt;mfenced&gt;&lt;mrow&gt;&lt;mo&gt;-&lt;/mo&gt;&lt;mn&gt;2&lt;/mn&gt;&lt;/mrow&gt;&lt;/mfenced&gt;&lt;mo&gt;=&lt;/mo&gt;&lt;mn&gt;0&lt;/mn&gt;&lt;mo&gt;&amp;#xA0;&lt;/mo&gt;&lt;mo&gt;&amp;#x21D2;&lt;/mo&gt;&lt;mo&gt;&amp;#xA0;&lt;/mo&gt;&lt;mfenced&gt;&lt;mrow&gt;&lt;mo&gt;-&lt;/mo&gt;&lt;mn&gt;2&lt;/mn&gt;&lt;mo&gt;;&lt;/mo&gt;&lt;mo&gt;&amp;#xA0;&lt;/mo&gt;&lt;mn&gt;0&lt;/mn&gt;&lt;/mrow&gt;&lt;/mfenced&gt;&lt;mo&gt;&amp;#xA0;&lt;/mo&gt;&lt;mo&gt;-&lt;/mo&gt;&lt;mo&gt;&amp;#xA0;&lt;/mo&gt;&lt;mi&gt;&amp;#x442;&lt;/mi&gt;&lt;mi&gt;&amp;#x43E;&lt;/mi&gt;&lt;mi&gt;&amp;#x447;&lt;/mi&gt;&lt;mi&gt;&amp;#x43A;&lt;/mi&gt;&lt;mi&gt;&amp;#x430;&lt;/mi&gt;&lt;mo&gt;&amp;#xA0;&lt;/mo&gt;&lt;mi&gt;&amp;#x44D;&lt;/mi&gt;&lt;mi&gt;&amp;#x43A;&lt;/mi&gt;&lt;mi&gt;&amp;#x441;&lt;/mi&gt;&lt;mi&gt;&amp;#x442;&lt;/mi&gt;&lt;mi&gt;&amp;#x440;&lt;/mi&gt;&lt;mi&gt;&amp;#x435;&lt;/mi&gt;&lt;mi&gt;&amp;#x43C;&lt;/mi&gt;&lt;mi&gt;&amp;#x443;&lt;/mi&gt;&lt;mi&gt;&amp;#x43C;&lt;/mi&gt;&lt;mi&gt;&amp;#x430;&lt;/mi&gt;&lt;/math&gt;" title="f apostrophe open parentheses x close parentheses equals 2 x plus 4 equals 2 open parentheses x plus 2 close parentheses&#10;2 open parentheses x plus 2 close parentheses equals 0&#10;f apostrophe open parentheses negative 2 close parentheses equals 0 space rightwards double arrow space open parentheses negative 2 semicolon space 0 close parentheses space minus space т о ч к а space э к с т р е м у м а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0575" y="329025"/>
            <a:ext cx="5057073" cy="1063250"/>
          </a:xfrm>
          <a:prstGeom prst="rect">
            <a:avLst/>
          </a:prstGeom>
          <a:noFill/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9" name="Google Shape;639;p34"/>
          <p:cNvSpPr txBox="1"/>
          <p:nvPr/>
        </p:nvSpPr>
        <p:spPr>
          <a:xfrm>
            <a:off x="1108550" y="1364613"/>
            <a:ext cx="41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-2</a:t>
            </a:r>
            <a:endParaRPr/>
          </a:p>
        </p:txBody>
      </p:sp>
      <p:sp>
        <p:nvSpPr>
          <p:cNvPr id="640" name="Google Shape;640;p34"/>
          <p:cNvSpPr/>
          <p:nvPr/>
        </p:nvSpPr>
        <p:spPr>
          <a:xfrm>
            <a:off x="1314470" y="1695536"/>
            <a:ext cx="42900" cy="4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4"/>
          <p:cNvSpPr txBox="1"/>
          <p:nvPr/>
        </p:nvSpPr>
        <p:spPr>
          <a:xfrm>
            <a:off x="4992513" y="1764825"/>
            <a:ext cx="293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интервалов:</a:t>
            </a:r>
            <a:endParaRPr/>
          </a:p>
        </p:txBody>
      </p:sp>
      <p:cxnSp>
        <p:nvCxnSpPr>
          <p:cNvPr id="642" name="Google Shape;642;p34"/>
          <p:cNvCxnSpPr/>
          <p:nvPr/>
        </p:nvCxnSpPr>
        <p:spPr>
          <a:xfrm>
            <a:off x="4475800" y="2790675"/>
            <a:ext cx="316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3" name="Google Shape;643;p34"/>
          <p:cNvCxnSpPr/>
          <p:nvPr/>
        </p:nvCxnSpPr>
        <p:spPr>
          <a:xfrm>
            <a:off x="7475350" y="2694300"/>
            <a:ext cx="185100" cy="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34"/>
          <p:cNvCxnSpPr/>
          <p:nvPr/>
        </p:nvCxnSpPr>
        <p:spPr>
          <a:xfrm flipH="1">
            <a:off x="7482350" y="2783450"/>
            <a:ext cx="171300" cy="1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5" name="Google Shape;645;p34"/>
          <p:cNvSpPr/>
          <p:nvPr/>
        </p:nvSpPr>
        <p:spPr>
          <a:xfrm>
            <a:off x="6038508" y="2768936"/>
            <a:ext cx="42900" cy="4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4"/>
          <p:cNvSpPr txBox="1"/>
          <p:nvPr/>
        </p:nvSpPr>
        <p:spPr>
          <a:xfrm>
            <a:off x="5885125" y="2342438"/>
            <a:ext cx="41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-2</a:t>
            </a:r>
            <a:endParaRPr/>
          </a:p>
        </p:txBody>
      </p:sp>
      <p:sp>
        <p:nvSpPr>
          <p:cNvPr id="647" name="Google Shape;647;p34"/>
          <p:cNvSpPr txBox="1"/>
          <p:nvPr/>
        </p:nvSpPr>
        <p:spPr>
          <a:xfrm>
            <a:off x="4649100" y="2838700"/>
            <a:ext cx="19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f’(-10)&lt;0</a:t>
            </a:r>
            <a:endParaRPr/>
          </a:p>
        </p:txBody>
      </p:sp>
      <p:sp>
        <p:nvSpPr>
          <p:cNvPr id="648" name="Google Shape;648;p34"/>
          <p:cNvSpPr txBox="1"/>
          <p:nvPr/>
        </p:nvSpPr>
        <p:spPr>
          <a:xfrm>
            <a:off x="6303325" y="2797950"/>
            <a:ext cx="19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f’(0)&gt;0</a:t>
            </a:r>
            <a:endParaRPr/>
          </a:p>
        </p:txBody>
      </p:sp>
      <p:cxnSp>
        <p:nvCxnSpPr>
          <p:cNvPr id="649" name="Google Shape;649;p34"/>
          <p:cNvCxnSpPr/>
          <p:nvPr/>
        </p:nvCxnSpPr>
        <p:spPr>
          <a:xfrm>
            <a:off x="5036600" y="2542550"/>
            <a:ext cx="1749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6627650" y="2533125"/>
            <a:ext cx="1509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1" name="Google Shape;651;p34"/>
          <p:cNvCxnSpPr/>
          <p:nvPr/>
        </p:nvCxnSpPr>
        <p:spPr>
          <a:xfrm>
            <a:off x="6706475" y="2461125"/>
            <a:ext cx="0" cy="147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2" name="Google Shape;652;p34"/>
          <p:cNvSpPr txBox="1"/>
          <p:nvPr/>
        </p:nvSpPr>
        <p:spPr>
          <a:xfrm>
            <a:off x="4316550" y="3334950"/>
            <a:ext cx="4003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интервале (-</a:t>
            </a:r>
            <a:r>
              <a:rPr lang="ru" sz="1700">
                <a:solidFill>
                  <a:schemeClr val="dk1"/>
                </a:solidFill>
              </a:rPr>
              <a:t>∞; </a:t>
            </a:r>
            <a:r>
              <a:rPr lang="ru">
                <a:solidFill>
                  <a:schemeClr val="dk1"/>
                </a:solidFill>
              </a:rPr>
              <a:t>-2) функция убывает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На интервале (-2; +</a:t>
            </a:r>
            <a:r>
              <a:rPr lang="ru" sz="1700">
                <a:solidFill>
                  <a:schemeClr val="dk1"/>
                </a:solidFill>
              </a:rPr>
              <a:t>∞</a:t>
            </a:r>
            <a:r>
              <a:rPr lang="ru">
                <a:solidFill>
                  <a:schemeClr val="dk1"/>
                </a:solidFill>
              </a:rPr>
              <a:t>) функция возрастает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3" name="Google Shape;653;p34"/>
          <p:cNvSpPr txBox="1"/>
          <p:nvPr/>
        </p:nvSpPr>
        <p:spPr>
          <a:xfrm>
            <a:off x="7478160" y="2383196"/>
            <a:ext cx="17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</a:t>
            </a:r>
            <a:endParaRPr/>
          </a:p>
        </p:txBody>
      </p:sp>
      <p:sp>
        <p:nvSpPr>
          <p:cNvPr id="654" name="Google Shape;654;p34"/>
          <p:cNvSpPr txBox="1"/>
          <p:nvPr/>
        </p:nvSpPr>
        <p:spPr>
          <a:xfrm>
            <a:off x="4370050" y="4231475"/>
            <a:ext cx="37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Точка (-2; -4) - точка минимума (из - в +)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7) Точки перегиба (интервалы выпуклости вверх/вниз)</a:t>
            </a:r>
            <a:endParaRPr/>
          </a:p>
        </p:txBody>
      </p:sp>
      <p:cxnSp>
        <p:nvCxnSpPr>
          <p:cNvPr id="660" name="Google Shape;660;p35"/>
          <p:cNvCxnSpPr/>
          <p:nvPr/>
        </p:nvCxnSpPr>
        <p:spPr>
          <a:xfrm>
            <a:off x="1192900" y="1172800"/>
            <a:ext cx="0" cy="24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Google Shape;661;p35"/>
          <p:cNvCxnSpPr/>
          <p:nvPr/>
        </p:nvCxnSpPr>
        <p:spPr>
          <a:xfrm>
            <a:off x="311700" y="2459224"/>
            <a:ext cx="211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35"/>
          <p:cNvCxnSpPr/>
          <p:nvPr/>
        </p:nvCxnSpPr>
        <p:spPr>
          <a:xfrm flipH="1">
            <a:off x="1076058" y="1140561"/>
            <a:ext cx="111600" cy="2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" name="Google Shape;663;p35"/>
          <p:cNvCxnSpPr/>
          <p:nvPr/>
        </p:nvCxnSpPr>
        <p:spPr>
          <a:xfrm>
            <a:off x="1184252" y="1138507"/>
            <a:ext cx="1035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35"/>
          <p:cNvCxnSpPr/>
          <p:nvPr/>
        </p:nvCxnSpPr>
        <p:spPr>
          <a:xfrm>
            <a:off x="2299441" y="2368142"/>
            <a:ext cx="1518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35"/>
          <p:cNvCxnSpPr/>
          <p:nvPr/>
        </p:nvCxnSpPr>
        <p:spPr>
          <a:xfrm flipH="1">
            <a:off x="2319475" y="2465975"/>
            <a:ext cx="131700" cy="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35"/>
          <p:cNvSpPr txBox="1"/>
          <p:nvPr/>
        </p:nvSpPr>
        <p:spPr>
          <a:xfrm>
            <a:off x="792878" y="1138500"/>
            <a:ext cx="2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</a:t>
            </a:r>
            <a:endParaRPr/>
          </a:p>
        </p:txBody>
      </p:sp>
      <p:sp>
        <p:nvSpPr>
          <p:cNvPr id="667" name="Google Shape;667;p35"/>
          <p:cNvSpPr txBox="1"/>
          <p:nvPr/>
        </p:nvSpPr>
        <p:spPr>
          <a:xfrm>
            <a:off x="2176325" y="2459224"/>
            <a:ext cx="24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</a:t>
            </a:r>
            <a:endParaRPr/>
          </a:p>
        </p:txBody>
      </p:sp>
      <p:sp>
        <p:nvSpPr>
          <p:cNvPr id="668" name="Google Shape;668;p35"/>
          <p:cNvSpPr/>
          <p:nvPr/>
        </p:nvSpPr>
        <p:spPr>
          <a:xfrm>
            <a:off x="792875" y="1246063"/>
            <a:ext cx="882925" cy="2317875"/>
          </a:xfrm>
          <a:custGeom>
            <a:avLst/>
            <a:gdLst/>
            <a:ahLst/>
            <a:cxnLst/>
            <a:rect l="l" t="t" r="r" b="b"/>
            <a:pathLst>
              <a:path w="35317" h="92715" extrusionOk="0">
                <a:moveTo>
                  <a:pt x="0" y="92715"/>
                </a:moveTo>
                <a:cubicBezTo>
                  <a:pt x="1013" y="86443"/>
                  <a:pt x="1680" y="63483"/>
                  <a:pt x="6078" y="55081"/>
                </a:cubicBezTo>
                <a:cubicBezTo>
                  <a:pt x="10476" y="46679"/>
                  <a:pt x="21515" y="51483"/>
                  <a:pt x="26388" y="42303"/>
                </a:cubicBezTo>
                <a:cubicBezTo>
                  <a:pt x="31261" y="33123"/>
                  <a:pt x="33829" y="7051"/>
                  <a:pt x="35317" y="0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9" name="Google Shape;669;p35"/>
          <p:cNvSpPr txBox="1"/>
          <p:nvPr/>
        </p:nvSpPr>
        <p:spPr>
          <a:xfrm>
            <a:off x="3006675" y="1227675"/>
            <a:ext cx="293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5"/>
          <p:cNvSpPr txBox="1">
            <a:spLocks noGrp="1"/>
          </p:cNvSpPr>
          <p:nvPr>
            <p:ph type="body" idx="1"/>
          </p:nvPr>
        </p:nvSpPr>
        <p:spPr>
          <a:xfrm>
            <a:off x="2424000" y="3762400"/>
            <a:ext cx="4435500" cy="11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29"/>
              <a:t>f’’(x) &gt; 0 - функция выпукла вниз</a:t>
            </a:r>
            <a:endParaRPr sz="1829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ru" sz="1829"/>
              <a:t>f’’(x) &lt; 0 - функция выпукла вверх</a:t>
            </a:r>
            <a:endParaRPr sz="1829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ru" sz="1829"/>
              <a:t>f’’(x) = 0 - точка перегиба</a:t>
            </a:r>
            <a:endParaRPr sz="1829"/>
          </a:p>
        </p:txBody>
      </p:sp>
      <p:pic>
        <p:nvPicPr>
          <p:cNvPr id="671" name="Google Shape;671;p35" descr="&lt;math xmlns=&quot;http://www.w3.org/1998/Math/MathML&quot;&gt;&lt;mi&gt;f&lt;/mi&gt;&lt;mfenced&gt;&lt;mi&gt;x&lt;/mi&gt;&lt;/mfenced&gt;&lt;mo&gt;=&lt;/mo&gt;&lt;msup&gt;&lt;mi&gt;x&lt;/mi&gt;&lt;mn&gt;3&lt;/mn&gt;&lt;/msup&gt;&lt;/math&gt;" title="f open parentheses x close parentheses equals x cub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625" y="3161967"/>
            <a:ext cx="1254538" cy="29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2" name="Google Shape;672;p35"/>
          <p:cNvCxnSpPr/>
          <p:nvPr/>
        </p:nvCxnSpPr>
        <p:spPr>
          <a:xfrm>
            <a:off x="4177625" y="1189950"/>
            <a:ext cx="0" cy="22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3" name="Google Shape;673;p35"/>
          <p:cNvCxnSpPr/>
          <p:nvPr/>
        </p:nvCxnSpPr>
        <p:spPr>
          <a:xfrm>
            <a:off x="3056050" y="2476375"/>
            <a:ext cx="235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674;p35"/>
          <p:cNvCxnSpPr/>
          <p:nvPr/>
        </p:nvCxnSpPr>
        <p:spPr>
          <a:xfrm flipH="1">
            <a:off x="4060783" y="1157711"/>
            <a:ext cx="111600" cy="2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5"/>
          <p:cNvCxnSpPr/>
          <p:nvPr/>
        </p:nvCxnSpPr>
        <p:spPr>
          <a:xfrm>
            <a:off x="4168977" y="1155657"/>
            <a:ext cx="1035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5"/>
          <p:cNvCxnSpPr/>
          <p:nvPr/>
        </p:nvCxnSpPr>
        <p:spPr>
          <a:xfrm>
            <a:off x="5284166" y="2385292"/>
            <a:ext cx="1518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5"/>
          <p:cNvCxnSpPr/>
          <p:nvPr/>
        </p:nvCxnSpPr>
        <p:spPr>
          <a:xfrm flipH="1">
            <a:off x="5304200" y="2483125"/>
            <a:ext cx="131700" cy="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8" name="Google Shape;678;p35"/>
          <p:cNvSpPr txBox="1"/>
          <p:nvPr/>
        </p:nvSpPr>
        <p:spPr>
          <a:xfrm>
            <a:off x="3777603" y="1155650"/>
            <a:ext cx="2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</a:t>
            </a:r>
            <a:endParaRPr/>
          </a:p>
        </p:txBody>
      </p:sp>
      <p:sp>
        <p:nvSpPr>
          <p:cNvPr id="679" name="Google Shape;679;p35"/>
          <p:cNvSpPr txBox="1"/>
          <p:nvPr/>
        </p:nvSpPr>
        <p:spPr>
          <a:xfrm>
            <a:off x="5161050" y="2476374"/>
            <a:ext cx="24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</a:t>
            </a:r>
            <a:endParaRPr/>
          </a:p>
        </p:txBody>
      </p:sp>
      <p:sp>
        <p:nvSpPr>
          <p:cNvPr id="680" name="Google Shape;680;p35"/>
          <p:cNvSpPr/>
          <p:nvPr/>
        </p:nvSpPr>
        <p:spPr>
          <a:xfrm>
            <a:off x="3472386" y="1215804"/>
            <a:ext cx="1410483" cy="1260568"/>
          </a:xfrm>
          <a:custGeom>
            <a:avLst/>
            <a:gdLst/>
            <a:ahLst/>
            <a:cxnLst/>
            <a:rect l="l" t="t" r="r" b="b"/>
            <a:pathLst>
              <a:path w="58979" h="51934" extrusionOk="0">
                <a:moveTo>
                  <a:pt x="0" y="0"/>
                </a:moveTo>
                <a:cubicBezTo>
                  <a:pt x="4938" y="8656"/>
                  <a:pt x="19797" y="51843"/>
                  <a:pt x="29627" y="51934"/>
                </a:cubicBezTo>
                <a:cubicBezTo>
                  <a:pt x="39457" y="52025"/>
                  <a:pt x="54087" y="9112"/>
                  <a:pt x="58979" y="548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681" name="Google Shape;681;p35" descr="&lt;math xmlns=&quot;http://www.w3.org/1998/Math/MathML&quot;&gt;&lt;mi&gt;f&lt;/mi&gt;&lt;mo&gt;'&lt;/mo&gt;&lt;mfenced&gt;&lt;mi&gt;x&lt;/mi&gt;&lt;/mfenced&gt;&lt;mo&gt;=&lt;/mo&gt;&lt;mn&gt;3&lt;/mn&gt;&lt;msup&gt;&lt;mi&gt;x&lt;/mi&gt;&lt;mn&gt;2&lt;/mn&gt;&lt;/msup&gt;&lt;/math&gt;" title="f apostrophe open parentheses x close parentheses equals 3 x squa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338" y="3161976"/>
            <a:ext cx="1492272" cy="29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2" name="Google Shape;682;p35"/>
          <p:cNvCxnSpPr/>
          <p:nvPr/>
        </p:nvCxnSpPr>
        <p:spPr>
          <a:xfrm>
            <a:off x="7311775" y="1172800"/>
            <a:ext cx="0" cy="24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5"/>
          <p:cNvCxnSpPr/>
          <p:nvPr/>
        </p:nvCxnSpPr>
        <p:spPr>
          <a:xfrm>
            <a:off x="6430575" y="2459224"/>
            <a:ext cx="211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5"/>
          <p:cNvCxnSpPr/>
          <p:nvPr/>
        </p:nvCxnSpPr>
        <p:spPr>
          <a:xfrm flipH="1">
            <a:off x="7194933" y="1140561"/>
            <a:ext cx="111600" cy="2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5"/>
          <p:cNvCxnSpPr/>
          <p:nvPr/>
        </p:nvCxnSpPr>
        <p:spPr>
          <a:xfrm>
            <a:off x="7303127" y="1138507"/>
            <a:ext cx="1035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5"/>
          <p:cNvCxnSpPr/>
          <p:nvPr/>
        </p:nvCxnSpPr>
        <p:spPr>
          <a:xfrm>
            <a:off x="8418316" y="2368142"/>
            <a:ext cx="1518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5"/>
          <p:cNvCxnSpPr/>
          <p:nvPr/>
        </p:nvCxnSpPr>
        <p:spPr>
          <a:xfrm flipH="1">
            <a:off x="8438350" y="2465975"/>
            <a:ext cx="131700" cy="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8" name="Google Shape;688;p35"/>
          <p:cNvSpPr txBox="1"/>
          <p:nvPr/>
        </p:nvSpPr>
        <p:spPr>
          <a:xfrm>
            <a:off x="6911753" y="1138500"/>
            <a:ext cx="2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</a:t>
            </a:r>
            <a:endParaRPr/>
          </a:p>
        </p:txBody>
      </p:sp>
      <p:sp>
        <p:nvSpPr>
          <p:cNvPr id="689" name="Google Shape;689;p35"/>
          <p:cNvSpPr txBox="1"/>
          <p:nvPr/>
        </p:nvSpPr>
        <p:spPr>
          <a:xfrm>
            <a:off x="8295200" y="2459224"/>
            <a:ext cx="24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</a:t>
            </a:r>
            <a:endParaRPr/>
          </a:p>
        </p:txBody>
      </p:sp>
      <p:cxnSp>
        <p:nvCxnSpPr>
          <p:cNvPr id="690" name="Google Shape;690;p35"/>
          <p:cNvCxnSpPr/>
          <p:nvPr/>
        </p:nvCxnSpPr>
        <p:spPr>
          <a:xfrm rot="10800000" flipH="1">
            <a:off x="6778575" y="1227825"/>
            <a:ext cx="1104300" cy="23727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91" name="Google Shape;691;p35" descr="&lt;math xmlns=&quot;http://www.w3.org/1998/Math/MathML&quot;&gt;&lt;mi&gt;f&lt;/mi&gt;&lt;mo&gt;'&lt;/mo&gt;&lt;mo&gt;'&lt;/mo&gt;&lt;mfenced&gt;&lt;mi&gt;x&lt;/mi&gt;&lt;/mfenced&gt;&lt;mo&gt;=&lt;/mo&gt;&lt;mn&gt;6&lt;/mn&gt;&lt;mi&gt;x&lt;/mi&gt;&lt;/math&gt;" title="f apostrophe apostrophe open parentheses x close parentheses equals 6 x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6624" y="3282445"/>
            <a:ext cx="1410500" cy="249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6"/>
          <p:cNvSpPr txBox="1"/>
          <p:nvPr/>
        </p:nvSpPr>
        <p:spPr>
          <a:xfrm>
            <a:off x="438475" y="3188650"/>
            <a:ext cx="3830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6x = 0 ⇒ x = 0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f’’(0) = 0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(0; 0) - точка перегиба</a:t>
            </a:r>
            <a:endParaRPr sz="2000"/>
          </a:p>
        </p:txBody>
      </p:sp>
      <p:sp>
        <p:nvSpPr>
          <p:cNvPr id="697" name="Google Shape;697;p36"/>
          <p:cNvSpPr txBox="1"/>
          <p:nvPr/>
        </p:nvSpPr>
        <p:spPr>
          <a:xfrm>
            <a:off x="4977244" y="2714413"/>
            <a:ext cx="3349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Метод интервалов:</a:t>
            </a:r>
            <a:endParaRPr sz="2000"/>
          </a:p>
        </p:txBody>
      </p:sp>
      <p:cxnSp>
        <p:nvCxnSpPr>
          <p:cNvPr id="698" name="Google Shape;698;p36"/>
          <p:cNvCxnSpPr/>
          <p:nvPr/>
        </p:nvCxnSpPr>
        <p:spPr>
          <a:xfrm>
            <a:off x="4446850" y="3748407"/>
            <a:ext cx="362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p36"/>
          <p:cNvCxnSpPr/>
          <p:nvPr/>
        </p:nvCxnSpPr>
        <p:spPr>
          <a:xfrm>
            <a:off x="7875285" y="3616016"/>
            <a:ext cx="211500" cy="1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36"/>
          <p:cNvCxnSpPr/>
          <p:nvPr/>
        </p:nvCxnSpPr>
        <p:spPr>
          <a:xfrm flipH="1">
            <a:off x="7883179" y="3738482"/>
            <a:ext cx="195900" cy="14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1" name="Google Shape;701;p36"/>
          <p:cNvSpPr/>
          <p:nvPr/>
        </p:nvSpPr>
        <p:spPr>
          <a:xfrm>
            <a:off x="6232999" y="3718544"/>
            <a:ext cx="48900" cy="59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6"/>
          <p:cNvSpPr txBox="1"/>
          <p:nvPr/>
        </p:nvSpPr>
        <p:spPr>
          <a:xfrm>
            <a:off x="6146860" y="3207459"/>
            <a:ext cx="47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0</a:t>
            </a:r>
            <a:endParaRPr sz="2100"/>
          </a:p>
        </p:txBody>
      </p:sp>
      <p:sp>
        <p:nvSpPr>
          <p:cNvPr id="703" name="Google Shape;703;p36"/>
          <p:cNvSpPr txBox="1"/>
          <p:nvPr/>
        </p:nvSpPr>
        <p:spPr>
          <a:xfrm>
            <a:off x="4738979" y="3781404"/>
            <a:ext cx="225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f’’(-1)&lt;0</a:t>
            </a:r>
            <a:endParaRPr/>
          </a:p>
        </p:txBody>
      </p:sp>
      <p:sp>
        <p:nvSpPr>
          <p:cNvPr id="704" name="Google Shape;704;p36"/>
          <p:cNvSpPr txBox="1"/>
          <p:nvPr/>
        </p:nvSpPr>
        <p:spPr>
          <a:xfrm>
            <a:off x="6652255" y="3815576"/>
            <a:ext cx="225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f’(1)&gt;0</a:t>
            </a:r>
            <a:endParaRPr/>
          </a:p>
        </p:txBody>
      </p:sp>
      <p:cxnSp>
        <p:nvCxnSpPr>
          <p:cNvPr id="705" name="Google Shape;705;p36"/>
          <p:cNvCxnSpPr/>
          <p:nvPr/>
        </p:nvCxnSpPr>
        <p:spPr>
          <a:xfrm>
            <a:off x="5087835" y="3487080"/>
            <a:ext cx="1998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" name="Google Shape;706;p36"/>
          <p:cNvCxnSpPr/>
          <p:nvPr/>
        </p:nvCxnSpPr>
        <p:spPr>
          <a:xfrm>
            <a:off x="6899503" y="3458908"/>
            <a:ext cx="1725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36"/>
          <p:cNvCxnSpPr/>
          <p:nvPr/>
        </p:nvCxnSpPr>
        <p:spPr>
          <a:xfrm>
            <a:off x="6989599" y="3360001"/>
            <a:ext cx="0" cy="2028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8" name="Google Shape;708;p36"/>
          <p:cNvSpPr txBox="1"/>
          <p:nvPr/>
        </p:nvSpPr>
        <p:spPr>
          <a:xfrm>
            <a:off x="7878496" y="3188649"/>
            <a:ext cx="205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x</a:t>
            </a:r>
            <a:endParaRPr sz="2000"/>
          </a:p>
        </p:txBody>
      </p:sp>
      <p:sp>
        <p:nvSpPr>
          <p:cNvPr id="709" name="Google Shape;709;p36"/>
          <p:cNvSpPr txBox="1"/>
          <p:nvPr/>
        </p:nvSpPr>
        <p:spPr>
          <a:xfrm>
            <a:off x="4446850" y="4290250"/>
            <a:ext cx="40038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интервале (-</a:t>
            </a:r>
            <a:r>
              <a:rPr lang="ru" sz="1700">
                <a:solidFill>
                  <a:schemeClr val="dk1"/>
                </a:solidFill>
              </a:rPr>
              <a:t>∞; </a:t>
            </a:r>
            <a:r>
              <a:rPr lang="ru">
                <a:solidFill>
                  <a:schemeClr val="dk1"/>
                </a:solidFill>
              </a:rPr>
              <a:t>0) функция выпукла вверх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На интервале (-2; 0) функция выпукла вниз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10" name="Google Shape;710;p36"/>
          <p:cNvCxnSpPr/>
          <p:nvPr/>
        </p:nvCxnSpPr>
        <p:spPr>
          <a:xfrm>
            <a:off x="1631800" y="126925"/>
            <a:ext cx="0" cy="24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36"/>
          <p:cNvCxnSpPr/>
          <p:nvPr/>
        </p:nvCxnSpPr>
        <p:spPr>
          <a:xfrm>
            <a:off x="750600" y="1413349"/>
            <a:ext cx="211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2" name="Google Shape;712;p36"/>
          <p:cNvCxnSpPr/>
          <p:nvPr/>
        </p:nvCxnSpPr>
        <p:spPr>
          <a:xfrm flipH="1">
            <a:off x="1514958" y="94686"/>
            <a:ext cx="111600" cy="2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36"/>
          <p:cNvCxnSpPr/>
          <p:nvPr/>
        </p:nvCxnSpPr>
        <p:spPr>
          <a:xfrm>
            <a:off x="1623152" y="92632"/>
            <a:ext cx="1035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4" name="Google Shape;714;p36"/>
          <p:cNvCxnSpPr/>
          <p:nvPr/>
        </p:nvCxnSpPr>
        <p:spPr>
          <a:xfrm>
            <a:off x="2738341" y="1322267"/>
            <a:ext cx="1518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36"/>
          <p:cNvCxnSpPr/>
          <p:nvPr/>
        </p:nvCxnSpPr>
        <p:spPr>
          <a:xfrm flipH="1">
            <a:off x="2758375" y="1420100"/>
            <a:ext cx="131700" cy="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6" name="Google Shape;716;p36"/>
          <p:cNvSpPr txBox="1"/>
          <p:nvPr/>
        </p:nvSpPr>
        <p:spPr>
          <a:xfrm>
            <a:off x="1231778" y="92625"/>
            <a:ext cx="2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</a:t>
            </a:r>
            <a:endParaRPr/>
          </a:p>
        </p:txBody>
      </p:sp>
      <p:sp>
        <p:nvSpPr>
          <p:cNvPr id="717" name="Google Shape;717;p36"/>
          <p:cNvSpPr txBox="1"/>
          <p:nvPr/>
        </p:nvSpPr>
        <p:spPr>
          <a:xfrm>
            <a:off x="2615225" y="1413349"/>
            <a:ext cx="24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</a:t>
            </a:r>
            <a:endParaRPr/>
          </a:p>
        </p:txBody>
      </p:sp>
      <p:sp>
        <p:nvSpPr>
          <p:cNvPr id="718" name="Google Shape;718;p36"/>
          <p:cNvSpPr/>
          <p:nvPr/>
        </p:nvSpPr>
        <p:spPr>
          <a:xfrm>
            <a:off x="1231775" y="200188"/>
            <a:ext cx="882925" cy="2317875"/>
          </a:xfrm>
          <a:custGeom>
            <a:avLst/>
            <a:gdLst/>
            <a:ahLst/>
            <a:cxnLst/>
            <a:rect l="l" t="t" r="r" b="b"/>
            <a:pathLst>
              <a:path w="35317" h="92715" extrusionOk="0">
                <a:moveTo>
                  <a:pt x="0" y="92715"/>
                </a:moveTo>
                <a:cubicBezTo>
                  <a:pt x="1013" y="86443"/>
                  <a:pt x="1680" y="63483"/>
                  <a:pt x="6078" y="55081"/>
                </a:cubicBezTo>
                <a:cubicBezTo>
                  <a:pt x="10476" y="46679"/>
                  <a:pt x="21515" y="51483"/>
                  <a:pt x="26388" y="42303"/>
                </a:cubicBezTo>
                <a:cubicBezTo>
                  <a:pt x="31261" y="33123"/>
                  <a:pt x="33829" y="7051"/>
                  <a:pt x="35317" y="0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719" name="Google Shape;719;p36" descr="&lt;math xmlns=&quot;http://www.w3.org/1998/Math/MathML&quot;&gt;&lt;mi&gt;f&lt;/mi&gt;&lt;mfenced&gt;&lt;mi&gt;x&lt;/mi&gt;&lt;/mfenced&gt;&lt;mo&gt;=&lt;/mo&gt;&lt;msup&gt;&lt;mi&gt;x&lt;/mi&gt;&lt;mn&gt;3&lt;/mn&gt;&lt;/msup&gt;&lt;/math&gt;" title="f open parentheses x close parentheses equals x cub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25" y="2116092"/>
            <a:ext cx="1254538" cy="29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0" name="Google Shape;720;p36"/>
          <p:cNvCxnSpPr/>
          <p:nvPr/>
        </p:nvCxnSpPr>
        <p:spPr>
          <a:xfrm>
            <a:off x="6136675" y="126925"/>
            <a:ext cx="0" cy="24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36"/>
          <p:cNvCxnSpPr/>
          <p:nvPr/>
        </p:nvCxnSpPr>
        <p:spPr>
          <a:xfrm>
            <a:off x="5255475" y="1413349"/>
            <a:ext cx="211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2" name="Google Shape;722;p36"/>
          <p:cNvCxnSpPr/>
          <p:nvPr/>
        </p:nvCxnSpPr>
        <p:spPr>
          <a:xfrm flipH="1">
            <a:off x="6019833" y="94686"/>
            <a:ext cx="111600" cy="2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36"/>
          <p:cNvCxnSpPr/>
          <p:nvPr/>
        </p:nvCxnSpPr>
        <p:spPr>
          <a:xfrm>
            <a:off x="6128027" y="92632"/>
            <a:ext cx="1035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4" name="Google Shape;724;p36"/>
          <p:cNvCxnSpPr/>
          <p:nvPr/>
        </p:nvCxnSpPr>
        <p:spPr>
          <a:xfrm>
            <a:off x="7243216" y="1322267"/>
            <a:ext cx="1518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5" name="Google Shape;725;p36"/>
          <p:cNvCxnSpPr/>
          <p:nvPr/>
        </p:nvCxnSpPr>
        <p:spPr>
          <a:xfrm flipH="1">
            <a:off x="7263250" y="1420100"/>
            <a:ext cx="131700" cy="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6" name="Google Shape;726;p36"/>
          <p:cNvSpPr txBox="1"/>
          <p:nvPr/>
        </p:nvSpPr>
        <p:spPr>
          <a:xfrm>
            <a:off x="5736653" y="92625"/>
            <a:ext cx="2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</a:t>
            </a:r>
            <a:endParaRPr/>
          </a:p>
        </p:txBody>
      </p:sp>
      <p:sp>
        <p:nvSpPr>
          <p:cNvPr id="727" name="Google Shape;727;p36"/>
          <p:cNvSpPr txBox="1"/>
          <p:nvPr/>
        </p:nvSpPr>
        <p:spPr>
          <a:xfrm>
            <a:off x="7120100" y="1413349"/>
            <a:ext cx="24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</a:t>
            </a:r>
            <a:endParaRPr/>
          </a:p>
        </p:txBody>
      </p:sp>
      <p:cxnSp>
        <p:nvCxnSpPr>
          <p:cNvPr id="728" name="Google Shape;728;p36"/>
          <p:cNvCxnSpPr/>
          <p:nvPr/>
        </p:nvCxnSpPr>
        <p:spPr>
          <a:xfrm rot="10800000" flipH="1">
            <a:off x="5603475" y="181950"/>
            <a:ext cx="1104300" cy="23727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29" name="Google Shape;729;p36" descr="&lt;math xmlns=&quot;http://www.w3.org/1998/Math/MathML&quot;&gt;&lt;mi&gt;f&lt;/mi&gt;&lt;mo&gt;'&lt;/mo&gt;&lt;mo&gt;'&lt;/mo&gt;&lt;mfenced&gt;&lt;mi&gt;x&lt;/mi&gt;&lt;/mfenced&gt;&lt;mo&gt;=&lt;/mo&gt;&lt;mn&gt;6&lt;/mn&gt;&lt;mi&gt;x&lt;/mi&gt;&lt;/math&gt;" title="f apostrophe apostrophe open parentheses x close parentheses equals 6 x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1524" y="2236570"/>
            <a:ext cx="1410500" cy="249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8) Наклонные асимптоты</a:t>
            </a:r>
            <a:endParaRPr/>
          </a:p>
        </p:txBody>
      </p:sp>
      <p:pic>
        <p:nvPicPr>
          <p:cNvPr id="735" name="Google Shape;735;p37" descr="&lt;math xmlns=&quot;http://www.w3.org/1998/Math/MathML&quot;&gt;&lt;munder&gt;&lt;mi&gt;lim&lt;/mi&gt;&lt;mrow&gt;&lt;mi&gt;x&lt;/mi&gt;&lt;mo&gt;&amp;#x2192;&lt;/mo&gt;&lt;mo&gt;&amp;#x221E;&lt;/mo&gt;&lt;/mrow&gt;&lt;/munder&gt;&lt;mfenced&gt;&lt;mfrac&gt;&lt;mrow&gt;&lt;mi&gt;f&lt;/mi&gt;&lt;mfenced&gt;&lt;mi&gt;x&lt;/mi&gt;&lt;/mfenced&gt;&lt;/mrow&gt;&lt;mi&gt;x&lt;/mi&gt;&lt;/mfrac&gt;&lt;/mfenced&gt;&lt;mo&gt;=&lt;/mo&gt;&lt;mi&gt;k&lt;/mi&gt;&lt;mspace linebreak=&quot;newline&quot;/&gt;&lt;munder&gt;&lt;mi&gt;lim&lt;/mi&gt;&lt;mrow&gt;&lt;mi&gt;x&lt;/mi&gt;&lt;mo&gt;&amp;#x2192;&lt;/mo&gt;&lt;mo&gt;&amp;#x221E;&lt;/mo&gt;&lt;/mrow&gt;&lt;/munder&gt;&lt;mfenced&gt;&lt;mrow&gt;&lt;mi&gt;f&lt;/mi&gt;&lt;mfenced&gt;&lt;mi&gt;x&lt;/mi&gt;&lt;/mfenced&gt;&lt;mo&gt;-&lt;/mo&gt;&lt;mi&gt;k&lt;/mi&gt;&lt;mi&gt;x&lt;/mi&gt;&lt;/mrow&gt;&lt;/mfenced&gt;&lt;mo&gt;=&lt;/mo&gt;&lt;mi&gt;b&lt;/mi&gt;&lt;mspace linebreak=&quot;newline&quot;/&gt;&lt;mi&gt;&amp;#x433;&lt;/mi&gt;&lt;mi&gt;&amp;#x434;&lt;/mi&gt;&lt;mi&gt;&amp;#x435;&lt;/mi&gt;&lt;mo&gt;&amp;#xA0;&lt;/mo&gt;&lt;mi&gt;k&lt;/mi&gt;&lt;mo&gt;&amp;#xA0;&lt;/mo&gt;&lt;mi&gt;&amp;#x438;&lt;/mi&gt;&lt;mo&gt;&amp;#xA0;&lt;/mo&gt;&lt;mi&gt;b&lt;/mi&gt;&lt;mo&gt;&amp;#xA0;&lt;/mo&gt;&lt;mo&gt;&amp;#x2260;&lt;/mo&gt;&lt;mo&gt;&amp;#x221E;&lt;/mo&gt;&lt;/math&gt;" title="limit as x rightwards arrow infinity of open parentheses fraction numerator f open parentheses x close parentheses over denominator x end fraction close parentheses equals k&#10;limit as x rightwards arrow infinity of open parentheses f open parentheses x close parentheses minus k x close parentheses equals b&#10;г д е space k space и space b space not equal to infinit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790" y="2057375"/>
            <a:ext cx="3251741" cy="2443162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7"/>
          <p:cNvSpPr txBox="1"/>
          <p:nvPr/>
        </p:nvSpPr>
        <p:spPr>
          <a:xfrm>
            <a:off x="750425" y="1239713"/>
            <a:ext cx="800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Решаем два предела. Если условие выполняется, асимптота имеет вид y = kx + b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9) Дополнительные точки</a:t>
            </a:r>
            <a:endParaRPr/>
          </a:p>
        </p:txBody>
      </p:sp>
      <p:sp>
        <p:nvSpPr>
          <p:cNvPr id="742" name="Google Shape;74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Собираем в кучу все точки, необходимые для построения графика.</a:t>
            </a:r>
            <a:endParaRPr/>
          </a:p>
        </p:txBody>
      </p:sp>
      <p:sp>
        <p:nvSpPr>
          <p:cNvPr id="743" name="Google Shape;743;p38"/>
          <p:cNvSpPr txBox="1"/>
          <p:nvPr/>
        </p:nvSpPr>
        <p:spPr>
          <a:xfrm>
            <a:off x="729825" y="1694000"/>
            <a:ext cx="61035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sz="1800"/>
              <a:t>Точки пересечения графика с осями координат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sz="1800"/>
              <a:t>Точки экстремума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sz="1800"/>
              <a:t>Точки перегиба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ru" sz="1800"/>
              <a:t>Точки для построения асимптот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10) Построить график</a:t>
            </a:r>
            <a:endParaRPr/>
          </a:p>
        </p:txBody>
      </p:sp>
      <p:sp>
        <p:nvSpPr>
          <p:cNvPr id="749" name="Google Shape;749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ну, лол, осталось только всё это построить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5"/>
          <p:cNvCxnSpPr/>
          <p:nvPr/>
        </p:nvCxnSpPr>
        <p:spPr>
          <a:xfrm>
            <a:off x="654607" y="702600"/>
            <a:ext cx="0" cy="29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5"/>
          <p:cNvCxnSpPr/>
          <p:nvPr/>
        </p:nvCxnSpPr>
        <p:spPr>
          <a:xfrm>
            <a:off x="242900" y="3275415"/>
            <a:ext cx="33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5"/>
          <p:cNvCxnSpPr/>
          <p:nvPr/>
        </p:nvCxnSpPr>
        <p:spPr>
          <a:xfrm flipH="1">
            <a:off x="601121" y="711546"/>
            <a:ext cx="525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5"/>
          <p:cNvCxnSpPr/>
          <p:nvPr/>
        </p:nvCxnSpPr>
        <p:spPr>
          <a:xfrm>
            <a:off x="659457" y="715268"/>
            <a:ext cx="6420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/>
          <p:nvPr/>
        </p:nvCxnSpPr>
        <p:spPr>
          <a:xfrm>
            <a:off x="3394428" y="3176734"/>
            <a:ext cx="157500" cy="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5"/>
          <p:cNvCxnSpPr/>
          <p:nvPr/>
        </p:nvCxnSpPr>
        <p:spPr>
          <a:xfrm flipH="1">
            <a:off x="3408863" y="3277417"/>
            <a:ext cx="140100" cy="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5"/>
          <p:cNvSpPr txBox="1"/>
          <p:nvPr/>
        </p:nvSpPr>
        <p:spPr>
          <a:xfrm>
            <a:off x="364970" y="711546"/>
            <a:ext cx="296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3313757" y="2820625"/>
            <a:ext cx="37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1379475" y="1111750"/>
            <a:ext cx="1304525" cy="2609425"/>
          </a:xfrm>
          <a:custGeom>
            <a:avLst/>
            <a:gdLst/>
            <a:ahLst/>
            <a:cxnLst/>
            <a:rect l="l" t="t" r="r" b="b"/>
            <a:pathLst>
              <a:path w="52181" h="104377" extrusionOk="0">
                <a:moveTo>
                  <a:pt x="0" y="0"/>
                </a:moveTo>
                <a:cubicBezTo>
                  <a:pt x="3976" y="17394"/>
                  <a:pt x="15157" y="104113"/>
                  <a:pt x="23854" y="104361"/>
                </a:cubicBezTo>
                <a:cubicBezTo>
                  <a:pt x="32551" y="104610"/>
                  <a:pt x="47460" y="18636"/>
                  <a:pt x="52181" y="149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29" name="Google Shape;129;p15"/>
          <p:cNvCxnSpPr/>
          <p:nvPr/>
        </p:nvCxnSpPr>
        <p:spPr>
          <a:xfrm>
            <a:off x="5102582" y="691663"/>
            <a:ext cx="0" cy="29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5"/>
          <p:cNvCxnSpPr/>
          <p:nvPr/>
        </p:nvCxnSpPr>
        <p:spPr>
          <a:xfrm>
            <a:off x="4654600" y="1599465"/>
            <a:ext cx="33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5"/>
          <p:cNvCxnSpPr/>
          <p:nvPr/>
        </p:nvCxnSpPr>
        <p:spPr>
          <a:xfrm flipH="1">
            <a:off x="5049096" y="700608"/>
            <a:ext cx="525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5"/>
          <p:cNvCxnSpPr/>
          <p:nvPr/>
        </p:nvCxnSpPr>
        <p:spPr>
          <a:xfrm>
            <a:off x="5107432" y="704330"/>
            <a:ext cx="6420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5"/>
          <p:cNvCxnSpPr/>
          <p:nvPr/>
        </p:nvCxnSpPr>
        <p:spPr>
          <a:xfrm>
            <a:off x="7806128" y="1500784"/>
            <a:ext cx="157500" cy="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5"/>
          <p:cNvCxnSpPr/>
          <p:nvPr/>
        </p:nvCxnSpPr>
        <p:spPr>
          <a:xfrm flipH="1">
            <a:off x="7820563" y="1601467"/>
            <a:ext cx="140100" cy="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5"/>
          <p:cNvSpPr txBox="1"/>
          <p:nvPr/>
        </p:nvSpPr>
        <p:spPr>
          <a:xfrm>
            <a:off x="4812945" y="700608"/>
            <a:ext cx="296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7725457" y="1144675"/>
            <a:ext cx="37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4598650" y="2070560"/>
            <a:ext cx="3419700" cy="1371100"/>
          </a:xfrm>
          <a:custGeom>
            <a:avLst/>
            <a:gdLst/>
            <a:ahLst/>
            <a:cxnLst/>
            <a:rect l="l" t="t" r="r" b="b"/>
            <a:pathLst>
              <a:path w="136788" h="54844" extrusionOk="0">
                <a:moveTo>
                  <a:pt x="0" y="50364"/>
                </a:moveTo>
                <a:cubicBezTo>
                  <a:pt x="3789" y="41978"/>
                  <a:pt x="15717" y="-698"/>
                  <a:pt x="22736" y="47"/>
                </a:cubicBezTo>
                <a:cubicBezTo>
                  <a:pt x="29756" y="793"/>
                  <a:pt x="35222" y="54713"/>
                  <a:pt x="42117" y="54837"/>
                </a:cubicBezTo>
                <a:cubicBezTo>
                  <a:pt x="49012" y="54961"/>
                  <a:pt x="57026" y="1166"/>
                  <a:pt x="64108" y="793"/>
                </a:cubicBezTo>
                <a:cubicBezTo>
                  <a:pt x="71190" y="420"/>
                  <a:pt x="78147" y="52538"/>
                  <a:pt x="84607" y="52600"/>
                </a:cubicBezTo>
                <a:cubicBezTo>
                  <a:pt x="91067" y="52662"/>
                  <a:pt x="97217" y="1165"/>
                  <a:pt x="102870" y="1165"/>
                </a:cubicBezTo>
                <a:cubicBezTo>
                  <a:pt x="108523" y="1165"/>
                  <a:pt x="112872" y="52103"/>
                  <a:pt x="118525" y="52600"/>
                </a:cubicBezTo>
                <a:cubicBezTo>
                  <a:pt x="124178" y="53097"/>
                  <a:pt x="133744" y="12223"/>
                  <a:pt x="136788" y="414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Google Shape;138;p15"/>
          <p:cNvSpPr/>
          <p:nvPr/>
        </p:nvSpPr>
        <p:spPr>
          <a:xfrm>
            <a:off x="1401125" y="1377875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2464900" y="194710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5438700" y="3067288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6983300" y="235445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2640325" y="1788850"/>
            <a:ext cx="2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1529325" y="1131575"/>
            <a:ext cx="2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781800" y="3998225"/>
            <a:ext cx="3950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f(A) &gt; 0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f(B) &gt; 0</a:t>
            </a:r>
            <a:endParaRPr sz="1800"/>
          </a:p>
        </p:txBody>
      </p:sp>
      <p:sp>
        <p:nvSpPr>
          <p:cNvPr id="145" name="Google Shape;145;p15"/>
          <p:cNvSpPr txBox="1"/>
          <p:nvPr/>
        </p:nvSpPr>
        <p:spPr>
          <a:xfrm>
            <a:off x="4911825" y="3998225"/>
            <a:ext cx="3950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f(A) &lt; 0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f(B) &lt; 0</a:t>
            </a:r>
            <a:endParaRPr sz="1800"/>
          </a:p>
        </p:txBody>
      </p:sp>
      <p:sp>
        <p:nvSpPr>
          <p:cNvPr id="146" name="Google Shape;146;p15"/>
          <p:cNvSpPr txBox="1"/>
          <p:nvPr/>
        </p:nvSpPr>
        <p:spPr>
          <a:xfrm>
            <a:off x="1851675" y="4167575"/>
            <a:ext cx="395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больше, чем один корень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5909825" y="4127950"/>
            <a:ext cx="395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 корней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/>
        </p:nvSpPr>
        <p:spPr>
          <a:xfrm>
            <a:off x="438900" y="493800"/>
            <a:ext cx="76740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666666"/>
                </a:solidFill>
              </a:rPr>
              <a:t>Для проверки, является ли найденное число корнем:</a:t>
            </a:r>
            <a:endParaRPr sz="1800" dirty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ru" sz="1800" dirty="0">
                <a:solidFill>
                  <a:srgbClr val="666666"/>
                </a:solidFill>
              </a:rPr>
              <a:t>Сравниваем |f(число)| с очень маленьким значением</a:t>
            </a:r>
            <a:r>
              <a:rPr lang="ru" dirty="0">
                <a:solidFill>
                  <a:srgbClr val="666666"/>
                </a:solidFill>
              </a:rPr>
              <a:t> </a:t>
            </a:r>
            <a:r>
              <a:rPr lang="ru" sz="1800" dirty="0">
                <a:solidFill>
                  <a:srgbClr val="666666"/>
                </a:solidFill>
              </a:rPr>
              <a:t>ℰ, которое может быть равно 0.0001 или даже меньше</a:t>
            </a:r>
            <a:endParaRPr sz="1800" dirty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ru" sz="1800" dirty="0">
                <a:solidFill>
                  <a:srgbClr val="666666"/>
                </a:solidFill>
              </a:rPr>
              <a:t>Если |f(число)| больше ℰ - мы не достигли той точности, которой хотелось бы</a:t>
            </a:r>
            <a:endParaRPr sz="1800" dirty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ru" sz="1800" dirty="0">
                <a:solidFill>
                  <a:srgbClr val="666666"/>
                </a:solidFill>
              </a:rPr>
              <a:t>Если меньше:</a:t>
            </a:r>
            <a:endParaRPr sz="1800" dirty="0">
              <a:solidFill>
                <a:srgbClr val="666666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lphaLcParenR"/>
            </a:pPr>
            <a:r>
              <a:rPr lang="ru" sz="1800" dirty="0">
                <a:solidFill>
                  <a:srgbClr val="666666"/>
                </a:solidFill>
              </a:rPr>
              <a:t>Если f(число) = 0 - мы нашли корень</a:t>
            </a:r>
            <a:endParaRPr sz="1800" dirty="0">
              <a:solidFill>
                <a:srgbClr val="666666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lphaLcParenR"/>
            </a:pPr>
            <a:r>
              <a:rPr lang="ru" sz="1800" dirty="0">
                <a:solidFill>
                  <a:srgbClr val="666666"/>
                </a:solidFill>
              </a:rPr>
              <a:t>Если f(число) просто очень маленькое - мы нашли приближённый корень</a:t>
            </a:r>
            <a:endParaRPr sz="1800" dirty="0">
              <a:solidFill>
                <a:srgbClr val="666666"/>
              </a:solidFill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663975" y="3525100"/>
            <a:ext cx="2930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Почему модуль?</a:t>
            </a:r>
            <a:endParaRPr sz="1700"/>
          </a:p>
        </p:txBody>
      </p:sp>
      <p:sp>
        <p:nvSpPr>
          <p:cNvPr id="154" name="Google Shape;154;p16"/>
          <p:cNvSpPr txBox="1"/>
          <p:nvPr/>
        </p:nvSpPr>
        <p:spPr>
          <a:xfrm>
            <a:off x="663975" y="3925300"/>
            <a:ext cx="69609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Потому что при сравнении с </a:t>
            </a:r>
            <a:r>
              <a:rPr lang="ru" sz="2100">
                <a:solidFill>
                  <a:srgbClr val="666666"/>
                </a:solidFill>
              </a:rPr>
              <a:t>ℰ </a:t>
            </a:r>
            <a:r>
              <a:rPr lang="ru" sz="1700"/>
              <a:t> любое отрицательное значение будет считаться достаточно приближённым к нулю, однако это неправда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17"/>
          <p:cNvCxnSpPr/>
          <p:nvPr/>
        </p:nvCxnSpPr>
        <p:spPr>
          <a:xfrm>
            <a:off x="1535400" y="195575"/>
            <a:ext cx="0" cy="467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17"/>
          <p:cNvCxnSpPr/>
          <p:nvPr/>
        </p:nvCxnSpPr>
        <p:spPr>
          <a:xfrm>
            <a:off x="877550" y="3409600"/>
            <a:ext cx="528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7"/>
          <p:cNvCxnSpPr/>
          <p:nvPr/>
        </p:nvCxnSpPr>
        <p:spPr>
          <a:xfrm flipH="1">
            <a:off x="1450125" y="206750"/>
            <a:ext cx="83700" cy="2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7"/>
          <p:cNvCxnSpPr/>
          <p:nvPr/>
        </p:nvCxnSpPr>
        <p:spPr>
          <a:xfrm>
            <a:off x="1543150" y="211400"/>
            <a:ext cx="102600" cy="23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17"/>
          <p:cNvSpPr txBox="1"/>
          <p:nvPr/>
        </p:nvSpPr>
        <p:spPr>
          <a:xfrm>
            <a:off x="1072600" y="206750"/>
            <a:ext cx="474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5784350" y="2937800"/>
            <a:ext cx="36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</a:t>
            </a:r>
            <a:endParaRPr/>
          </a:p>
        </p:txBody>
      </p:sp>
      <p:cxnSp>
        <p:nvCxnSpPr>
          <p:cNvPr id="165" name="Google Shape;165;p17"/>
          <p:cNvCxnSpPr/>
          <p:nvPr/>
        </p:nvCxnSpPr>
        <p:spPr>
          <a:xfrm rot="10800000" flipH="1">
            <a:off x="2297950" y="438725"/>
            <a:ext cx="2963100" cy="418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17"/>
          <p:cNvSpPr/>
          <p:nvPr/>
        </p:nvSpPr>
        <p:spPr>
          <a:xfrm>
            <a:off x="2419025" y="435805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7" name="Google Shape;167;p17"/>
          <p:cNvCxnSpPr/>
          <p:nvPr/>
        </p:nvCxnSpPr>
        <p:spPr>
          <a:xfrm>
            <a:off x="2465675" y="417325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7"/>
          <p:cNvCxnSpPr/>
          <p:nvPr/>
        </p:nvCxnSpPr>
        <p:spPr>
          <a:xfrm>
            <a:off x="2465675" y="39576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7"/>
          <p:cNvCxnSpPr/>
          <p:nvPr/>
        </p:nvCxnSpPr>
        <p:spPr>
          <a:xfrm>
            <a:off x="2465675" y="37419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7"/>
          <p:cNvCxnSpPr/>
          <p:nvPr/>
        </p:nvCxnSpPr>
        <p:spPr>
          <a:xfrm>
            <a:off x="2465675" y="35310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7"/>
          <p:cNvSpPr/>
          <p:nvPr/>
        </p:nvSpPr>
        <p:spPr>
          <a:xfrm>
            <a:off x="2423825" y="336775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2318125" y="3007325"/>
            <a:ext cx="268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cxnSp>
        <p:nvCxnSpPr>
          <p:cNvPr id="173" name="Google Shape;173;p17"/>
          <p:cNvCxnSpPr/>
          <p:nvPr/>
        </p:nvCxnSpPr>
        <p:spPr>
          <a:xfrm>
            <a:off x="2223350" y="440167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17"/>
          <p:cNvCxnSpPr/>
          <p:nvPr/>
        </p:nvCxnSpPr>
        <p:spPr>
          <a:xfrm>
            <a:off x="2021675" y="440167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17"/>
          <p:cNvCxnSpPr/>
          <p:nvPr/>
        </p:nvCxnSpPr>
        <p:spPr>
          <a:xfrm>
            <a:off x="1787375" y="439990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17"/>
          <p:cNvCxnSpPr/>
          <p:nvPr/>
        </p:nvCxnSpPr>
        <p:spPr>
          <a:xfrm>
            <a:off x="1590350" y="439990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17"/>
          <p:cNvSpPr txBox="1"/>
          <p:nvPr/>
        </p:nvSpPr>
        <p:spPr>
          <a:xfrm>
            <a:off x="1061350" y="4201575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f(A)</a:t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4980250" y="724775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9" name="Google Shape;179;p17"/>
          <p:cNvCxnSpPr/>
          <p:nvPr/>
        </p:nvCxnSpPr>
        <p:spPr>
          <a:xfrm>
            <a:off x="5022100" y="156855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7"/>
          <p:cNvCxnSpPr/>
          <p:nvPr/>
        </p:nvCxnSpPr>
        <p:spPr>
          <a:xfrm>
            <a:off x="5022100" y="13529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7"/>
          <p:cNvCxnSpPr/>
          <p:nvPr/>
        </p:nvCxnSpPr>
        <p:spPr>
          <a:xfrm>
            <a:off x="5022100" y="11372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7"/>
          <p:cNvCxnSpPr/>
          <p:nvPr/>
        </p:nvCxnSpPr>
        <p:spPr>
          <a:xfrm>
            <a:off x="5022100" y="9263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7"/>
          <p:cNvCxnSpPr/>
          <p:nvPr/>
        </p:nvCxnSpPr>
        <p:spPr>
          <a:xfrm>
            <a:off x="5022100" y="24491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17"/>
          <p:cNvCxnSpPr/>
          <p:nvPr/>
        </p:nvCxnSpPr>
        <p:spPr>
          <a:xfrm>
            <a:off x="5022100" y="223347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17"/>
          <p:cNvCxnSpPr/>
          <p:nvPr/>
        </p:nvCxnSpPr>
        <p:spPr>
          <a:xfrm>
            <a:off x="5022100" y="20178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17"/>
          <p:cNvCxnSpPr/>
          <p:nvPr/>
        </p:nvCxnSpPr>
        <p:spPr>
          <a:xfrm>
            <a:off x="5022100" y="18045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17"/>
          <p:cNvCxnSpPr/>
          <p:nvPr/>
        </p:nvCxnSpPr>
        <p:spPr>
          <a:xfrm>
            <a:off x="5023013" y="33002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17"/>
          <p:cNvCxnSpPr/>
          <p:nvPr/>
        </p:nvCxnSpPr>
        <p:spPr>
          <a:xfrm>
            <a:off x="5023013" y="308455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17"/>
          <p:cNvCxnSpPr/>
          <p:nvPr/>
        </p:nvCxnSpPr>
        <p:spPr>
          <a:xfrm>
            <a:off x="5023013" y="287125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17"/>
          <p:cNvCxnSpPr/>
          <p:nvPr/>
        </p:nvCxnSpPr>
        <p:spPr>
          <a:xfrm>
            <a:off x="5023013" y="26603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17"/>
          <p:cNvSpPr/>
          <p:nvPr/>
        </p:nvSpPr>
        <p:spPr>
          <a:xfrm>
            <a:off x="4981175" y="336775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4865025" y="3481200"/>
            <a:ext cx="36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cxnSp>
        <p:nvCxnSpPr>
          <p:cNvPr id="193" name="Google Shape;193;p17"/>
          <p:cNvCxnSpPr/>
          <p:nvPr/>
        </p:nvCxnSpPr>
        <p:spPr>
          <a:xfrm>
            <a:off x="4753125" y="767513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17"/>
          <p:cNvCxnSpPr/>
          <p:nvPr/>
        </p:nvCxnSpPr>
        <p:spPr>
          <a:xfrm>
            <a:off x="4551450" y="767513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17"/>
          <p:cNvCxnSpPr/>
          <p:nvPr/>
        </p:nvCxnSpPr>
        <p:spPr>
          <a:xfrm>
            <a:off x="4317150" y="765738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17"/>
          <p:cNvCxnSpPr/>
          <p:nvPr/>
        </p:nvCxnSpPr>
        <p:spPr>
          <a:xfrm>
            <a:off x="4120125" y="765738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7"/>
          <p:cNvCxnSpPr/>
          <p:nvPr/>
        </p:nvCxnSpPr>
        <p:spPr>
          <a:xfrm>
            <a:off x="3920425" y="76840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7"/>
          <p:cNvCxnSpPr/>
          <p:nvPr/>
        </p:nvCxnSpPr>
        <p:spPr>
          <a:xfrm>
            <a:off x="3718750" y="76840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17"/>
          <p:cNvCxnSpPr/>
          <p:nvPr/>
        </p:nvCxnSpPr>
        <p:spPr>
          <a:xfrm>
            <a:off x="3484450" y="76662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17"/>
          <p:cNvCxnSpPr/>
          <p:nvPr/>
        </p:nvCxnSpPr>
        <p:spPr>
          <a:xfrm>
            <a:off x="3287425" y="76662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17"/>
          <p:cNvCxnSpPr/>
          <p:nvPr/>
        </p:nvCxnSpPr>
        <p:spPr>
          <a:xfrm>
            <a:off x="3056825" y="76662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17"/>
          <p:cNvCxnSpPr/>
          <p:nvPr/>
        </p:nvCxnSpPr>
        <p:spPr>
          <a:xfrm>
            <a:off x="2855150" y="76662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17"/>
          <p:cNvCxnSpPr/>
          <p:nvPr/>
        </p:nvCxnSpPr>
        <p:spPr>
          <a:xfrm>
            <a:off x="2620850" y="76485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17"/>
          <p:cNvCxnSpPr/>
          <p:nvPr/>
        </p:nvCxnSpPr>
        <p:spPr>
          <a:xfrm>
            <a:off x="2423825" y="76485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17"/>
          <p:cNvCxnSpPr/>
          <p:nvPr/>
        </p:nvCxnSpPr>
        <p:spPr>
          <a:xfrm>
            <a:off x="2177225" y="76572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7"/>
          <p:cNvCxnSpPr/>
          <p:nvPr/>
        </p:nvCxnSpPr>
        <p:spPr>
          <a:xfrm>
            <a:off x="1975550" y="76572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17"/>
          <p:cNvCxnSpPr/>
          <p:nvPr/>
        </p:nvCxnSpPr>
        <p:spPr>
          <a:xfrm>
            <a:off x="1741250" y="76395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17"/>
          <p:cNvCxnSpPr/>
          <p:nvPr/>
        </p:nvCxnSpPr>
        <p:spPr>
          <a:xfrm>
            <a:off x="1544225" y="76395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17"/>
          <p:cNvSpPr/>
          <p:nvPr/>
        </p:nvSpPr>
        <p:spPr>
          <a:xfrm>
            <a:off x="1493550" y="72210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958475" y="557875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f(B)</a:t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3702500" y="336775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3680350" y="3481200"/>
            <a:ext cx="268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</a:t>
            </a:r>
            <a:endParaRPr/>
          </a:p>
        </p:txBody>
      </p:sp>
      <p:pic>
        <p:nvPicPr>
          <p:cNvPr id="213" name="Google Shape;213;p17" descr="&lt;math xmlns=&quot;http://www.w3.org/1998/Math/MathML&quot;&gt;&lt;mi&gt;C&lt;/mi&gt;&lt;mo&gt;=&lt;/mo&gt;&lt;mfrac&gt;&lt;mrow&gt;&lt;mi&gt;A&lt;/mi&gt;&lt;mo&gt;+&lt;/mo&gt;&lt;mi&gt;B&lt;/mi&gt;&lt;/mrow&gt;&lt;mn&gt;2&lt;/mn&gt;&lt;/mfrac&gt;&lt;/math&gt;" title="C equals fraction numerator A plus B over denominator 2 end fra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00" y="254950"/>
            <a:ext cx="1445266" cy="7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7" descr="&lt;math xmlns=&quot;http://www.w3.org/1998/Math/MathML&quot;&gt;&lt;mfenced open=&quot;{&quot; close=&quot;}&quot;&gt;&lt;mrow&gt;&lt;mi&gt;f&lt;/mi&gt;&lt;mfenced&gt;&lt;mi&gt;A&lt;/mi&gt;&lt;/mfenced&gt;&lt;mo&gt;&amp;lt;&lt;/mo&gt;&lt;mn&gt;0&lt;/mn&gt;&lt;mspace linebreak=&quot;newline&quot;/&gt;&lt;mi&gt;f&lt;/mi&gt;&lt;mfenced&gt;&lt;mi&gt;C&lt;/mi&gt;&lt;/mfenced&gt;&lt;mo&gt;&amp;gt;&lt;/mo&gt;&lt;mn&gt;0&lt;/mn&gt;&lt;/mrow&gt;&lt;/mfenced&gt;&lt;mspace linebreak=&quot;newline&quot;/&gt;&lt;mspace linebreak=&quot;newline&quot;/&gt;&lt;mspace linebreak=&quot;newline&quot;/&gt;&lt;/math&gt;" title="open curly brackets f open parentheses A close parentheses less than 0&#10;f open parentheses C close parentheses greater than 0 close curly brackets&#10;&#10;&#10;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7288" y="2261125"/>
            <a:ext cx="1415750" cy="99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17"/>
          <p:cNvCxnSpPr/>
          <p:nvPr/>
        </p:nvCxnSpPr>
        <p:spPr>
          <a:xfrm>
            <a:off x="3743888" y="27356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17"/>
          <p:cNvCxnSpPr/>
          <p:nvPr/>
        </p:nvCxnSpPr>
        <p:spPr>
          <a:xfrm>
            <a:off x="3744800" y="315775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17"/>
          <p:cNvCxnSpPr/>
          <p:nvPr/>
        </p:nvCxnSpPr>
        <p:spPr>
          <a:xfrm>
            <a:off x="3744800" y="29468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17"/>
          <p:cNvCxnSpPr/>
          <p:nvPr/>
        </p:nvCxnSpPr>
        <p:spPr>
          <a:xfrm>
            <a:off x="3484450" y="2660288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17"/>
          <p:cNvCxnSpPr/>
          <p:nvPr/>
        </p:nvCxnSpPr>
        <p:spPr>
          <a:xfrm>
            <a:off x="3282775" y="2660288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17"/>
          <p:cNvCxnSpPr/>
          <p:nvPr/>
        </p:nvCxnSpPr>
        <p:spPr>
          <a:xfrm>
            <a:off x="3048475" y="2658513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17"/>
          <p:cNvCxnSpPr/>
          <p:nvPr/>
        </p:nvCxnSpPr>
        <p:spPr>
          <a:xfrm>
            <a:off x="2851450" y="2658513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17"/>
          <p:cNvCxnSpPr/>
          <p:nvPr/>
        </p:nvCxnSpPr>
        <p:spPr>
          <a:xfrm>
            <a:off x="2620850" y="2658513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17"/>
          <p:cNvCxnSpPr/>
          <p:nvPr/>
        </p:nvCxnSpPr>
        <p:spPr>
          <a:xfrm>
            <a:off x="2419175" y="2658513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17"/>
          <p:cNvCxnSpPr/>
          <p:nvPr/>
        </p:nvCxnSpPr>
        <p:spPr>
          <a:xfrm>
            <a:off x="2184875" y="2656738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17"/>
          <p:cNvCxnSpPr/>
          <p:nvPr/>
        </p:nvCxnSpPr>
        <p:spPr>
          <a:xfrm>
            <a:off x="1987850" y="2656738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17"/>
          <p:cNvCxnSpPr/>
          <p:nvPr/>
        </p:nvCxnSpPr>
        <p:spPr>
          <a:xfrm>
            <a:off x="1741250" y="2657613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17"/>
          <p:cNvCxnSpPr/>
          <p:nvPr/>
        </p:nvCxnSpPr>
        <p:spPr>
          <a:xfrm>
            <a:off x="1539575" y="2657613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17"/>
          <p:cNvSpPr/>
          <p:nvPr/>
        </p:nvSpPr>
        <p:spPr>
          <a:xfrm>
            <a:off x="1493550" y="261490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968000" y="246020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f(C)</a:t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3680350" y="255410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7"/>
          <p:cNvSpPr txBox="1"/>
          <p:nvPr/>
        </p:nvSpPr>
        <p:spPr>
          <a:xfrm>
            <a:off x="7044650" y="3315650"/>
            <a:ext cx="395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=&gt;</a:t>
            </a:r>
            <a:endParaRPr/>
          </a:p>
        </p:txBody>
      </p:sp>
      <p:pic>
        <p:nvPicPr>
          <p:cNvPr id="232" name="Google Shape;232;p17" descr="&lt;math xmlns=&quot;http://www.w3.org/1998/Math/MathML&quot;&gt;&lt;mfenced open=&quot;[&quot; close=&quot;]&quot;&gt;&lt;mrow&gt;&lt;mi&gt;A&lt;/mi&gt;&lt;mo&gt;,&lt;/mo&gt;&lt;mi&gt;B&lt;/mi&gt;&lt;/mrow&gt;&lt;/mfenced&gt;&lt;mo&gt;=&lt;/mo&gt;&lt;mfenced open=&quot;[&quot; close=&quot;]&quot;&gt;&lt;mrow&gt;&lt;mi&gt;A&lt;/mi&gt;&lt;mo&gt;,&lt;/mo&gt;&lt;mi&gt;C&lt;/mi&gt;&lt;/mrow&gt;&lt;/mfenced&gt;&lt;mo&gt;&amp;#xA0;&lt;/mo&gt;&lt;/math&gt;" title="open square brackets A comma B close square brackets equals open square brackets A comma C close square brackets spac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4100" y="3777125"/>
            <a:ext cx="192214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7" descr="&lt;math xmlns=&quot;http://www.w3.org/1998/Math/MathML&quot;&gt;&lt;mfenced&gt;&lt;mrow&gt;&lt;mi&gt;A&lt;/mi&gt;&lt;mo&gt;=&lt;/mo&gt;&lt;mi&gt;A&lt;/mi&gt;&lt;mo&gt;,&lt;/mo&gt;&lt;mo&gt;&amp;#xA0;&lt;/mo&gt;&lt;mi&gt;B&lt;/mi&gt;&lt;mo&gt;=&lt;/mo&gt;&lt;mi&gt;C&lt;/mi&gt;&lt;/mrow&gt;&lt;/mfenced&gt;&lt;/math&gt;" title="open parentheses A equals A comma space B equals C close parenthese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3847" y="4406575"/>
            <a:ext cx="2268800" cy="30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17"/>
          <p:cNvCxnSpPr/>
          <p:nvPr/>
        </p:nvCxnSpPr>
        <p:spPr>
          <a:xfrm>
            <a:off x="5953300" y="3300200"/>
            <a:ext cx="251700" cy="12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17"/>
          <p:cNvCxnSpPr/>
          <p:nvPr/>
        </p:nvCxnSpPr>
        <p:spPr>
          <a:xfrm flipH="1">
            <a:off x="5976725" y="3425975"/>
            <a:ext cx="223500" cy="1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17"/>
          <p:cNvSpPr txBox="1"/>
          <p:nvPr/>
        </p:nvSpPr>
        <p:spPr>
          <a:xfrm>
            <a:off x="6959375" y="1729500"/>
            <a:ext cx="8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блин(</a:t>
            </a:r>
            <a:endParaRPr/>
          </a:p>
        </p:txBody>
      </p:sp>
      <p:pic>
        <p:nvPicPr>
          <p:cNvPr id="237" name="Google Shape;237;p17" descr="&lt;math xmlns=&quot;http://www.w3.org/1998/Math/MathML&quot;&gt;&lt;mi&gt;f&lt;/mi&gt;&lt;mfenced&gt;&lt;mi&gt;C&lt;/mi&gt;&lt;/mfenced&gt;&lt;mo&gt;&amp;gt;&lt;/mo&gt;&lt;mi&gt;&amp;#x3B5;&lt;/mi&gt;&lt;/math&gt;" title="f open parentheses C close parentheses greater than epsilon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3838" y="1249113"/>
            <a:ext cx="1882140" cy="402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>
            <a:spLocks noGrp="1"/>
          </p:cNvSpPr>
          <p:nvPr>
            <p:ph type="body" idx="1"/>
          </p:nvPr>
        </p:nvSpPr>
        <p:spPr>
          <a:xfrm>
            <a:off x="705600" y="1522775"/>
            <a:ext cx="7732800" cy="22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Проверить разных ли знаков значения функции можно очень просто!</a:t>
            </a:r>
            <a:endParaRPr sz="2200"/>
          </a:p>
          <a:p>
            <a:pPr marL="457200" lvl="0" indent="-368300" algn="ctr" rtl="0">
              <a:spcBef>
                <a:spcPts val="1200"/>
              </a:spcBef>
              <a:spcAft>
                <a:spcPts val="0"/>
              </a:spcAft>
              <a:buSzPts val="2200"/>
              <a:buAutoNum type="arabicParenR"/>
            </a:pPr>
            <a:r>
              <a:rPr lang="ru" sz="2200"/>
              <a:t>Перемножаем получившиеся значения.</a:t>
            </a:r>
            <a:endParaRPr sz="2200"/>
          </a:p>
          <a:p>
            <a:pPr marL="457200" lvl="0" indent="-368300" algn="ctr" rtl="0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ru" sz="2200"/>
              <a:t>Если итог меньше нуля - знаки разные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19"/>
          <p:cNvCxnSpPr/>
          <p:nvPr/>
        </p:nvCxnSpPr>
        <p:spPr>
          <a:xfrm>
            <a:off x="2373600" y="195575"/>
            <a:ext cx="0" cy="467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19"/>
          <p:cNvCxnSpPr/>
          <p:nvPr/>
        </p:nvCxnSpPr>
        <p:spPr>
          <a:xfrm>
            <a:off x="1715750" y="3409600"/>
            <a:ext cx="528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19"/>
          <p:cNvCxnSpPr/>
          <p:nvPr/>
        </p:nvCxnSpPr>
        <p:spPr>
          <a:xfrm flipH="1">
            <a:off x="2288325" y="206750"/>
            <a:ext cx="83700" cy="2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19"/>
          <p:cNvCxnSpPr/>
          <p:nvPr/>
        </p:nvCxnSpPr>
        <p:spPr>
          <a:xfrm>
            <a:off x="2381350" y="211400"/>
            <a:ext cx="102600" cy="23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19"/>
          <p:cNvSpPr txBox="1"/>
          <p:nvPr/>
        </p:nvSpPr>
        <p:spPr>
          <a:xfrm>
            <a:off x="1910800" y="206750"/>
            <a:ext cx="474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</a:t>
            </a:r>
            <a:endParaRPr/>
          </a:p>
        </p:txBody>
      </p:sp>
      <p:sp>
        <p:nvSpPr>
          <p:cNvPr id="252" name="Google Shape;252;p19"/>
          <p:cNvSpPr txBox="1"/>
          <p:nvPr/>
        </p:nvSpPr>
        <p:spPr>
          <a:xfrm>
            <a:off x="6622550" y="2937800"/>
            <a:ext cx="474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</a:t>
            </a:r>
            <a:endParaRPr/>
          </a:p>
        </p:txBody>
      </p:sp>
      <p:cxnSp>
        <p:nvCxnSpPr>
          <p:cNvPr id="253" name="Google Shape;253;p19"/>
          <p:cNvCxnSpPr/>
          <p:nvPr/>
        </p:nvCxnSpPr>
        <p:spPr>
          <a:xfrm rot="10800000" flipH="1">
            <a:off x="3136150" y="438725"/>
            <a:ext cx="2963100" cy="418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Google Shape;254;p19"/>
          <p:cNvSpPr/>
          <p:nvPr/>
        </p:nvSpPr>
        <p:spPr>
          <a:xfrm>
            <a:off x="3257225" y="435805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5" name="Google Shape;255;p19"/>
          <p:cNvCxnSpPr/>
          <p:nvPr/>
        </p:nvCxnSpPr>
        <p:spPr>
          <a:xfrm>
            <a:off x="3303875" y="417325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19"/>
          <p:cNvCxnSpPr/>
          <p:nvPr/>
        </p:nvCxnSpPr>
        <p:spPr>
          <a:xfrm>
            <a:off x="3303875" y="39576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19"/>
          <p:cNvCxnSpPr/>
          <p:nvPr/>
        </p:nvCxnSpPr>
        <p:spPr>
          <a:xfrm>
            <a:off x="3303875" y="37419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19"/>
          <p:cNvCxnSpPr/>
          <p:nvPr/>
        </p:nvCxnSpPr>
        <p:spPr>
          <a:xfrm>
            <a:off x="3303875" y="35310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19"/>
          <p:cNvSpPr/>
          <p:nvPr/>
        </p:nvSpPr>
        <p:spPr>
          <a:xfrm>
            <a:off x="3262025" y="336775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 txBox="1"/>
          <p:nvPr/>
        </p:nvSpPr>
        <p:spPr>
          <a:xfrm>
            <a:off x="3156325" y="3007325"/>
            <a:ext cx="268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cxnSp>
        <p:nvCxnSpPr>
          <p:cNvPr id="261" name="Google Shape;261;p19"/>
          <p:cNvCxnSpPr/>
          <p:nvPr/>
        </p:nvCxnSpPr>
        <p:spPr>
          <a:xfrm>
            <a:off x="3061550" y="440167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19"/>
          <p:cNvCxnSpPr/>
          <p:nvPr/>
        </p:nvCxnSpPr>
        <p:spPr>
          <a:xfrm>
            <a:off x="2859875" y="440167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19"/>
          <p:cNvCxnSpPr/>
          <p:nvPr/>
        </p:nvCxnSpPr>
        <p:spPr>
          <a:xfrm>
            <a:off x="2625575" y="439990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19"/>
          <p:cNvCxnSpPr/>
          <p:nvPr/>
        </p:nvCxnSpPr>
        <p:spPr>
          <a:xfrm>
            <a:off x="2428550" y="439990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19"/>
          <p:cNvSpPr txBox="1"/>
          <p:nvPr/>
        </p:nvSpPr>
        <p:spPr>
          <a:xfrm>
            <a:off x="1899550" y="4201575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f(A)</a:t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5818450" y="724775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19"/>
          <p:cNvCxnSpPr/>
          <p:nvPr/>
        </p:nvCxnSpPr>
        <p:spPr>
          <a:xfrm>
            <a:off x="5860300" y="156855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19"/>
          <p:cNvCxnSpPr/>
          <p:nvPr/>
        </p:nvCxnSpPr>
        <p:spPr>
          <a:xfrm>
            <a:off x="5860300" y="13529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19"/>
          <p:cNvCxnSpPr/>
          <p:nvPr/>
        </p:nvCxnSpPr>
        <p:spPr>
          <a:xfrm>
            <a:off x="5860300" y="11372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19"/>
          <p:cNvCxnSpPr/>
          <p:nvPr/>
        </p:nvCxnSpPr>
        <p:spPr>
          <a:xfrm>
            <a:off x="5860300" y="9263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19"/>
          <p:cNvCxnSpPr/>
          <p:nvPr/>
        </p:nvCxnSpPr>
        <p:spPr>
          <a:xfrm>
            <a:off x="5860300" y="24491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19"/>
          <p:cNvCxnSpPr/>
          <p:nvPr/>
        </p:nvCxnSpPr>
        <p:spPr>
          <a:xfrm>
            <a:off x="5860300" y="223347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19"/>
          <p:cNvCxnSpPr/>
          <p:nvPr/>
        </p:nvCxnSpPr>
        <p:spPr>
          <a:xfrm>
            <a:off x="5860300" y="20178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19"/>
          <p:cNvCxnSpPr/>
          <p:nvPr/>
        </p:nvCxnSpPr>
        <p:spPr>
          <a:xfrm>
            <a:off x="5860300" y="18045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19"/>
          <p:cNvCxnSpPr/>
          <p:nvPr/>
        </p:nvCxnSpPr>
        <p:spPr>
          <a:xfrm>
            <a:off x="5861213" y="33002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19"/>
          <p:cNvCxnSpPr/>
          <p:nvPr/>
        </p:nvCxnSpPr>
        <p:spPr>
          <a:xfrm>
            <a:off x="5861213" y="308455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19"/>
          <p:cNvCxnSpPr/>
          <p:nvPr/>
        </p:nvCxnSpPr>
        <p:spPr>
          <a:xfrm>
            <a:off x="5861213" y="287125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19"/>
          <p:cNvCxnSpPr/>
          <p:nvPr/>
        </p:nvCxnSpPr>
        <p:spPr>
          <a:xfrm>
            <a:off x="5861213" y="26603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19"/>
          <p:cNvSpPr/>
          <p:nvPr/>
        </p:nvSpPr>
        <p:spPr>
          <a:xfrm>
            <a:off x="5819375" y="336775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 txBox="1"/>
          <p:nvPr/>
        </p:nvSpPr>
        <p:spPr>
          <a:xfrm>
            <a:off x="5703225" y="3481200"/>
            <a:ext cx="268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cxnSp>
        <p:nvCxnSpPr>
          <p:cNvPr id="281" name="Google Shape;281;p19"/>
          <p:cNvCxnSpPr/>
          <p:nvPr/>
        </p:nvCxnSpPr>
        <p:spPr>
          <a:xfrm>
            <a:off x="5591325" y="767513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19"/>
          <p:cNvCxnSpPr/>
          <p:nvPr/>
        </p:nvCxnSpPr>
        <p:spPr>
          <a:xfrm>
            <a:off x="5389650" y="767513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19"/>
          <p:cNvCxnSpPr/>
          <p:nvPr/>
        </p:nvCxnSpPr>
        <p:spPr>
          <a:xfrm>
            <a:off x="5155350" y="765738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19"/>
          <p:cNvCxnSpPr/>
          <p:nvPr/>
        </p:nvCxnSpPr>
        <p:spPr>
          <a:xfrm>
            <a:off x="4958325" y="765738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19"/>
          <p:cNvCxnSpPr/>
          <p:nvPr/>
        </p:nvCxnSpPr>
        <p:spPr>
          <a:xfrm>
            <a:off x="4758625" y="76840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19"/>
          <p:cNvCxnSpPr/>
          <p:nvPr/>
        </p:nvCxnSpPr>
        <p:spPr>
          <a:xfrm>
            <a:off x="4556950" y="76840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19"/>
          <p:cNvCxnSpPr/>
          <p:nvPr/>
        </p:nvCxnSpPr>
        <p:spPr>
          <a:xfrm>
            <a:off x="4322650" y="76662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19"/>
          <p:cNvCxnSpPr/>
          <p:nvPr/>
        </p:nvCxnSpPr>
        <p:spPr>
          <a:xfrm>
            <a:off x="4125625" y="76662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19"/>
          <p:cNvCxnSpPr/>
          <p:nvPr/>
        </p:nvCxnSpPr>
        <p:spPr>
          <a:xfrm>
            <a:off x="3895025" y="76662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19"/>
          <p:cNvCxnSpPr/>
          <p:nvPr/>
        </p:nvCxnSpPr>
        <p:spPr>
          <a:xfrm>
            <a:off x="3693350" y="76662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19"/>
          <p:cNvCxnSpPr/>
          <p:nvPr/>
        </p:nvCxnSpPr>
        <p:spPr>
          <a:xfrm>
            <a:off x="3459050" y="76485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19"/>
          <p:cNvCxnSpPr/>
          <p:nvPr/>
        </p:nvCxnSpPr>
        <p:spPr>
          <a:xfrm>
            <a:off x="3262025" y="76485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19"/>
          <p:cNvCxnSpPr/>
          <p:nvPr/>
        </p:nvCxnSpPr>
        <p:spPr>
          <a:xfrm>
            <a:off x="3015425" y="76572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19"/>
          <p:cNvCxnSpPr/>
          <p:nvPr/>
        </p:nvCxnSpPr>
        <p:spPr>
          <a:xfrm>
            <a:off x="2813750" y="76572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19"/>
          <p:cNvCxnSpPr/>
          <p:nvPr/>
        </p:nvCxnSpPr>
        <p:spPr>
          <a:xfrm>
            <a:off x="2579450" y="76395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19"/>
          <p:cNvCxnSpPr/>
          <p:nvPr/>
        </p:nvCxnSpPr>
        <p:spPr>
          <a:xfrm>
            <a:off x="2382425" y="76395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7" name="Google Shape;297;p19"/>
          <p:cNvSpPr/>
          <p:nvPr/>
        </p:nvSpPr>
        <p:spPr>
          <a:xfrm>
            <a:off x="2331750" y="72210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9"/>
          <p:cNvSpPr txBox="1"/>
          <p:nvPr/>
        </p:nvSpPr>
        <p:spPr>
          <a:xfrm>
            <a:off x="1796675" y="557875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f(B)</a:t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4540700" y="336775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"/>
          <p:cNvSpPr txBox="1"/>
          <p:nvPr/>
        </p:nvSpPr>
        <p:spPr>
          <a:xfrm>
            <a:off x="4518550" y="3481200"/>
            <a:ext cx="268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</a:t>
            </a:r>
            <a:endParaRPr/>
          </a:p>
        </p:txBody>
      </p:sp>
      <p:cxnSp>
        <p:nvCxnSpPr>
          <p:cNvPr id="301" name="Google Shape;301;p19"/>
          <p:cNvCxnSpPr/>
          <p:nvPr/>
        </p:nvCxnSpPr>
        <p:spPr>
          <a:xfrm>
            <a:off x="4582088" y="27356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19"/>
          <p:cNvCxnSpPr/>
          <p:nvPr/>
        </p:nvCxnSpPr>
        <p:spPr>
          <a:xfrm>
            <a:off x="4583000" y="315775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19"/>
          <p:cNvCxnSpPr/>
          <p:nvPr/>
        </p:nvCxnSpPr>
        <p:spPr>
          <a:xfrm>
            <a:off x="4583000" y="29468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19"/>
          <p:cNvCxnSpPr/>
          <p:nvPr/>
        </p:nvCxnSpPr>
        <p:spPr>
          <a:xfrm>
            <a:off x="4322650" y="2660288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19"/>
          <p:cNvCxnSpPr/>
          <p:nvPr/>
        </p:nvCxnSpPr>
        <p:spPr>
          <a:xfrm>
            <a:off x="4120975" y="2660288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19"/>
          <p:cNvCxnSpPr/>
          <p:nvPr/>
        </p:nvCxnSpPr>
        <p:spPr>
          <a:xfrm>
            <a:off x="3886675" y="2658513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19"/>
          <p:cNvCxnSpPr/>
          <p:nvPr/>
        </p:nvCxnSpPr>
        <p:spPr>
          <a:xfrm>
            <a:off x="3689650" y="2658513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19"/>
          <p:cNvCxnSpPr/>
          <p:nvPr/>
        </p:nvCxnSpPr>
        <p:spPr>
          <a:xfrm>
            <a:off x="3459050" y="2658513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19"/>
          <p:cNvCxnSpPr/>
          <p:nvPr/>
        </p:nvCxnSpPr>
        <p:spPr>
          <a:xfrm>
            <a:off x="3257375" y="2658513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19"/>
          <p:cNvCxnSpPr/>
          <p:nvPr/>
        </p:nvCxnSpPr>
        <p:spPr>
          <a:xfrm>
            <a:off x="3023075" y="2656738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19"/>
          <p:cNvCxnSpPr/>
          <p:nvPr/>
        </p:nvCxnSpPr>
        <p:spPr>
          <a:xfrm>
            <a:off x="2826050" y="2656738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19"/>
          <p:cNvCxnSpPr/>
          <p:nvPr/>
        </p:nvCxnSpPr>
        <p:spPr>
          <a:xfrm>
            <a:off x="2579450" y="2657613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19"/>
          <p:cNvCxnSpPr/>
          <p:nvPr/>
        </p:nvCxnSpPr>
        <p:spPr>
          <a:xfrm>
            <a:off x="2377775" y="2657613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19"/>
          <p:cNvSpPr/>
          <p:nvPr/>
        </p:nvSpPr>
        <p:spPr>
          <a:xfrm>
            <a:off x="2331750" y="261490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9"/>
          <p:cNvSpPr txBox="1"/>
          <p:nvPr/>
        </p:nvSpPr>
        <p:spPr>
          <a:xfrm>
            <a:off x="1806200" y="246020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f(C)</a:t>
            </a:r>
            <a:endParaRPr/>
          </a:p>
        </p:txBody>
      </p:sp>
      <p:sp>
        <p:nvSpPr>
          <p:cNvPr id="316" name="Google Shape;316;p19"/>
          <p:cNvSpPr/>
          <p:nvPr/>
        </p:nvSpPr>
        <p:spPr>
          <a:xfrm>
            <a:off x="4518550" y="255410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7" name="Google Shape;317;p19"/>
          <p:cNvCxnSpPr/>
          <p:nvPr/>
        </p:nvCxnSpPr>
        <p:spPr>
          <a:xfrm>
            <a:off x="6791500" y="3300200"/>
            <a:ext cx="251700" cy="12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19"/>
          <p:cNvCxnSpPr/>
          <p:nvPr/>
        </p:nvCxnSpPr>
        <p:spPr>
          <a:xfrm flipH="1">
            <a:off x="6814925" y="3425975"/>
            <a:ext cx="223500" cy="1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19"/>
          <p:cNvCxnSpPr/>
          <p:nvPr/>
        </p:nvCxnSpPr>
        <p:spPr>
          <a:xfrm>
            <a:off x="4583000" y="3035800"/>
            <a:ext cx="235500" cy="3738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19"/>
          <p:cNvCxnSpPr/>
          <p:nvPr/>
        </p:nvCxnSpPr>
        <p:spPr>
          <a:xfrm>
            <a:off x="4582100" y="2730250"/>
            <a:ext cx="425700" cy="6576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19"/>
          <p:cNvCxnSpPr/>
          <p:nvPr/>
        </p:nvCxnSpPr>
        <p:spPr>
          <a:xfrm>
            <a:off x="4648480" y="2460208"/>
            <a:ext cx="626700" cy="9276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19"/>
          <p:cNvCxnSpPr/>
          <p:nvPr/>
        </p:nvCxnSpPr>
        <p:spPr>
          <a:xfrm>
            <a:off x="4822700" y="2276850"/>
            <a:ext cx="774900" cy="11109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19"/>
          <p:cNvCxnSpPr>
            <a:endCxn id="260" idx="3"/>
          </p:cNvCxnSpPr>
          <p:nvPr/>
        </p:nvCxnSpPr>
        <p:spPr>
          <a:xfrm>
            <a:off x="4959925" y="2050625"/>
            <a:ext cx="879900" cy="11568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19"/>
          <p:cNvCxnSpPr/>
          <p:nvPr/>
        </p:nvCxnSpPr>
        <p:spPr>
          <a:xfrm>
            <a:off x="5076450" y="1899675"/>
            <a:ext cx="768000" cy="9738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19"/>
          <p:cNvCxnSpPr/>
          <p:nvPr/>
        </p:nvCxnSpPr>
        <p:spPr>
          <a:xfrm>
            <a:off x="5213600" y="1728225"/>
            <a:ext cx="630900" cy="7476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19"/>
          <p:cNvCxnSpPr/>
          <p:nvPr/>
        </p:nvCxnSpPr>
        <p:spPr>
          <a:xfrm>
            <a:off x="5330200" y="1536200"/>
            <a:ext cx="507600" cy="6105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19"/>
          <p:cNvCxnSpPr/>
          <p:nvPr/>
        </p:nvCxnSpPr>
        <p:spPr>
          <a:xfrm>
            <a:off x="5433050" y="1378450"/>
            <a:ext cx="411600" cy="4731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19"/>
          <p:cNvCxnSpPr/>
          <p:nvPr/>
        </p:nvCxnSpPr>
        <p:spPr>
          <a:xfrm>
            <a:off x="5549650" y="1213875"/>
            <a:ext cx="308700" cy="3498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19"/>
          <p:cNvCxnSpPr/>
          <p:nvPr/>
        </p:nvCxnSpPr>
        <p:spPr>
          <a:xfrm>
            <a:off x="5679950" y="1049275"/>
            <a:ext cx="178200" cy="1989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19"/>
          <p:cNvCxnSpPr/>
          <p:nvPr/>
        </p:nvCxnSpPr>
        <p:spPr>
          <a:xfrm rot="10800000">
            <a:off x="6000725" y="2208275"/>
            <a:ext cx="108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19"/>
          <p:cNvSpPr txBox="1"/>
          <p:nvPr/>
        </p:nvSpPr>
        <p:spPr>
          <a:xfrm>
            <a:off x="7240550" y="1900475"/>
            <a:ext cx="157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меняем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интервал</a:t>
            </a:r>
            <a:endParaRPr/>
          </a:p>
        </p:txBody>
      </p:sp>
      <p:sp>
        <p:nvSpPr>
          <p:cNvPr id="332" name="Google Shape;332;p19"/>
          <p:cNvSpPr txBox="1"/>
          <p:nvPr/>
        </p:nvSpPr>
        <p:spPr>
          <a:xfrm>
            <a:off x="4648475" y="4046975"/>
            <a:ext cx="333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Используем интервал [A; C] 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20"/>
          <p:cNvCxnSpPr/>
          <p:nvPr/>
        </p:nvCxnSpPr>
        <p:spPr>
          <a:xfrm>
            <a:off x="1535400" y="195575"/>
            <a:ext cx="0" cy="467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20"/>
          <p:cNvCxnSpPr/>
          <p:nvPr/>
        </p:nvCxnSpPr>
        <p:spPr>
          <a:xfrm>
            <a:off x="877550" y="3409600"/>
            <a:ext cx="528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20"/>
          <p:cNvCxnSpPr/>
          <p:nvPr/>
        </p:nvCxnSpPr>
        <p:spPr>
          <a:xfrm flipH="1">
            <a:off x="1450125" y="206750"/>
            <a:ext cx="83700" cy="2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20"/>
          <p:cNvCxnSpPr/>
          <p:nvPr/>
        </p:nvCxnSpPr>
        <p:spPr>
          <a:xfrm>
            <a:off x="1543150" y="211400"/>
            <a:ext cx="102600" cy="23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1" name="Google Shape;341;p20"/>
          <p:cNvSpPr txBox="1"/>
          <p:nvPr/>
        </p:nvSpPr>
        <p:spPr>
          <a:xfrm>
            <a:off x="1072600" y="206750"/>
            <a:ext cx="474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</a:t>
            </a:r>
            <a:endParaRPr/>
          </a:p>
        </p:txBody>
      </p:sp>
      <p:sp>
        <p:nvSpPr>
          <p:cNvPr id="342" name="Google Shape;342;p20"/>
          <p:cNvSpPr txBox="1"/>
          <p:nvPr/>
        </p:nvSpPr>
        <p:spPr>
          <a:xfrm>
            <a:off x="5784350" y="2937800"/>
            <a:ext cx="41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</a:t>
            </a:r>
            <a:endParaRPr/>
          </a:p>
        </p:txBody>
      </p:sp>
      <p:cxnSp>
        <p:nvCxnSpPr>
          <p:cNvPr id="343" name="Google Shape;343;p20"/>
          <p:cNvCxnSpPr/>
          <p:nvPr/>
        </p:nvCxnSpPr>
        <p:spPr>
          <a:xfrm rot="10800000" flipH="1">
            <a:off x="2297950" y="438725"/>
            <a:ext cx="2963100" cy="418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344;p20"/>
          <p:cNvSpPr/>
          <p:nvPr/>
        </p:nvSpPr>
        <p:spPr>
          <a:xfrm>
            <a:off x="2419025" y="435805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5" name="Google Shape;345;p20"/>
          <p:cNvCxnSpPr/>
          <p:nvPr/>
        </p:nvCxnSpPr>
        <p:spPr>
          <a:xfrm>
            <a:off x="2465675" y="417325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20"/>
          <p:cNvCxnSpPr/>
          <p:nvPr/>
        </p:nvCxnSpPr>
        <p:spPr>
          <a:xfrm>
            <a:off x="2465675" y="39576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20"/>
          <p:cNvCxnSpPr/>
          <p:nvPr/>
        </p:nvCxnSpPr>
        <p:spPr>
          <a:xfrm>
            <a:off x="2465675" y="37419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20"/>
          <p:cNvCxnSpPr/>
          <p:nvPr/>
        </p:nvCxnSpPr>
        <p:spPr>
          <a:xfrm>
            <a:off x="2465675" y="35310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9" name="Google Shape;349;p20"/>
          <p:cNvSpPr/>
          <p:nvPr/>
        </p:nvSpPr>
        <p:spPr>
          <a:xfrm>
            <a:off x="2423825" y="336775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0"/>
          <p:cNvSpPr txBox="1"/>
          <p:nvPr/>
        </p:nvSpPr>
        <p:spPr>
          <a:xfrm>
            <a:off x="2318125" y="3007325"/>
            <a:ext cx="268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cxnSp>
        <p:nvCxnSpPr>
          <p:cNvPr id="351" name="Google Shape;351;p20"/>
          <p:cNvCxnSpPr/>
          <p:nvPr/>
        </p:nvCxnSpPr>
        <p:spPr>
          <a:xfrm>
            <a:off x="2223350" y="440167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20"/>
          <p:cNvCxnSpPr/>
          <p:nvPr/>
        </p:nvCxnSpPr>
        <p:spPr>
          <a:xfrm>
            <a:off x="2021675" y="440167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20"/>
          <p:cNvCxnSpPr/>
          <p:nvPr/>
        </p:nvCxnSpPr>
        <p:spPr>
          <a:xfrm>
            <a:off x="1787375" y="439990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20"/>
          <p:cNvCxnSpPr/>
          <p:nvPr/>
        </p:nvCxnSpPr>
        <p:spPr>
          <a:xfrm>
            <a:off x="1590350" y="4399900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20"/>
          <p:cNvSpPr txBox="1"/>
          <p:nvPr/>
        </p:nvSpPr>
        <p:spPr>
          <a:xfrm>
            <a:off x="1061350" y="4201575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f(A)</a:t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4980250" y="724775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7" name="Google Shape;357;p20"/>
          <p:cNvCxnSpPr/>
          <p:nvPr/>
        </p:nvCxnSpPr>
        <p:spPr>
          <a:xfrm>
            <a:off x="5022100" y="156855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20"/>
          <p:cNvCxnSpPr/>
          <p:nvPr/>
        </p:nvCxnSpPr>
        <p:spPr>
          <a:xfrm>
            <a:off x="5022100" y="13529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20"/>
          <p:cNvCxnSpPr/>
          <p:nvPr/>
        </p:nvCxnSpPr>
        <p:spPr>
          <a:xfrm>
            <a:off x="5022100" y="11372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20"/>
          <p:cNvCxnSpPr/>
          <p:nvPr/>
        </p:nvCxnSpPr>
        <p:spPr>
          <a:xfrm>
            <a:off x="5022100" y="9263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20"/>
          <p:cNvCxnSpPr/>
          <p:nvPr/>
        </p:nvCxnSpPr>
        <p:spPr>
          <a:xfrm>
            <a:off x="5022100" y="24491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20"/>
          <p:cNvCxnSpPr/>
          <p:nvPr/>
        </p:nvCxnSpPr>
        <p:spPr>
          <a:xfrm>
            <a:off x="5022100" y="223347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20"/>
          <p:cNvCxnSpPr/>
          <p:nvPr/>
        </p:nvCxnSpPr>
        <p:spPr>
          <a:xfrm>
            <a:off x="5022100" y="20178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20"/>
          <p:cNvCxnSpPr/>
          <p:nvPr/>
        </p:nvCxnSpPr>
        <p:spPr>
          <a:xfrm>
            <a:off x="5022100" y="18045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20"/>
          <p:cNvCxnSpPr/>
          <p:nvPr/>
        </p:nvCxnSpPr>
        <p:spPr>
          <a:xfrm>
            <a:off x="5023013" y="330020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20"/>
          <p:cNvCxnSpPr/>
          <p:nvPr/>
        </p:nvCxnSpPr>
        <p:spPr>
          <a:xfrm>
            <a:off x="5023013" y="308455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20"/>
          <p:cNvCxnSpPr/>
          <p:nvPr/>
        </p:nvCxnSpPr>
        <p:spPr>
          <a:xfrm>
            <a:off x="5023013" y="287125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20"/>
          <p:cNvCxnSpPr/>
          <p:nvPr/>
        </p:nvCxnSpPr>
        <p:spPr>
          <a:xfrm>
            <a:off x="5023013" y="26603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369;p20"/>
          <p:cNvSpPr/>
          <p:nvPr/>
        </p:nvSpPr>
        <p:spPr>
          <a:xfrm>
            <a:off x="4981175" y="336775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3702500" y="336775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0"/>
          <p:cNvSpPr txBox="1"/>
          <p:nvPr/>
        </p:nvSpPr>
        <p:spPr>
          <a:xfrm>
            <a:off x="3680350" y="3481200"/>
            <a:ext cx="35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cxnSp>
        <p:nvCxnSpPr>
          <p:cNvPr id="372" name="Google Shape;372;p20"/>
          <p:cNvCxnSpPr/>
          <p:nvPr/>
        </p:nvCxnSpPr>
        <p:spPr>
          <a:xfrm>
            <a:off x="3743888" y="27356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20"/>
          <p:cNvCxnSpPr/>
          <p:nvPr/>
        </p:nvCxnSpPr>
        <p:spPr>
          <a:xfrm>
            <a:off x="3744800" y="3157750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20"/>
          <p:cNvCxnSpPr/>
          <p:nvPr/>
        </p:nvCxnSpPr>
        <p:spPr>
          <a:xfrm>
            <a:off x="3744800" y="2946825"/>
            <a:ext cx="0" cy="1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Google Shape;375;p20"/>
          <p:cNvSpPr/>
          <p:nvPr/>
        </p:nvSpPr>
        <p:spPr>
          <a:xfrm>
            <a:off x="3680350" y="255410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6" name="Google Shape;376;p20"/>
          <p:cNvCxnSpPr/>
          <p:nvPr/>
        </p:nvCxnSpPr>
        <p:spPr>
          <a:xfrm>
            <a:off x="5953300" y="3300200"/>
            <a:ext cx="251700" cy="12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20"/>
          <p:cNvCxnSpPr/>
          <p:nvPr/>
        </p:nvCxnSpPr>
        <p:spPr>
          <a:xfrm flipH="1">
            <a:off x="5976725" y="3425975"/>
            <a:ext cx="223500" cy="1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20"/>
          <p:cNvCxnSpPr/>
          <p:nvPr/>
        </p:nvCxnSpPr>
        <p:spPr>
          <a:xfrm>
            <a:off x="3744800" y="3035800"/>
            <a:ext cx="235500" cy="3738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20"/>
          <p:cNvCxnSpPr/>
          <p:nvPr/>
        </p:nvCxnSpPr>
        <p:spPr>
          <a:xfrm>
            <a:off x="3743900" y="2730250"/>
            <a:ext cx="425700" cy="6576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20"/>
          <p:cNvCxnSpPr/>
          <p:nvPr/>
        </p:nvCxnSpPr>
        <p:spPr>
          <a:xfrm>
            <a:off x="3810280" y="2460208"/>
            <a:ext cx="626700" cy="9276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20"/>
          <p:cNvCxnSpPr/>
          <p:nvPr/>
        </p:nvCxnSpPr>
        <p:spPr>
          <a:xfrm>
            <a:off x="3984500" y="2276850"/>
            <a:ext cx="774900" cy="11109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20"/>
          <p:cNvCxnSpPr>
            <a:endCxn id="350" idx="3"/>
          </p:cNvCxnSpPr>
          <p:nvPr/>
        </p:nvCxnSpPr>
        <p:spPr>
          <a:xfrm>
            <a:off x="4121725" y="2050625"/>
            <a:ext cx="879900" cy="11568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20"/>
          <p:cNvCxnSpPr/>
          <p:nvPr/>
        </p:nvCxnSpPr>
        <p:spPr>
          <a:xfrm>
            <a:off x="4238250" y="1899675"/>
            <a:ext cx="768000" cy="9738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20"/>
          <p:cNvCxnSpPr/>
          <p:nvPr/>
        </p:nvCxnSpPr>
        <p:spPr>
          <a:xfrm>
            <a:off x="4375400" y="1728225"/>
            <a:ext cx="630900" cy="7476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20"/>
          <p:cNvCxnSpPr/>
          <p:nvPr/>
        </p:nvCxnSpPr>
        <p:spPr>
          <a:xfrm>
            <a:off x="4492000" y="1536200"/>
            <a:ext cx="507600" cy="6105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20"/>
          <p:cNvCxnSpPr/>
          <p:nvPr/>
        </p:nvCxnSpPr>
        <p:spPr>
          <a:xfrm>
            <a:off x="4594850" y="1378450"/>
            <a:ext cx="411600" cy="4731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20"/>
          <p:cNvCxnSpPr/>
          <p:nvPr/>
        </p:nvCxnSpPr>
        <p:spPr>
          <a:xfrm>
            <a:off x="4711450" y="1213875"/>
            <a:ext cx="308700" cy="3498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20"/>
          <p:cNvCxnSpPr/>
          <p:nvPr/>
        </p:nvCxnSpPr>
        <p:spPr>
          <a:xfrm>
            <a:off x="4841750" y="1049275"/>
            <a:ext cx="178200" cy="1989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9" name="Google Shape;389;p20"/>
          <p:cNvSpPr/>
          <p:nvPr/>
        </p:nvSpPr>
        <p:spPr>
          <a:xfrm>
            <a:off x="3117050" y="336775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0" name="Google Shape;390;p20" descr="&lt;math xmlns=&quot;http://www.w3.org/1998/Math/MathML&quot;&gt;&lt;mi&gt;C&lt;/mi&gt;&lt;mo&gt;=&lt;/mo&gt;&lt;mfrac&gt;&lt;mrow&gt;&lt;mi&gt;A&lt;/mi&gt;&lt;mo&gt;+&lt;/mo&gt;&lt;mi&gt;B&lt;/mi&gt;&lt;/mrow&gt;&lt;mn&gt;2&lt;/mn&gt;&lt;/mfrac&gt;&lt;/math&gt;" title="C equals fraction numerator A plus B over denominator 2 end fra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050" y="411625"/>
            <a:ext cx="1445266" cy="7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0" descr="&lt;math xmlns=&quot;http://www.w3.org/1998/Math/MathML&quot;&gt;&lt;mi&gt;f&lt;/mi&gt;&lt;mfenced&gt;&lt;mi&gt;C&lt;/mi&gt;&lt;/mfenced&gt;&lt;mo&gt;=&lt;/mo&gt;&lt;mn&gt;0&lt;/mn&gt;&lt;/math&gt;" title="f open parentheses C close parentheses equals 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6613" y="1640113"/>
            <a:ext cx="1882140" cy="40266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0"/>
          <p:cNvSpPr txBox="1"/>
          <p:nvPr/>
        </p:nvSpPr>
        <p:spPr>
          <a:xfrm>
            <a:off x="3023525" y="3481200"/>
            <a:ext cx="35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393" name="Google Shape;393;p20"/>
          <p:cNvSpPr txBox="1"/>
          <p:nvPr/>
        </p:nvSpPr>
        <p:spPr>
          <a:xfrm>
            <a:off x="7118575" y="2186475"/>
            <a:ext cx="128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аееееее</a:t>
            </a:r>
            <a:endParaRPr/>
          </a:p>
        </p:txBody>
      </p:sp>
      <p:pic>
        <p:nvPicPr>
          <p:cNvPr id="394" name="Google Shape;394;p20" descr="&lt;math xmlns=&quot;http://www.w3.org/1998/Math/MathML&quot;&gt;&lt;mi&gt;x&lt;/mi&gt;&lt;mo&gt;=&lt;/mo&gt;&lt;mi&gt;C&lt;/mi&gt;&lt;/math&gt;" title="x equals C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5307" y="3119607"/>
            <a:ext cx="1532298" cy="4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Google Shape;399;p21"/>
          <p:cNvCxnSpPr/>
          <p:nvPr/>
        </p:nvCxnSpPr>
        <p:spPr>
          <a:xfrm>
            <a:off x="4333244" y="483150"/>
            <a:ext cx="0" cy="398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21"/>
          <p:cNvCxnSpPr/>
          <p:nvPr/>
        </p:nvCxnSpPr>
        <p:spPr>
          <a:xfrm>
            <a:off x="1235650" y="3864700"/>
            <a:ext cx="651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21"/>
          <p:cNvCxnSpPr/>
          <p:nvPr/>
        </p:nvCxnSpPr>
        <p:spPr>
          <a:xfrm flipH="1">
            <a:off x="4255612" y="495051"/>
            <a:ext cx="76200" cy="2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21"/>
          <p:cNvCxnSpPr/>
          <p:nvPr/>
        </p:nvCxnSpPr>
        <p:spPr>
          <a:xfrm>
            <a:off x="4340294" y="500002"/>
            <a:ext cx="9330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21"/>
          <p:cNvCxnSpPr/>
          <p:nvPr/>
        </p:nvCxnSpPr>
        <p:spPr>
          <a:xfrm>
            <a:off x="7526922" y="3733414"/>
            <a:ext cx="228900" cy="1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21"/>
          <p:cNvCxnSpPr/>
          <p:nvPr/>
        </p:nvCxnSpPr>
        <p:spPr>
          <a:xfrm flipH="1">
            <a:off x="7547839" y="3867355"/>
            <a:ext cx="203700" cy="12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5" name="Google Shape;405;p21"/>
          <p:cNvSpPr txBox="1"/>
          <p:nvPr/>
        </p:nvSpPr>
        <p:spPr>
          <a:xfrm>
            <a:off x="3912254" y="495051"/>
            <a:ext cx="431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</a:t>
            </a:r>
            <a:endParaRPr/>
          </a:p>
        </p:txBody>
      </p:sp>
      <p:sp>
        <p:nvSpPr>
          <p:cNvPr id="406" name="Google Shape;406;p21"/>
          <p:cNvSpPr txBox="1"/>
          <p:nvPr/>
        </p:nvSpPr>
        <p:spPr>
          <a:xfrm>
            <a:off x="7409665" y="3259672"/>
            <a:ext cx="5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</a:t>
            </a:r>
            <a:endParaRPr/>
          </a:p>
        </p:txBody>
      </p:sp>
      <p:sp>
        <p:nvSpPr>
          <p:cNvPr id="407" name="Google Shape;407;p21"/>
          <p:cNvSpPr/>
          <p:nvPr/>
        </p:nvSpPr>
        <p:spPr>
          <a:xfrm>
            <a:off x="3474546" y="396029"/>
            <a:ext cx="1896127" cy="3471318"/>
          </a:xfrm>
          <a:custGeom>
            <a:avLst/>
            <a:gdLst/>
            <a:ahLst/>
            <a:cxnLst/>
            <a:rect l="l" t="t" r="r" b="b"/>
            <a:pathLst>
              <a:path w="52181" h="104377" extrusionOk="0">
                <a:moveTo>
                  <a:pt x="0" y="0"/>
                </a:moveTo>
                <a:cubicBezTo>
                  <a:pt x="3976" y="17394"/>
                  <a:pt x="15157" y="104113"/>
                  <a:pt x="23854" y="104361"/>
                </a:cubicBezTo>
                <a:cubicBezTo>
                  <a:pt x="32551" y="104610"/>
                  <a:pt x="47460" y="18636"/>
                  <a:pt x="52181" y="149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8" name="Google Shape;408;p21"/>
          <p:cNvSpPr/>
          <p:nvPr/>
        </p:nvSpPr>
        <p:spPr>
          <a:xfrm>
            <a:off x="4291400" y="3822850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1"/>
          <p:cNvSpPr txBox="1"/>
          <p:nvPr/>
        </p:nvSpPr>
        <p:spPr>
          <a:xfrm>
            <a:off x="3912250" y="3906550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</a:t>
            </a:r>
            <a:endParaRPr/>
          </a:p>
        </p:txBody>
      </p:sp>
      <p:sp>
        <p:nvSpPr>
          <p:cNvPr id="410" name="Google Shape;410;p21"/>
          <p:cNvSpPr/>
          <p:nvPr/>
        </p:nvSpPr>
        <p:spPr>
          <a:xfrm>
            <a:off x="4937575" y="1979575"/>
            <a:ext cx="83700" cy="83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1"/>
          <p:cNvSpPr txBox="1"/>
          <p:nvPr/>
        </p:nvSpPr>
        <p:spPr>
          <a:xfrm>
            <a:off x="5021275" y="1821325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412" name="Google Shape;412;p21"/>
          <p:cNvSpPr txBox="1"/>
          <p:nvPr/>
        </p:nvSpPr>
        <p:spPr>
          <a:xfrm>
            <a:off x="425000" y="1303025"/>
            <a:ext cx="395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Интервал в данном случае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нужно брать от A=0 до любого B</a:t>
            </a:r>
            <a:endParaRPr/>
          </a:p>
        </p:txBody>
      </p:sp>
      <p:sp>
        <p:nvSpPr>
          <p:cNvPr id="413" name="Google Shape;413;p21"/>
          <p:cNvSpPr txBox="1"/>
          <p:nvPr/>
        </p:nvSpPr>
        <p:spPr>
          <a:xfrm>
            <a:off x="5708075" y="1231975"/>
            <a:ext cx="3950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Значит можно перед применением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метода проверить значения функций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на границах интервала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945</Words>
  <Application>Microsoft Office PowerPoint</Application>
  <PresentationFormat>Экран (16:9)</PresentationFormat>
  <Paragraphs>211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9" baseType="lpstr">
      <vt:lpstr>Arial</vt:lpstr>
      <vt:lpstr>Simple Light</vt:lpstr>
      <vt:lpstr>Метод половинного деления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</vt:lpstr>
      <vt:lpstr>Нули многочлена</vt:lpstr>
      <vt:lpstr>Нули многочлена - значения x, при которых многочлен обращается в 0.</vt:lpstr>
      <vt:lpstr>Презентация PowerPoint</vt:lpstr>
      <vt:lpstr>График многочлена</vt:lpstr>
      <vt:lpstr>Алгоритм исследования функции</vt:lpstr>
      <vt:lpstr>D(x) и E(x)</vt:lpstr>
      <vt:lpstr>2) Вертикальные асимптоты</vt:lpstr>
      <vt:lpstr>3) Точки пересечения с осями координат</vt:lpstr>
      <vt:lpstr>4) (Не)Чётность функции</vt:lpstr>
      <vt:lpstr>5) Определение периода функции</vt:lpstr>
      <vt:lpstr>6) Точки экстремума (интервалы монотонности)</vt:lpstr>
      <vt:lpstr>Презентация PowerPoint</vt:lpstr>
      <vt:lpstr>7) Точки перегиба (интервалы выпуклости вверх/вниз)</vt:lpstr>
      <vt:lpstr>Презентация PowerPoint</vt:lpstr>
      <vt:lpstr>8) Наклонные асимптоты</vt:lpstr>
      <vt:lpstr>9) Дополнительные точки</vt:lpstr>
      <vt:lpstr>10) Построить график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половинного деления</dc:title>
  <cp:lastModifiedBy>Kolonin</cp:lastModifiedBy>
  <cp:revision>2</cp:revision>
  <dcterms:modified xsi:type="dcterms:W3CDTF">2021-11-03T05:27:47Z</dcterms:modified>
</cp:coreProperties>
</file>