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VnXpMilQiWc+CLdEJ/Dws3ZQo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17.jpg"/><Relationship Id="rId5" Type="http://schemas.openxmlformats.org/officeDocument/2006/relationships/image" Target="../media/image10.jpg"/><Relationship Id="rId6" Type="http://schemas.openxmlformats.org/officeDocument/2006/relationships/image" Target="../media/image19.jpg"/><Relationship Id="rId7" Type="http://schemas.openxmlformats.org/officeDocument/2006/relationships/image" Target="../media/image11.png"/><Relationship Id="rId8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Relationship Id="rId4" Type="http://schemas.openxmlformats.org/officeDocument/2006/relationships/image" Target="../media/image15.jpg"/><Relationship Id="rId5" Type="http://schemas.openxmlformats.org/officeDocument/2006/relationships/image" Target="../media/image7.jpg"/><Relationship Id="rId6" Type="http://schemas.openxmlformats.org/officeDocument/2006/relationships/image" Target="../media/image13.jpg"/><Relationship Id="rId7" Type="http://schemas.openxmlformats.org/officeDocument/2006/relationships/image" Target="../media/image8.png"/><Relationship Id="rId8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Relationship Id="rId5" Type="http://schemas.openxmlformats.org/officeDocument/2006/relationships/image" Target="../media/image24.jpg"/><Relationship Id="rId6" Type="http://schemas.openxmlformats.org/officeDocument/2006/relationships/image" Target="../media/image30.jpg"/><Relationship Id="rId7" Type="http://schemas.openxmlformats.org/officeDocument/2006/relationships/image" Target="../media/image27.png"/><Relationship Id="rId8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jpg"/><Relationship Id="rId4" Type="http://schemas.openxmlformats.org/officeDocument/2006/relationships/image" Target="../media/image25.png"/><Relationship Id="rId5" Type="http://schemas.openxmlformats.org/officeDocument/2006/relationships/image" Target="../media/image26.jpg"/><Relationship Id="rId6" Type="http://schemas.openxmlformats.org/officeDocument/2006/relationships/image" Target="../media/image29.png"/><Relationship Id="rId7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Machine Learning (ML)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ru-RU" sz="3200">
                <a:solidFill>
                  <a:srgbClr val="C00000"/>
                </a:solidFill>
              </a:rPr>
              <a:t>IThub</a:t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2021-2022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ru-RU">
                <a:solidFill>
                  <a:srgbClr val="7F7F7F"/>
                </a:solidFill>
              </a:rPr>
              <a:t>лекция 7</a:t>
            </a:r>
            <a:endParaRPr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2671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Переходим в ноутбук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Цветное изображение. Модель RGB</a:t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1869744" y="2429303"/>
            <a:ext cx="777922" cy="7779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1869744" y="3359625"/>
            <a:ext cx="777922" cy="777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1869744" y="4289947"/>
            <a:ext cx="777922" cy="777922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2825086" y="2495098"/>
            <a:ext cx="29256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красный</a:t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2825086" y="3425420"/>
            <a:ext cx="33672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зеленый</a:t>
            </a:r>
            <a:endParaRPr/>
          </a:p>
        </p:txBody>
      </p:sp>
      <p:sp>
        <p:nvSpPr>
          <p:cNvPr id="157" name="Google Shape;157;p11"/>
          <p:cNvSpPr txBox="1"/>
          <p:nvPr/>
        </p:nvSpPr>
        <p:spPr>
          <a:xfrm>
            <a:off x="2825086" y="4355742"/>
            <a:ext cx="25555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синий</a:t>
            </a:r>
            <a:endParaRPr/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1387" y="2237418"/>
            <a:ext cx="3022333" cy="302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Цветное изображение. Модель HSV</a:t>
            </a:r>
            <a:endParaRPr/>
          </a:p>
        </p:txBody>
      </p:sp>
      <p:sp>
        <p:nvSpPr>
          <p:cNvPr id="164" name="Google Shape;164;p12"/>
          <p:cNvSpPr/>
          <p:nvPr/>
        </p:nvSpPr>
        <p:spPr>
          <a:xfrm>
            <a:off x="1301851" y="2429303"/>
            <a:ext cx="777922" cy="777922"/>
          </a:xfrm>
          <a:prstGeom prst="rect">
            <a:avLst/>
          </a:prstGeom>
          <a:gradFill>
            <a:gsLst>
              <a:gs pos="0">
                <a:srgbClr val="FF0000"/>
              </a:gs>
              <a:gs pos="4000">
                <a:srgbClr val="FF0000"/>
              </a:gs>
              <a:gs pos="45000">
                <a:srgbClr val="0070C0"/>
              </a:gs>
              <a:gs pos="80000">
                <a:srgbClr val="00B050"/>
              </a:gs>
              <a:gs pos="96000">
                <a:srgbClr val="FFC000"/>
              </a:gs>
              <a:gs pos="100000">
                <a:srgbClr val="FFC000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1301851" y="3359625"/>
            <a:ext cx="777922" cy="777922"/>
          </a:xfrm>
          <a:prstGeom prst="rect">
            <a:avLst/>
          </a:prstGeom>
          <a:gradFill>
            <a:gsLst>
              <a:gs pos="0">
                <a:srgbClr val="FF0000"/>
              </a:gs>
              <a:gs pos="4000">
                <a:srgbClr val="FF00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/>
          <p:nvPr/>
        </p:nvSpPr>
        <p:spPr>
          <a:xfrm>
            <a:off x="1301851" y="4289947"/>
            <a:ext cx="777922" cy="777922"/>
          </a:xfrm>
          <a:prstGeom prst="rect">
            <a:avLst/>
          </a:prstGeom>
          <a:gradFill>
            <a:gsLst>
              <a:gs pos="0">
                <a:schemeClr val="dk1"/>
              </a:gs>
              <a:gs pos="91000">
                <a:schemeClr val="lt1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2257193" y="2495098"/>
            <a:ext cx="39812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Hue </a:t>
            </a:r>
            <a:r>
              <a:rPr lang="ru-RU" sz="3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– цветовой тон</a:t>
            </a:r>
            <a:endParaRPr/>
          </a:p>
        </p:txBody>
      </p:sp>
      <p:sp>
        <p:nvSpPr>
          <p:cNvPr id="168" name="Google Shape;168;p12"/>
          <p:cNvSpPr txBox="1"/>
          <p:nvPr/>
        </p:nvSpPr>
        <p:spPr>
          <a:xfrm>
            <a:off x="2257193" y="3425420"/>
            <a:ext cx="53431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Saturation - </a:t>
            </a:r>
            <a:r>
              <a:rPr lang="ru-RU" sz="3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насыщенность</a:t>
            </a:r>
            <a:endParaRPr/>
          </a:p>
        </p:txBody>
      </p:sp>
      <p:sp>
        <p:nvSpPr>
          <p:cNvPr id="169" name="Google Shape;169;p12"/>
          <p:cNvSpPr txBox="1"/>
          <p:nvPr/>
        </p:nvSpPr>
        <p:spPr>
          <a:xfrm>
            <a:off x="2257193" y="4355742"/>
            <a:ext cx="3073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- </a:t>
            </a:r>
            <a:r>
              <a:rPr lang="ru-RU" sz="3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яркость</a:t>
            </a:r>
            <a:endParaRPr/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899" y="255796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807" y="1119711"/>
            <a:ext cx="3898306" cy="421268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0888" y="1119712"/>
            <a:ext cx="3910288" cy="421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 txBox="1"/>
          <p:nvPr/>
        </p:nvSpPr>
        <p:spPr>
          <a:xfrm>
            <a:off x="2102571" y="5517430"/>
            <a:ext cx="2630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 RGB</a:t>
            </a:r>
            <a:endParaRPr sz="3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/>
        </p:nvSpPr>
        <p:spPr>
          <a:xfrm>
            <a:off x="6858059" y="5517430"/>
            <a:ext cx="36736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 HSV (HSL)</a:t>
            </a:r>
            <a:endParaRPr sz="3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838200" y="2671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Переходим к практике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Раскрашиваем черно-белые фильмы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Раскрашиваем черно-белые фильмы</a:t>
            </a:r>
            <a:endParaRPr/>
          </a:p>
        </p:txBody>
      </p:sp>
      <p:cxnSp>
        <p:nvCxnSpPr>
          <p:cNvPr id="194" name="Google Shape;194;p16"/>
          <p:cNvCxnSpPr/>
          <p:nvPr/>
        </p:nvCxnSpPr>
        <p:spPr>
          <a:xfrm>
            <a:off x="5759116" y="3966578"/>
            <a:ext cx="673767" cy="0"/>
          </a:xfrm>
          <a:prstGeom prst="straightConnector1">
            <a:avLst/>
          </a:prstGeom>
          <a:noFill/>
          <a:ln cap="flat" cmpd="sng" w="60325">
            <a:solidFill>
              <a:schemeClr val="accent2"/>
            </a:solidFill>
            <a:prstDash val="solid"/>
            <a:miter lim="800000"/>
            <a:headEnd len="sm" w="sm" type="none"/>
            <a:tailEnd len="lg" w="lg" type="triangle"/>
          </a:ln>
        </p:spPr>
      </p:cxnSp>
      <p:pic>
        <p:nvPicPr>
          <p:cNvPr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739" y="2382073"/>
            <a:ext cx="4289331" cy="286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2527" y="2382073"/>
            <a:ext cx="4291568" cy="286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Раскрашиваем черно-белые фильмы</a:t>
            </a:r>
            <a:endParaRPr/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277" y="2010949"/>
            <a:ext cx="2862219" cy="2289776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8301" y="4898804"/>
            <a:ext cx="899195" cy="719356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6789" y="4898804"/>
            <a:ext cx="899195" cy="719356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5277" y="4898804"/>
            <a:ext cx="899195" cy="719356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17"/>
          <p:cNvSpPr txBox="1"/>
          <p:nvPr/>
        </p:nvSpPr>
        <p:spPr>
          <a:xfrm>
            <a:off x="1975034" y="1632974"/>
            <a:ext cx="742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xTrain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1975034" y="5722107"/>
            <a:ext cx="742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yTrain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76535" y="3346100"/>
            <a:ext cx="2728762" cy="9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/>
          <p:nvPr/>
        </p:nvSpPr>
        <p:spPr>
          <a:xfrm>
            <a:off x="4543123" y="2002306"/>
            <a:ext cx="3195587" cy="361585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91582" y="2665345"/>
            <a:ext cx="2862218" cy="2289775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1" name="Google Shape;211;p17"/>
          <p:cNvCxnSpPr/>
          <p:nvPr/>
        </p:nvCxnSpPr>
        <p:spPr>
          <a:xfrm>
            <a:off x="3821231" y="5258482"/>
            <a:ext cx="673767" cy="0"/>
          </a:xfrm>
          <a:prstGeom prst="straightConnector1">
            <a:avLst/>
          </a:prstGeom>
          <a:noFill/>
          <a:ln cap="flat" cmpd="sng" w="60325">
            <a:solidFill>
              <a:schemeClr val="accent2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12" name="Google Shape;212;p17"/>
          <p:cNvCxnSpPr/>
          <p:nvPr/>
        </p:nvCxnSpPr>
        <p:spPr>
          <a:xfrm>
            <a:off x="3821230" y="3346100"/>
            <a:ext cx="673767" cy="0"/>
          </a:xfrm>
          <a:prstGeom prst="straightConnector1">
            <a:avLst/>
          </a:prstGeom>
          <a:noFill/>
          <a:ln cap="flat" cmpd="sng" w="60325">
            <a:solidFill>
              <a:schemeClr val="accent2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13" name="Google Shape;213;p17"/>
          <p:cNvCxnSpPr/>
          <p:nvPr/>
        </p:nvCxnSpPr>
        <p:spPr>
          <a:xfrm>
            <a:off x="7786835" y="3814761"/>
            <a:ext cx="673767" cy="0"/>
          </a:xfrm>
          <a:prstGeom prst="straightConnector1">
            <a:avLst/>
          </a:prstGeom>
          <a:noFill/>
          <a:ln cap="flat" cmpd="sng" w="60325">
            <a:solidFill>
              <a:schemeClr val="accent2"/>
            </a:solidFill>
            <a:prstDash val="solid"/>
            <a:miter lim="800000"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Раскрашиваем черно-белые фильмы</a:t>
            </a:r>
            <a:endParaRPr/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277" y="2010949"/>
            <a:ext cx="2862219" cy="2289776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8301" y="4898804"/>
            <a:ext cx="899195" cy="719356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6789" y="4898804"/>
            <a:ext cx="899195" cy="719356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5277" y="4898804"/>
            <a:ext cx="899195" cy="719356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18"/>
          <p:cNvSpPr txBox="1"/>
          <p:nvPr/>
        </p:nvSpPr>
        <p:spPr>
          <a:xfrm>
            <a:off x="1975034" y="1632974"/>
            <a:ext cx="742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xTrain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1975034" y="5722107"/>
            <a:ext cx="742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yTrain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76535" y="3346100"/>
            <a:ext cx="2728762" cy="9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/>
          <p:nvPr/>
        </p:nvSpPr>
        <p:spPr>
          <a:xfrm>
            <a:off x="4543123" y="2002306"/>
            <a:ext cx="3195587" cy="361585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91582" y="2665345"/>
            <a:ext cx="2862218" cy="228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18"/>
          <p:cNvCxnSpPr/>
          <p:nvPr/>
        </p:nvCxnSpPr>
        <p:spPr>
          <a:xfrm>
            <a:off x="3821231" y="5258482"/>
            <a:ext cx="673767" cy="0"/>
          </a:xfrm>
          <a:prstGeom prst="straightConnector1">
            <a:avLst/>
          </a:prstGeom>
          <a:noFill/>
          <a:ln cap="flat" cmpd="sng" w="60325">
            <a:solidFill>
              <a:schemeClr val="accent2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29" name="Google Shape;229;p18"/>
          <p:cNvCxnSpPr/>
          <p:nvPr/>
        </p:nvCxnSpPr>
        <p:spPr>
          <a:xfrm>
            <a:off x="3821230" y="3346100"/>
            <a:ext cx="673767" cy="0"/>
          </a:xfrm>
          <a:prstGeom prst="straightConnector1">
            <a:avLst/>
          </a:prstGeom>
          <a:noFill/>
          <a:ln cap="flat" cmpd="sng" w="60325">
            <a:solidFill>
              <a:schemeClr val="accent2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30" name="Google Shape;230;p18"/>
          <p:cNvCxnSpPr/>
          <p:nvPr/>
        </p:nvCxnSpPr>
        <p:spPr>
          <a:xfrm>
            <a:off x="7786835" y="3814761"/>
            <a:ext cx="673767" cy="0"/>
          </a:xfrm>
          <a:prstGeom prst="straightConnector1">
            <a:avLst/>
          </a:prstGeom>
          <a:noFill/>
          <a:ln cap="flat" cmpd="sng" w="60325">
            <a:solidFill>
              <a:schemeClr val="accent2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31" name="Google Shape;231;p18"/>
          <p:cNvCxnSpPr/>
          <p:nvPr/>
        </p:nvCxnSpPr>
        <p:spPr>
          <a:xfrm>
            <a:off x="915277" y="1520792"/>
            <a:ext cx="10438523" cy="4570647"/>
          </a:xfrm>
          <a:prstGeom prst="straightConnector1">
            <a:avLst/>
          </a:prstGeom>
          <a:noFill/>
          <a:ln cap="rnd" cmpd="sng" w="1270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2" name="Google Shape;232;p18"/>
          <p:cNvCxnSpPr/>
          <p:nvPr/>
        </p:nvCxnSpPr>
        <p:spPr>
          <a:xfrm flipH="1">
            <a:off x="915278" y="1520792"/>
            <a:ext cx="10438522" cy="4717448"/>
          </a:xfrm>
          <a:prstGeom prst="straightConnector1">
            <a:avLst/>
          </a:prstGeom>
          <a:noFill/>
          <a:ln cap="rnd" cmpd="sng" w="1270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Цветоразностные сигналы (модель LAB)</a:t>
            </a:r>
            <a:endParaRPr/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1752" y="1690688"/>
            <a:ext cx="1781981" cy="1425585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9143" y="4846657"/>
            <a:ext cx="1781981" cy="1425584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9144" y="3268673"/>
            <a:ext cx="1781981" cy="1425584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9144" y="1690688"/>
            <a:ext cx="1781981" cy="1425585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00877" y="3268672"/>
            <a:ext cx="1781981" cy="142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00877" y="4846655"/>
            <a:ext cx="1781980" cy="142558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9"/>
          <p:cNvSpPr txBox="1"/>
          <p:nvPr/>
        </p:nvSpPr>
        <p:spPr>
          <a:xfrm>
            <a:off x="2276475" y="1895648"/>
            <a:ext cx="6174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6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2261785" y="3473632"/>
            <a:ext cx="67518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1" sz="6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2321096" y="5051616"/>
            <a:ext cx="61587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6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9360828" y="1895648"/>
            <a:ext cx="51007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9346138" y="3473632"/>
            <a:ext cx="67518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6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9405449" y="5051616"/>
            <a:ext cx="61587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6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Работа с видео в Python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Система телевидения</a:t>
            </a:r>
            <a:endParaRPr/>
          </a:p>
        </p:txBody>
      </p:sp>
      <p:cxnSp>
        <p:nvCxnSpPr>
          <p:cNvPr id="255" name="Google Shape;255;p20"/>
          <p:cNvCxnSpPr/>
          <p:nvPr/>
        </p:nvCxnSpPr>
        <p:spPr>
          <a:xfrm>
            <a:off x="923925" y="4572000"/>
            <a:ext cx="10287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20"/>
          <p:cNvSpPr/>
          <p:nvPr/>
        </p:nvSpPr>
        <p:spPr>
          <a:xfrm>
            <a:off x="2437402" y="2849189"/>
            <a:ext cx="6725648" cy="16940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4367808" y="3429000"/>
            <a:ext cx="3017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Спектр частот видео-сигнала</a:t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9285878" y="2849189"/>
            <a:ext cx="286748" cy="16940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7744271" y="2280803"/>
            <a:ext cx="33699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Спектр частот звукового сигнала</a:t>
            </a:r>
            <a:endParaRPr/>
          </a:p>
        </p:txBody>
      </p:sp>
      <p:sp>
        <p:nvSpPr>
          <p:cNvPr id="260" name="Google Shape;260;p20"/>
          <p:cNvSpPr txBox="1"/>
          <p:nvPr/>
        </p:nvSpPr>
        <p:spPr>
          <a:xfrm>
            <a:off x="3479280" y="1524080"/>
            <a:ext cx="51762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Черно-белое телевизионное вещание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Система телевидения</a:t>
            </a:r>
            <a:endParaRPr/>
          </a:p>
        </p:txBody>
      </p:sp>
      <p:cxnSp>
        <p:nvCxnSpPr>
          <p:cNvPr id="266" name="Google Shape;266;p21"/>
          <p:cNvCxnSpPr/>
          <p:nvPr/>
        </p:nvCxnSpPr>
        <p:spPr>
          <a:xfrm>
            <a:off x="923925" y="4572000"/>
            <a:ext cx="10287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p21"/>
          <p:cNvSpPr/>
          <p:nvPr/>
        </p:nvSpPr>
        <p:spPr>
          <a:xfrm>
            <a:off x="2437402" y="2849189"/>
            <a:ext cx="6725648" cy="16940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2619374" y="2965728"/>
            <a:ext cx="4405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Спектр частот черно-белого видео-сигнала</a:t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9285878" y="2849189"/>
            <a:ext cx="286748" cy="16940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7744271" y="2280803"/>
            <a:ext cx="33699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Спектр частот звукового сигнала</a:t>
            </a:r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3777888" y="1524080"/>
            <a:ext cx="45790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Цветное телевизионное вещание</a:t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7858125" y="3230725"/>
            <a:ext cx="1219199" cy="1312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6721476" y="4589485"/>
            <a:ext cx="34924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Спектр частот двух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цветоразностных видео-сигналов</a:t>
            </a: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2971801" y="5060834"/>
            <a:ext cx="3749675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– черно-белый сигнал</a:t>
            </a:r>
            <a:endParaRPr b="1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R-Y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3498847" y="5530399"/>
            <a:ext cx="3003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цветоразностные сигналы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Цветовая модель LAB</a:t>
            </a:r>
            <a:endParaRPr/>
          </a:p>
        </p:txBody>
      </p:sp>
      <p:pic>
        <p:nvPicPr>
          <p:cNvPr id="281" name="Google Shape;2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069" y="2164139"/>
            <a:ext cx="6181861" cy="321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Цветовая модель LAB</a:t>
            </a:r>
            <a:endParaRPr/>
          </a:p>
        </p:txBody>
      </p:sp>
      <p:sp>
        <p:nvSpPr>
          <p:cNvPr id="287" name="Google Shape;287;p23"/>
          <p:cNvSpPr txBox="1"/>
          <p:nvPr/>
        </p:nvSpPr>
        <p:spPr>
          <a:xfrm>
            <a:off x="893103" y="2743373"/>
            <a:ext cx="65114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6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6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2362199" y="2743373"/>
            <a:ext cx="418147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… 100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 … +127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 … +127 </a:t>
            </a:r>
            <a:endParaRPr/>
          </a:p>
        </p:txBody>
      </p:sp>
      <p:sp>
        <p:nvSpPr>
          <p:cNvPr id="289" name="Google Shape;289;p23"/>
          <p:cNvSpPr txBox="1"/>
          <p:nvPr/>
        </p:nvSpPr>
        <p:spPr>
          <a:xfrm>
            <a:off x="7324725" y="2743373"/>
            <a:ext cx="375284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L*256/100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A+128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B+128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2305051" y="1828973"/>
            <a:ext cx="41814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Классическая модель LAB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7110411" y="1828973"/>
            <a:ext cx="41814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Реализация LAB в OpenCV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23"/>
          <p:cNvCxnSpPr/>
          <p:nvPr/>
        </p:nvCxnSpPr>
        <p:spPr>
          <a:xfrm>
            <a:off x="733425" y="2600325"/>
            <a:ext cx="10620375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23"/>
          <p:cNvCxnSpPr/>
          <p:nvPr/>
        </p:nvCxnSpPr>
        <p:spPr>
          <a:xfrm>
            <a:off x="2009775" y="1690688"/>
            <a:ext cx="0" cy="409098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23"/>
          <p:cNvCxnSpPr/>
          <p:nvPr/>
        </p:nvCxnSpPr>
        <p:spPr>
          <a:xfrm>
            <a:off x="6905625" y="1690687"/>
            <a:ext cx="0" cy="409098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Раскрашиваем черно-белые фильмы</a:t>
            </a:r>
            <a:endParaRPr/>
          </a:p>
        </p:txBody>
      </p:sp>
      <p:pic>
        <p:nvPicPr>
          <p:cNvPr id="300" name="Google Shape;3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277" y="2010949"/>
            <a:ext cx="2862219" cy="2289776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" name="Google Shape;301;p24"/>
          <p:cNvSpPr txBox="1"/>
          <p:nvPr/>
        </p:nvSpPr>
        <p:spPr>
          <a:xfrm>
            <a:off x="1908254" y="1632974"/>
            <a:ext cx="1034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xTrain (L)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1710283" y="5669590"/>
            <a:ext cx="14303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yTrain (A и B)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6535" y="3346100"/>
            <a:ext cx="2728762" cy="9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4"/>
          <p:cNvSpPr/>
          <p:nvPr/>
        </p:nvSpPr>
        <p:spPr>
          <a:xfrm>
            <a:off x="4543123" y="2002306"/>
            <a:ext cx="3195587" cy="361585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1582" y="2665345"/>
            <a:ext cx="2862218" cy="2289775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06" name="Google Shape;306;p24"/>
          <p:cNvCxnSpPr/>
          <p:nvPr/>
        </p:nvCxnSpPr>
        <p:spPr>
          <a:xfrm>
            <a:off x="3821231" y="5258482"/>
            <a:ext cx="673767" cy="0"/>
          </a:xfrm>
          <a:prstGeom prst="straightConnector1">
            <a:avLst/>
          </a:prstGeom>
          <a:noFill/>
          <a:ln cap="flat" cmpd="sng" w="60325">
            <a:solidFill>
              <a:schemeClr val="accent2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307" name="Google Shape;307;p24"/>
          <p:cNvCxnSpPr/>
          <p:nvPr/>
        </p:nvCxnSpPr>
        <p:spPr>
          <a:xfrm>
            <a:off x="3821230" y="3346100"/>
            <a:ext cx="673767" cy="0"/>
          </a:xfrm>
          <a:prstGeom prst="straightConnector1">
            <a:avLst/>
          </a:prstGeom>
          <a:noFill/>
          <a:ln cap="flat" cmpd="sng" w="60325">
            <a:solidFill>
              <a:schemeClr val="accent2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308" name="Google Shape;308;p24"/>
          <p:cNvCxnSpPr/>
          <p:nvPr/>
        </p:nvCxnSpPr>
        <p:spPr>
          <a:xfrm>
            <a:off x="7786835" y="3814761"/>
            <a:ext cx="673767" cy="0"/>
          </a:xfrm>
          <a:prstGeom prst="straightConnector1">
            <a:avLst/>
          </a:prstGeom>
          <a:noFill/>
          <a:ln cap="flat" cmpd="sng" w="60325">
            <a:solidFill>
              <a:schemeClr val="accent2"/>
            </a:solidFill>
            <a:prstDash val="solid"/>
            <a:miter lim="800000"/>
            <a:headEnd len="sm" w="sm" type="none"/>
            <a:tailEnd len="lg" w="lg" type="triangle"/>
          </a:ln>
        </p:spPr>
      </p:cxnSp>
      <p:pic>
        <p:nvPicPr>
          <p:cNvPr id="309" name="Google Shape;30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9324" y="4536821"/>
            <a:ext cx="1351674" cy="108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25479" y="4536821"/>
            <a:ext cx="1351673" cy="1081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838200" y="2671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Давайте, сделаем это!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Что мы </a:t>
            </a:r>
            <a:r>
              <a:rPr lang="ru-RU">
                <a:solidFill>
                  <a:srgbClr val="C00000"/>
                </a:solidFill>
              </a:rPr>
              <a:t>рассмотрим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3028425" y="1892737"/>
            <a:ext cx="7033470" cy="388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Работа с захватом видео с камеры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Обработка видео «на лету»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Video Production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Варианты записи видео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Object Detection без нейросетей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Раскрашивание черно-белого кино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Как формируется видео</a:t>
            </a:r>
            <a:endParaRPr/>
          </a:p>
        </p:txBody>
      </p:sp>
      <p:pic>
        <p:nvPicPr>
          <p:cNvPr id="102" name="Google Shape;10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294" y="2317335"/>
            <a:ext cx="9885412" cy="3177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Видео не видео, если его не сжать</a:t>
            </a:r>
            <a:endParaRPr/>
          </a:p>
        </p:txBody>
      </p:sp>
      <p:pic>
        <p:nvPicPr>
          <p:cNvPr id="108" name="Google Shape;10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209" y="1817236"/>
            <a:ext cx="556158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Чем больше, тем лучше?</a:t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" y="1585209"/>
            <a:ext cx="10607040" cy="474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Сколько у нас есть времени?</a:t>
            </a:r>
            <a:endParaRPr/>
          </a:p>
        </p:txBody>
      </p:sp>
      <p:cxnSp>
        <p:nvCxnSpPr>
          <p:cNvPr id="120" name="Google Shape;120;p7"/>
          <p:cNvCxnSpPr/>
          <p:nvPr/>
        </p:nvCxnSpPr>
        <p:spPr>
          <a:xfrm>
            <a:off x="2800952" y="4572000"/>
            <a:ext cx="653555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7"/>
          <p:cNvCxnSpPr/>
          <p:nvPr/>
        </p:nvCxnSpPr>
        <p:spPr>
          <a:xfrm>
            <a:off x="3676851" y="2425566"/>
            <a:ext cx="0" cy="3542097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7"/>
          <p:cNvSpPr/>
          <p:nvPr/>
        </p:nvSpPr>
        <p:spPr>
          <a:xfrm>
            <a:off x="3713752" y="2858714"/>
            <a:ext cx="3282213" cy="16940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7"/>
          <p:cNvCxnSpPr/>
          <p:nvPr/>
        </p:nvCxnSpPr>
        <p:spPr>
          <a:xfrm>
            <a:off x="8410889" y="2425566"/>
            <a:ext cx="0" cy="3542097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7"/>
          <p:cNvCxnSpPr/>
          <p:nvPr/>
        </p:nvCxnSpPr>
        <p:spPr>
          <a:xfrm>
            <a:off x="6995965" y="4572000"/>
            <a:ext cx="0" cy="635267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7"/>
          <p:cNvCxnSpPr/>
          <p:nvPr/>
        </p:nvCxnSpPr>
        <p:spPr>
          <a:xfrm>
            <a:off x="3713752" y="4966633"/>
            <a:ext cx="3282213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126" name="Google Shape;126;p7"/>
          <p:cNvSpPr txBox="1"/>
          <p:nvPr/>
        </p:nvSpPr>
        <p:spPr>
          <a:xfrm>
            <a:off x="4630942" y="3521065"/>
            <a:ext cx="1447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3954474" y="4940785"/>
            <a:ext cx="28007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Время на обработку кадра</a:t>
            </a:r>
            <a:endParaRPr/>
          </a:p>
        </p:txBody>
      </p:sp>
      <p:cxnSp>
        <p:nvCxnSpPr>
          <p:cNvPr id="128" name="Google Shape;128;p7"/>
          <p:cNvCxnSpPr/>
          <p:nvPr/>
        </p:nvCxnSpPr>
        <p:spPr>
          <a:xfrm>
            <a:off x="3713752" y="5630779"/>
            <a:ext cx="46971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129" name="Google Shape;129;p7"/>
          <p:cNvSpPr txBox="1"/>
          <p:nvPr/>
        </p:nvSpPr>
        <p:spPr>
          <a:xfrm>
            <a:off x="4126989" y="5620605"/>
            <a:ext cx="396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Время между кадрами - зависит от fps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3169436" y="1985501"/>
            <a:ext cx="1014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1-й кадр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7903474" y="1985501"/>
            <a:ext cx="1014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2-й кадр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2671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Свой собственный Video Production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38200" y="2671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Находим объекты на фото и на видео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2020-09-17T12:19:16Z</dcterms:created>
  <dc:creator>Arkady Romanov</dc:creator>
</cp:coreProperties>
</file>