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0" r:id="rId4"/>
    <p:sldId id="261" r:id="rId5"/>
    <p:sldId id="292" r:id="rId6"/>
    <p:sldId id="293" r:id="rId7"/>
    <p:sldId id="295" r:id="rId8"/>
    <p:sldId id="314" r:id="rId9"/>
    <p:sldId id="300" r:id="rId10"/>
    <p:sldId id="315" r:id="rId11"/>
    <p:sldId id="263" r:id="rId12"/>
    <p:sldId id="294" r:id="rId13"/>
    <p:sldId id="266" r:id="rId14"/>
    <p:sldId id="296" r:id="rId15"/>
    <p:sldId id="298" r:id="rId16"/>
    <p:sldId id="299" r:id="rId17"/>
    <p:sldId id="316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930"/>
    <a:srgbClr val="475930"/>
    <a:srgbClr val="1E1E1E"/>
    <a:srgbClr val="A5855C"/>
    <a:srgbClr val="FF8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B66E7-4D9B-4910-AB40-3377594F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DEDDB0-830D-4BDB-B6DD-20CE81DB6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EACFF-162E-44B6-BC0D-356AE201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7A3D5-55FC-4DD8-92DF-4C7A4E3E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8DE58-5FFA-4989-991E-A6C300D7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A0F04-2CE1-4C9E-B2D5-0A6B8576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0E16B4-E6C9-43C1-92C2-3FF5521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B0763-0EA3-4EA5-BC03-71AFF875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CB739-13DE-4C12-81FF-1A740048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0CA25-061E-4985-B3E1-71E4F95D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49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433B31-F99F-46CD-8553-A1EA9C206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682FCC-F22B-4FA8-94C4-12DFFC0E2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89E5B-84F2-45B5-9AA7-0C93E2E8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675F19-B7A4-4F14-B926-678423E4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7AD52-93B9-4819-9A24-D5872CFA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78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5E187-8298-439E-95AC-4EC23526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B6EA9-BE78-431B-9CAB-2698A1FA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551BB-4BE5-4857-B86D-B8A9C948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F0546B-82A8-4E42-8F42-4C368A43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25B31-EE07-4F6B-8B6F-3F5E9A75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20D6D-A55A-40C7-9614-A39ECD0F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47E50D-B1C8-4B28-BD09-4807A945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A238B7-68A0-44A4-A111-BDA6976F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FBDD91-D78B-49B9-AB74-2F7A064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52FC6-499C-4BF2-A1FB-6A115D52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E7BBB-16FF-45F6-8483-05965876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8718F-F55B-4199-934C-F0C13BEB4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508AA-00BD-41F0-A22B-BA19F2C59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69C4A-59B6-41B3-AA6F-04A8C0E5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83FE5-464D-44CE-8CB1-52A6B78A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43DA41-BB86-4AB7-9967-17BAFCC4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4149D-4298-4636-8F0A-995BE25B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A9D50-5439-4E7C-84F7-3010EA5EE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FE1575-BAE9-49D9-84B2-48B61C406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6CE33E-4265-41F5-AFAE-B9AFCA08C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A4241-1A75-40D9-8758-9027E31DF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C55A31-95D2-4112-BFE1-299AE66C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E6C1D1-899C-48C4-9A83-100CAE66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1E4F0E-7944-4502-9A00-521A7783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3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8E589-1E04-40F8-B7F2-2C2EE724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D57B42-750D-4C67-943A-A3190061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AAF5BA-F5F8-4C7E-8780-0BDEBEF2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9BCEF-D55B-42BA-8ABF-252CA4FB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8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490D99-EF1D-4F49-92EF-333050B6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E6ACA6-EACE-4FD5-B995-811674A7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6EF22-792B-4E27-9AEC-92F3AF4A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4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7DFC5-B37B-4063-A13A-0F32A8FC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06873-F749-47D5-8C9D-7A5FAD99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1CD942-B201-4A1A-B8EC-3F76EC76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387D50-E67C-40CD-B638-8ABA877D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3E506-B967-447B-A264-3338E8FA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3E6CB0-3311-4095-97A5-583208A7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2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3B86C-09A9-4894-A503-E5707D1E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2BA519-8AE0-4706-97C3-E98D23EA6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2678C3-246C-4C2F-A3DF-95589C53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C2BB82-D83C-4FF2-8673-6895EE5B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8C32DE-3CA5-413C-88AD-F453EBF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8C5948-A03B-4A69-AE06-669C1AE4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465A5-F47D-4A0D-9934-BDC83829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DE41B-312B-4822-96D7-8DD076D9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F7FAD-5AC4-43CF-91A7-C23ED8A1D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ECB4-4BEA-4611-A4C7-9188FED73BFE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4C318-51E8-45EF-A660-57F7A14F1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0B603-3B2A-446C-937D-5EB958A9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4B43-23EA-4972-92CB-4F6A7541DE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8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Переходим в ноутбук</a:t>
            </a:r>
          </a:p>
        </p:txBody>
      </p:sp>
    </p:spTree>
    <p:extLst>
      <p:ext uri="{BB962C8B-B14F-4D97-AF65-F5344CB8AC3E}">
        <p14:creationId xmlns:p14="http://schemas.microsoft.com/office/powerpoint/2010/main" val="58172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Цветное изображение. Модель </a:t>
            </a:r>
            <a:r>
              <a:rPr lang="en-US" dirty="0"/>
              <a:t>RGB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CBA959-860B-4D01-A121-B2F7CC0882E3}"/>
              </a:ext>
            </a:extLst>
          </p:cNvPr>
          <p:cNvSpPr/>
          <p:nvPr/>
        </p:nvSpPr>
        <p:spPr>
          <a:xfrm>
            <a:off x="1869744" y="2429303"/>
            <a:ext cx="777922" cy="7779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1F4E2B-8A9B-438C-AD3A-014527A01260}"/>
              </a:ext>
            </a:extLst>
          </p:cNvPr>
          <p:cNvSpPr/>
          <p:nvPr/>
        </p:nvSpPr>
        <p:spPr>
          <a:xfrm>
            <a:off x="1869744" y="3359625"/>
            <a:ext cx="777922" cy="7779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E725FF-10BE-478C-9B87-E6F7F1CFAB71}"/>
              </a:ext>
            </a:extLst>
          </p:cNvPr>
          <p:cNvSpPr/>
          <p:nvPr/>
        </p:nvSpPr>
        <p:spPr>
          <a:xfrm>
            <a:off x="1869744" y="4289947"/>
            <a:ext cx="777922" cy="7779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70A6E-07B3-4843-B295-CCCA87C9EB26}"/>
              </a:ext>
            </a:extLst>
          </p:cNvPr>
          <p:cNvSpPr txBox="1"/>
          <p:nvPr/>
        </p:nvSpPr>
        <p:spPr>
          <a:xfrm>
            <a:off x="2825086" y="2495098"/>
            <a:ext cx="292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Red</a:t>
            </a:r>
            <a:r>
              <a:rPr lang="en-US" sz="3600" dirty="0"/>
              <a:t> - </a:t>
            </a:r>
            <a:r>
              <a:rPr lang="ru-RU" sz="3600" dirty="0"/>
              <a:t>красный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D1291-C0BB-4A2C-AA1C-20496711696B}"/>
              </a:ext>
            </a:extLst>
          </p:cNvPr>
          <p:cNvSpPr txBox="1"/>
          <p:nvPr/>
        </p:nvSpPr>
        <p:spPr>
          <a:xfrm>
            <a:off x="2825086" y="3425420"/>
            <a:ext cx="336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Green</a:t>
            </a:r>
            <a:r>
              <a:rPr lang="en-US" sz="3600" dirty="0"/>
              <a:t> - </a:t>
            </a:r>
            <a:r>
              <a:rPr lang="ru-RU" sz="3600" dirty="0"/>
              <a:t>зеленый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C949B-B1D6-4D2E-878C-7BEA81F939F5}"/>
              </a:ext>
            </a:extLst>
          </p:cNvPr>
          <p:cNvSpPr txBox="1"/>
          <p:nvPr/>
        </p:nvSpPr>
        <p:spPr>
          <a:xfrm>
            <a:off x="2825086" y="4355742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3600" dirty="0"/>
              <a:t> - </a:t>
            </a:r>
            <a:r>
              <a:rPr lang="ru-RU" sz="3600" dirty="0"/>
              <a:t>синий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42B274-869F-4DAF-96F1-C118E325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87" y="2237418"/>
            <a:ext cx="3022333" cy="30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6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Цветное изображение. Модель </a:t>
            </a:r>
            <a:r>
              <a:rPr lang="en-US" dirty="0"/>
              <a:t>HSV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CBA959-860B-4D01-A121-B2F7CC0882E3}"/>
              </a:ext>
            </a:extLst>
          </p:cNvPr>
          <p:cNvSpPr/>
          <p:nvPr/>
        </p:nvSpPr>
        <p:spPr>
          <a:xfrm>
            <a:off x="1301851" y="2429303"/>
            <a:ext cx="777922" cy="777922"/>
          </a:xfrm>
          <a:prstGeom prst="rect">
            <a:avLst/>
          </a:prstGeom>
          <a:gradFill flip="none" rotWithShape="1">
            <a:gsLst>
              <a:gs pos="4000">
                <a:srgbClr val="FF0000"/>
              </a:gs>
              <a:gs pos="45000">
                <a:srgbClr val="0070C0"/>
              </a:gs>
              <a:gs pos="80000">
                <a:srgbClr val="00B050"/>
              </a:gs>
              <a:gs pos="96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1F4E2B-8A9B-438C-AD3A-014527A01260}"/>
              </a:ext>
            </a:extLst>
          </p:cNvPr>
          <p:cNvSpPr/>
          <p:nvPr/>
        </p:nvSpPr>
        <p:spPr>
          <a:xfrm>
            <a:off x="1301851" y="3359625"/>
            <a:ext cx="777922" cy="777922"/>
          </a:xfrm>
          <a:prstGeom prst="rect">
            <a:avLst/>
          </a:prstGeom>
          <a:gradFill>
            <a:gsLst>
              <a:gs pos="4000">
                <a:srgbClr val="FF0000"/>
              </a:gs>
              <a:gs pos="0">
                <a:srgbClr val="FF0000"/>
              </a:gs>
              <a:gs pos="100000">
                <a:schemeClr val="bg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E725FF-10BE-478C-9B87-E6F7F1CFAB71}"/>
              </a:ext>
            </a:extLst>
          </p:cNvPr>
          <p:cNvSpPr/>
          <p:nvPr/>
        </p:nvSpPr>
        <p:spPr>
          <a:xfrm>
            <a:off x="1301851" y="4289947"/>
            <a:ext cx="777922" cy="777922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tx1"/>
              </a:gs>
              <a:gs pos="91000">
                <a:schemeClr val="bg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70A6E-07B3-4843-B295-CCCA87C9EB26}"/>
              </a:ext>
            </a:extLst>
          </p:cNvPr>
          <p:cNvSpPr txBox="1"/>
          <p:nvPr/>
        </p:nvSpPr>
        <p:spPr>
          <a:xfrm>
            <a:off x="2257193" y="2495098"/>
            <a:ext cx="3981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Hue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</a:rPr>
              <a:t>цветовой тон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D1291-C0BB-4A2C-AA1C-20496711696B}"/>
              </a:ext>
            </a:extLst>
          </p:cNvPr>
          <p:cNvSpPr txBox="1"/>
          <p:nvPr/>
        </p:nvSpPr>
        <p:spPr>
          <a:xfrm>
            <a:off x="2257193" y="3425420"/>
            <a:ext cx="534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Saturation - 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</a:rPr>
              <a:t>насыщенность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C949B-B1D6-4D2E-878C-7BEA81F939F5}"/>
              </a:ext>
            </a:extLst>
          </p:cNvPr>
          <p:cNvSpPr txBox="1"/>
          <p:nvPr/>
        </p:nvSpPr>
        <p:spPr>
          <a:xfrm>
            <a:off x="2257193" y="4355742"/>
            <a:ext cx="307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Value - </a:t>
            </a:r>
            <a:r>
              <a:rPr lang="ru-RU" sz="3600" dirty="0">
                <a:solidFill>
                  <a:schemeClr val="bg1">
                    <a:lumMod val="50000"/>
                  </a:schemeClr>
                </a:solidFill>
              </a:rPr>
              <a:t>яркость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256D12-B387-4718-A4AB-C8064D93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99" y="255796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6D9091-2FF6-4108-B2EF-83AE5A31D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07" y="1119711"/>
            <a:ext cx="3898306" cy="42126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717980-E164-4BE3-B4B2-C48A54BFE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88" y="1119712"/>
            <a:ext cx="3910288" cy="4212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CAE9D-1990-46B4-B1B3-638BA119F57F}"/>
              </a:ext>
            </a:extLst>
          </p:cNvPr>
          <p:cNvSpPr txBox="1"/>
          <p:nvPr/>
        </p:nvSpPr>
        <p:spPr>
          <a:xfrm>
            <a:off x="2102571" y="5517430"/>
            <a:ext cx="263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Модель </a:t>
            </a:r>
            <a:r>
              <a:rPr lang="en-US" sz="3600" dirty="0"/>
              <a:t>RGB</a:t>
            </a: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F8A1-5461-45E9-87AF-264663612F3D}"/>
              </a:ext>
            </a:extLst>
          </p:cNvPr>
          <p:cNvSpPr txBox="1"/>
          <p:nvPr/>
        </p:nvSpPr>
        <p:spPr>
          <a:xfrm>
            <a:off x="6858059" y="5517430"/>
            <a:ext cx="3673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Модель </a:t>
            </a:r>
            <a:r>
              <a:rPr lang="en-US" sz="3600" dirty="0"/>
              <a:t>HSV (HSL)</a:t>
            </a:r>
            <a:endParaRPr lang="ru-RU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Переходим к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72590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Раскрашиваем черно-белые фильмы</a:t>
            </a:r>
          </a:p>
        </p:txBody>
      </p:sp>
    </p:spTree>
    <p:extLst>
      <p:ext uri="{BB962C8B-B14F-4D97-AF65-F5344CB8AC3E}">
        <p14:creationId xmlns:p14="http://schemas.microsoft.com/office/powerpoint/2010/main" val="377874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Раскрашиваем черно-белые фильмы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37D0E46-7416-4404-ADCF-81294092FD51}"/>
              </a:ext>
            </a:extLst>
          </p:cNvPr>
          <p:cNvCxnSpPr/>
          <p:nvPr/>
        </p:nvCxnSpPr>
        <p:spPr>
          <a:xfrm>
            <a:off x="5759116" y="3966578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C57B57-691B-464C-BE7D-5939F2ED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39" y="2382073"/>
            <a:ext cx="4289331" cy="28610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E1D785-9DF0-4329-81A6-C09A46954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7" y="2382073"/>
            <a:ext cx="4291568" cy="28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6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Раскрашиваем черно-белые фильмы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832A3F-0B83-4186-AD05-B49F534C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7" y="2010949"/>
            <a:ext cx="2862219" cy="22897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DAAC1AC-6983-409C-A64E-F0E440F73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01" y="4898804"/>
            <a:ext cx="899195" cy="7193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1B88BBA-3DBB-4612-AE64-368616B1B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9" y="4898804"/>
            <a:ext cx="899195" cy="7193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C83497-3B4C-4991-A623-E359130A5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7" y="4898804"/>
            <a:ext cx="899195" cy="7193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7EC31-1E44-4BB5-B250-D7AA58633359}"/>
              </a:ext>
            </a:extLst>
          </p:cNvPr>
          <p:cNvSpPr txBox="1"/>
          <p:nvPr/>
        </p:nvSpPr>
        <p:spPr>
          <a:xfrm>
            <a:off x="1975034" y="1632974"/>
            <a:ext cx="74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xTrain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9C618-F1DE-4D20-8B70-CAFDF120D15F}"/>
              </a:ext>
            </a:extLst>
          </p:cNvPr>
          <p:cNvSpPr txBox="1"/>
          <p:nvPr/>
        </p:nvSpPr>
        <p:spPr>
          <a:xfrm>
            <a:off x="1975034" y="5722107"/>
            <a:ext cx="74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yTrain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66C2A56-E4ED-4367-961C-9BFAEF6F7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35" y="3346100"/>
            <a:ext cx="2728762" cy="92826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F6D686F-BD77-46B9-AF15-3CD60C4C6299}"/>
              </a:ext>
            </a:extLst>
          </p:cNvPr>
          <p:cNvSpPr/>
          <p:nvPr/>
        </p:nvSpPr>
        <p:spPr>
          <a:xfrm>
            <a:off x="4543123" y="2002306"/>
            <a:ext cx="3195587" cy="3615854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E0C091A-A4B9-4173-8B60-97BC138A7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82" y="2665345"/>
            <a:ext cx="2862218" cy="2289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37D0E46-7416-4404-ADCF-81294092FD51}"/>
              </a:ext>
            </a:extLst>
          </p:cNvPr>
          <p:cNvCxnSpPr/>
          <p:nvPr/>
        </p:nvCxnSpPr>
        <p:spPr>
          <a:xfrm>
            <a:off x="3821231" y="5258482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DF55E74-9376-4A3D-B14E-98AC7D51BD29}"/>
              </a:ext>
            </a:extLst>
          </p:cNvPr>
          <p:cNvCxnSpPr/>
          <p:nvPr/>
        </p:nvCxnSpPr>
        <p:spPr>
          <a:xfrm>
            <a:off x="3821230" y="3346100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3343B68-88FA-4E0D-922A-0A0CCC842431}"/>
              </a:ext>
            </a:extLst>
          </p:cNvPr>
          <p:cNvCxnSpPr/>
          <p:nvPr/>
        </p:nvCxnSpPr>
        <p:spPr>
          <a:xfrm>
            <a:off x="7786835" y="3814761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Раскрашиваем черно-белые фильмы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832A3F-0B83-4186-AD05-B49F534C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7" y="2010949"/>
            <a:ext cx="2862219" cy="22897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DAAC1AC-6983-409C-A64E-F0E440F73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01" y="4898804"/>
            <a:ext cx="899195" cy="7193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1B88BBA-3DBB-4612-AE64-368616B1B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9" y="4898804"/>
            <a:ext cx="899195" cy="7193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C83497-3B4C-4991-A623-E359130A5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7" y="4898804"/>
            <a:ext cx="899195" cy="7193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7EC31-1E44-4BB5-B250-D7AA58633359}"/>
              </a:ext>
            </a:extLst>
          </p:cNvPr>
          <p:cNvSpPr txBox="1"/>
          <p:nvPr/>
        </p:nvSpPr>
        <p:spPr>
          <a:xfrm>
            <a:off x="1975034" y="1632974"/>
            <a:ext cx="74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xTrain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9C618-F1DE-4D20-8B70-CAFDF120D15F}"/>
              </a:ext>
            </a:extLst>
          </p:cNvPr>
          <p:cNvSpPr txBox="1"/>
          <p:nvPr/>
        </p:nvSpPr>
        <p:spPr>
          <a:xfrm>
            <a:off x="1975034" y="5722107"/>
            <a:ext cx="74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yTrain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66C2A56-E4ED-4367-961C-9BFAEF6F7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35" y="3346100"/>
            <a:ext cx="2728762" cy="92826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F6D686F-BD77-46B9-AF15-3CD60C4C6299}"/>
              </a:ext>
            </a:extLst>
          </p:cNvPr>
          <p:cNvSpPr/>
          <p:nvPr/>
        </p:nvSpPr>
        <p:spPr>
          <a:xfrm>
            <a:off x="4543123" y="2002306"/>
            <a:ext cx="3195587" cy="3615854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E0C091A-A4B9-4173-8B60-97BC138A7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82" y="2665345"/>
            <a:ext cx="2862218" cy="2289775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37D0E46-7416-4404-ADCF-81294092FD51}"/>
              </a:ext>
            </a:extLst>
          </p:cNvPr>
          <p:cNvCxnSpPr/>
          <p:nvPr/>
        </p:nvCxnSpPr>
        <p:spPr>
          <a:xfrm>
            <a:off x="3821231" y="5258482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DF55E74-9376-4A3D-B14E-98AC7D51BD29}"/>
              </a:ext>
            </a:extLst>
          </p:cNvPr>
          <p:cNvCxnSpPr/>
          <p:nvPr/>
        </p:nvCxnSpPr>
        <p:spPr>
          <a:xfrm>
            <a:off x="3821230" y="3346100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3343B68-88FA-4E0D-922A-0A0CCC842431}"/>
              </a:ext>
            </a:extLst>
          </p:cNvPr>
          <p:cNvCxnSpPr/>
          <p:nvPr/>
        </p:nvCxnSpPr>
        <p:spPr>
          <a:xfrm>
            <a:off x="7786835" y="3814761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003FDCD-E903-4B59-A095-94906EFBD937}"/>
              </a:ext>
            </a:extLst>
          </p:cNvPr>
          <p:cNvCxnSpPr/>
          <p:nvPr/>
        </p:nvCxnSpPr>
        <p:spPr>
          <a:xfrm>
            <a:off x="915277" y="1520792"/>
            <a:ext cx="10438523" cy="4570647"/>
          </a:xfrm>
          <a:prstGeom prst="line">
            <a:avLst/>
          </a:prstGeom>
          <a:ln w="1270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71E5724-F215-4B05-8638-2FEDF3C57001}"/>
              </a:ext>
            </a:extLst>
          </p:cNvPr>
          <p:cNvCxnSpPr>
            <a:cxnSpLocks/>
          </p:cNvCxnSpPr>
          <p:nvPr/>
        </p:nvCxnSpPr>
        <p:spPr>
          <a:xfrm flipH="1">
            <a:off x="915278" y="1520792"/>
            <a:ext cx="10438522" cy="4717448"/>
          </a:xfrm>
          <a:prstGeom prst="line">
            <a:avLst/>
          </a:prstGeom>
          <a:ln w="1270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2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Цветоразностные сигналы</a:t>
            </a:r>
            <a:r>
              <a:rPr lang="en-US" dirty="0"/>
              <a:t> (</a:t>
            </a:r>
            <a:r>
              <a:rPr lang="ru-RU" dirty="0"/>
              <a:t>модель </a:t>
            </a:r>
            <a:r>
              <a:rPr lang="en-US" dirty="0"/>
              <a:t>LAB)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832A3F-0B83-4186-AD05-B49F534C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52" y="1690688"/>
            <a:ext cx="1781981" cy="14255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DAAC1AC-6983-409C-A64E-F0E440F73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43" y="4846657"/>
            <a:ext cx="1781981" cy="14255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1B88BBA-3DBB-4612-AE64-368616B1B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44" y="3268673"/>
            <a:ext cx="1781981" cy="14255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C83497-3B4C-4991-A623-E359130A5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44" y="1690688"/>
            <a:ext cx="1781981" cy="14255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0DAFB0-D825-4EB9-A3E7-ECD19D2AD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7" y="3268672"/>
            <a:ext cx="1781981" cy="14255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D03820-A2A8-4391-8452-6C32AC20F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7" y="4846655"/>
            <a:ext cx="1781980" cy="1425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63F8E-75B0-4F2F-8647-1D30BA7C0746}"/>
              </a:ext>
            </a:extLst>
          </p:cNvPr>
          <p:cNvSpPr txBox="1"/>
          <p:nvPr/>
        </p:nvSpPr>
        <p:spPr>
          <a:xfrm>
            <a:off x="2276475" y="1895648"/>
            <a:ext cx="617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R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2C19ED-2858-4EAE-8F44-34216227DF68}"/>
              </a:ext>
            </a:extLst>
          </p:cNvPr>
          <p:cNvSpPr txBox="1"/>
          <p:nvPr/>
        </p:nvSpPr>
        <p:spPr>
          <a:xfrm>
            <a:off x="2261785" y="3473632"/>
            <a:ext cx="67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G</a:t>
            </a:r>
            <a:endParaRPr lang="ru-RU" sz="6000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E6254D-DFE4-4346-A109-14558A1B4F8C}"/>
              </a:ext>
            </a:extLst>
          </p:cNvPr>
          <p:cNvSpPr txBox="1"/>
          <p:nvPr/>
        </p:nvSpPr>
        <p:spPr>
          <a:xfrm>
            <a:off x="2321096" y="5051616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B</a:t>
            </a:r>
            <a:endParaRPr lang="ru-RU" sz="6000" b="1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8874D-BB09-4F45-89F3-3266C8DE38E3}"/>
              </a:ext>
            </a:extLst>
          </p:cNvPr>
          <p:cNvSpPr txBox="1"/>
          <p:nvPr/>
        </p:nvSpPr>
        <p:spPr>
          <a:xfrm>
            <a:off x="9360828" y="1895648"/>
            <a:ext cx="510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L</a:t>
            </a:r>
            <a:endParaRPr lang="ru-RU" sz="6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05560-6126-4BCC-A5BB-06FFC5242537}"/>
              </a:ext>
            </a:extLst>
          </p:cNvPr>
          <p:cNvSpPr txBox="1"/>
          <p:nvPr/>
        </p:nvSpPr>
        <p:spPr>
          <a:xfrm>
            <a:off x="9346138" y="3473632"/>
            <a:ext cx="675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gradFill>
                  <a:gsLst>
                    <a:gs pos="100000">
                      <a:srgbClr val="00B050"/>
                    </a:gs>
                    <a:gs pos="0">
                      <a:srgbClr val="FF0000"/>
                    </a:gs>
                  </a:gsLst>
                  <a:lin ang="10800000" scaled="1"/>
                </a:gradFill>
              </a:rPr>
              <a:t>A</a:t>
            </a:r>
            <a:endParaRPr lang="ru-RU" sz="6000" b="1" dirty="0">
              <a:gradFill>
                <a:gsLst>
                  <a:gs pos="100000">
                    <a:srgbClr val="00B050"/>
                  </a:gs>
                  <a:gs pos="0">
                    <a:srgbClr val="FF0000"/>
                  </a:gs>
                </a:gsLst>
                <a:lin ang="10800000" scaled="1"/>
              </a:gra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2399E4-AB8D-4869-9202-794DF82AB30C}"/>
              </a:ext>
            </a:extLst>
          </p:cNvPr>
          <p:cNvSpPr txBox="1"/>
          <p:nvPr/>
        </p:nvSpPr>
        <p:spPr>
          <a:xfrm>
            <a:off x="9405449" y="5051616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gradFill>
                  <a:gsLst>
                    <a:gs pos="100000">
                      <a:srgbClr val="0070C0"/>
                    </a:gs>
                    <a:gs pos="0">
                      <a:srgbClr val="FFFF00"/>
                    </a:gs>
                  </a:gsLst>
                  <a:lin ang="10800000" scaled="1"/>
                </a:gradFill>
              </a:rPr>
              <a:t>B</a:t>
            </a:r>
            <a:endParaRPr lang="ru-RU" sz="6000" b="1" dirty="0">
              <a:gradFill>
                <a:gsLst>
                  <a:gs pos="100000">
                    <a:srgbClr val="0070C0"/>
                  </a:gs>
                  <a:gs pos="0">
                    <a:srgbClr val="FFFF00"/>
                  </a:gs>
                </a:gsLst>
                <a:lin ang="108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8712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Работа с видео в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Система телевидения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55C4D3-4553-4368-B943-DB0717BF1A9A}"/>
              </a:ext>
            </a:extLst>
          </p:cNvPr>
          <p:cNvCxnSpPr>
            <a:cxnSpLocks/>
          </p:cNvCxnSpPr>
          <p:nvPr/>
        </p:nvCxnSpPr>
        <p:spPr>
          <a:xfrm>
            <a:off x="923925" y="4572000"/>
            <a:ext cx="10287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BC6E7F-EA41-4FA0-954D-7F30B21907D0}"/>
              </a:ext>
            </a:extLst>
          </p:cNvPr>
          <p:cNvSpPr/>
          <p:nvPr/>
        </p:nvSpPr>
        <p:spPr>
          <a:xfrm>
            <a:off x="2437402" y="2849189"/>
            <a:ext cx="6725648" cy="1694035"/>
          </a:xfrm>
          <a:prstGeom prst="rect">
            <a:avLst/>
          </a:prstGeom>
          <a:pattFill prst="pct60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69C0A-8112-4E40-8651-40B504E135E1}"/>
              </a:ext>
            </a:extLst>
          </p:cNvPr>
          <p:cNvSpPr txBox="1"/>
          <p:nvPr/>
        </p:nvSpPr>
        <p:spPr>
          <a:xfrm>
            <a:off x="4367808" y="3429000"/>
            <a:ext cx="301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Спектр частот видео-сигнала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694776F-1665-4CBD-8105-4CAE496108AF}"/>
              </a:ext>
            </a:extLst>
          </p:cNvPr>
          <p:cNvSpPr/>
          <p:nvPr/>
        </p:nvSpPr>
        <p:spPr>
          <a:xfrm>
            <a:off x="9285878" y="2849189"/>
            <a:ext cx="286748" cy="1694035"/>
          </a:xfrm>
          <a:prstGeom prst="rect">
            <a:avLst/>
          </a:prstGeom>
          <a:pattFill prst="pct6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A83BC-535C-4677-851D-7E6389217613}"/>
              </a:ext>
            </a:extLst>
          </p:cNvPr>
          <p:cNvSpPr txBox="1"/>
          <p:nvPr/>
        </p:nvSpPr>
        <p:spPr>
          <a:xfrm>
            <a:off x="7744271" y="2280803"/>
            <a:ext cx="336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Спектр частот звукового сигнала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D02C5-ED6A-43B8-AED9-2B6EEF08259E}"/>
              </a:ext>
            </a:extLst>
          </p:cNvPr>
          <p:cNvSpPr txBox="1"/>
          <p:nvPr/>
        </p:nvSpPr>
        <p:spPr>
          <a:xfrm>
            <a:off x="3479280" y="1524080"/>
            <a:ext cx="5176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Черно-белое телевизионное вещание</a:t>
            </a:r>
          </a:p>
        </p:txBody>
      </p:sp>
    </p:spTree>
    <p:extLst>
      <p:ext uri="{BB962C8B-B14F-4D97-AF65-F5344CB8AC3E}">
        <p14:creationId xmlns:p14="http://schemas.microsoft.com/office/powerpoint/2010/main" val="390318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Система телевидения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55C4D3-4553-4368-B943-DB0717BF1A9A}"/>
              </a:ext>
            </a:extLst>
          </p:cNvPr>
          <p:cNvCxnSpPr>
            <a:cxnSpLocks/>
          </p:cNvCxnSpPr>
          <p:nvPr/>
        </p:nvCxnSpPr>
        <p:spPr>
          <a:xfrm>
            <a:off x="923925" y="4572000"/>
            <a:ext cx="10287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BC6E7F-EA41-4FA0-954D-7F30B21907D0}"/>
              </a:ext>
            </a:extLst>
          </p:cNvPr>
          <p:cNvSpPr/>
          <p:nvPr/>
        </p:nvSpPr>
        <p:spPr>
          <a:xfrm>
            <a:off x="2437402" y="2849189"/>
            <a:ext cx="6725648" cy="1694035"/>
          </a:xfrm>
          <a:prstGeom prst="rect">
            <a:avLst/>
          </a:prstGeom>
          <a:pattFill prst="pct60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69C0A-8112-4E40-8651-40B504E135E1}"/>
              </a:ext>
            </a:extLst>
          </p:cNvPr>
          <p:cNvSpPr txBox="1"/>
          <p:nvPr/>
        </p:nvSpPr>
        <p:spPr>
          <a:xfrm>
            <a:off x="2619374" y="2965728"/>
            <a:ext cx="440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Спектр частот черно-белого видео-сигнала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694776F-1665-4CBD-8105-4CAE496108AF}"/>
              </a:ext>
            </a:extLst>
          </p:cNvPr>
          <p:cNvSpPr/>
          <p:nvPr/>
        </p:nvSpPr>
        <p:spPr>
          <a:xfrm>
            <a:off x="9285878" y="2849189"/>
            <a:ext cx="286748" cy="1694035"/>
          </a:xfrm>
          <a:prstGeom prst="rect">
            <a:avLst/>
          </a:prstGeom>
          <a:pattFill prst="pct60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7A83BC-535C-4677-851D-7E6389217613}"/>
              </a:ext>
            </a:extLst>
          </p:cNvPr>
          <p:cNvSpPr txBox="1"/>
          <p:nvPr/>
        </p:nvSpPr>
        <p:spPr>
          <a:xfrm>
            <a:off x="7744271" y="2280803"/>
            <a:ext cx="336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Спектр частот звукового сигнала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D02C5-ED6A-43B8-AED9-2B6EEF08259E}"/>
              </a:ext>
            </a:extLst>
          </p:cNvPr>
          <p:cNvSpPr txBox="1"/>
          <p:nvPr/>
        </p:nvSpPr>
        <p:spPr>
          <a:xfrm>
            <a:off x="3777888" y="1524080"/>
            <a:ext cx="457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Цветное телевизионное вещание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B4136E-B382-4CE3-A56D-2968226F763A}"/>
              </a:ext>
            </a:extLst>
          </p:cNvPr>
          <p:cNvSpPr/>
          <p:nvPr/>
        </p:nvSpPr>
        <p:spPr>
          <a:xfrm>
            <a:off x="7858125" y="3230725"/>
            <a:ext cx="1219199" cy="1312700"/>
          </a:xfrm>
          <a:prstGeom prst="rect">
            <a:avLst/>
          </a:prstGeom>
          <a:pattFill prst="pct6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D61E3-6116-4058-859A-E7D5B11131D5}"/>
              </a:ext>
            </a:extLst>
          </p:cNvPr>
          <p:cNvSpPr txBox="1"/>
          <p:nvPr/>
        </p:nvSpPr>
        <p:spPr>
          <a:xfrm>
            <a:off x="6721476" y="4589485"/>
            <a:ext cx="349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</a:rPr>
              <a:t>Спектр частот двух</a:t>
            </a:r>
          </a:p>
          <a:p>
            <a:pPr algn="ctr"/>
            <a:r>
              <a:rPr lang="ru-RU" dirty="0">
                <a:solidFill>
                  <a:srgbClr val="C00000"/>
                </a:solidFill>
              </a:rPr>
              <a:t>цветоразностных видео-сигналов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E3E4F-E0A0-470A-BDEA-E035AFA70083}"/>
              </a:ext>
            </a:extLst>
          </p:cNvPr>
          <p:cNvSpPr txBox="1"/>
          <p:nvPr/>
        </p:nvSpPr>
        <p:spPr>
          <a:xfrm>
            <a:off x="2971801" y="5060834"/>
            <a:ext cx="3749675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 – </a:t>
            </a:r>
            <a:r>
              <a:rPr lang="ru-RU" b="1" dirty="0"/>
              <a:t>черно-белый сигнал</a:t>
            </a:r>
            <a:endParaRPr lang="en-US" sz="500" b="1" dirty="0"/>
          </a:p>
          <a:p>
            <a:endParaRPr lang="ru-RU" sz="500" b="1" dirty="0"/>
          </a:p>
          <a:p>
            <a:r>
              <a:rPr lang="en-US" b="1" dirty="0"/>
              <a:t>R-Y</a:t>
            </a:r>
            <a:endParaRPr lang="ru-RU" dirty="0"/>
          </a:p>
          <a:p>
            <a:r>
              <a:rPr lang="en-US" b="1" dirty="0"/>
              <a:t>B-Y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15356-AA65-47C8-90FB-5A19EC1D15D6}"/>
              </a:ext>
            </a:extLst>
          </p:cNvPr>
          <p:cNvSpPr txBox="1"/>
          <p:nvPr/>
        </p:nvSpPr>
        <p:spPr>
          <a:xfrm>
            <a:off x="3498847" y="5530399"/>
            <a:ext cx="3003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– цветоразностные сигналы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96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Цветовая модель </a:t>
            </a:r>
            <a:r>
              <a:rPr lang="en-US" dirty="0"/>
              <a:t>LAB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B96D2C3-2C3B-4FA3-8389-EA27294E7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69" y="2164139"/>
            <a:ext cx="6181861" cy="32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6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Цветовая модель </a:t>
            </a:r>
            <a:r>
              <a:rPr lang="en-US" dirty="0"/>
              <a:t>LAB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8874D-BB09-4F45-89F3-3266C8DE38E3}"/>
              </a:ext>
            </a:extLst>
          </p:cNvPr>
          <p:cNvSpPr txBox="1"/>
          <p:nvPr/>
        </p:nvSpPr>
        <p:spPr>
          <a:xfrm>
            <a:off x="893103" y="2743373"/>
            <a:ext cx="6511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L</a:t>
            </a:r>
            <a:endParaRPr lang="ru-RU" sz="6000" b="1" dirty="0"/>
          </a:p>
          <a:p>
            <a:pPr algn="ctr"/>
            <a:r>
              <a:rPr lang="en-US" sz="6000" b="1" dirty="0">
                <a:gradFill>
                  <a:gsLst>
                    <a:gs pos="100000">
                      <a:srgbClr val="00B050"/>
                    </a:gs>
                    <a:gs pos="0">
                      <a:srgbClr val="FF0000"/>
                    </a:gs>
                  </a:gsLst>
                  <a:lin ang="10800000" scaled="1"/>
                </a:gradFill>
              </a:rPr>
              <a:t>A</a:t>
            </a:r>
            <a:endParaRPr lang="ru-RU" sz="6000" b="1" dirty="0">
              <a:gradFill>
                <a:gsLst>
                  <a:gs pos="100000">
                    <a:srgbClr val="00B050"/>
                  </a:gs>
                  <a:gs pos="0">
                    <a:srgbClr val="FF0000"/>
                  </a:gs>
                </a:gsLst>
                <a:lin ang="10800000" scaled="1"/>
              </a:gradFill>
            </a:endParaRPr>
          </a:p>
          <a:p>
            <a:pPr algn="ctr"/>
            <a:r>
              <a:rPr lang="en-US" sz="6000" b="1" dirty="0">
                <a:gradFill>
                  <a:gsLst>
                    <a:gs pos="100000">
                      <a:srgbClr val="0070C0"/>
                    </a:gs>
                    <a:gs pos="0">
                      <a:srgbClr val="FFFF00"/>
                    </a:gs>
                  </a:gsLst>
                  <a:lin ang="10800000" scaled="1"/>
                </a:gradFill>
              </a:rPr>
              <a:t>B</a:t>
            </a:r>
            <a:endParaRPr lang="ru-RU" sz="6000" b="1" dirty="0">
              <a:gradFill>
                <a:gsLst>
                  <a:gs pos="100000">
                    <a:srgbClr val="0070C0"/>
                  </a:gs>
                  <a:gs pos="0">
                    <a:srgbClr val="FFFF00"/>
                  </a:gs>
                </a:gsLst>
                <a:lin ang="10800000" scaled="1"/>
              </a:gra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80F7A-D667-44BB-A5C7-EBDC1F4685AC}"/>
              </a:ext>
            </a:extLst>
          </p:cNvPr>
          <p:cNvSpPr txBox="1"/>
          <p:nvPr/>
        </p:nvSpPr>
        <p:spPr>
          <a:xfrm>
            <a:off x="2362199" y="2743373"/>
            <a:ext cx="4181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0 </a:t>
            </a:r>
            <a:r>
              <a:rPr lang="en-US" sz="6000" dirty="0"/>
              <a:t>…</a:t>
            </a:r>
            <a:r>
              <a:rPr lang="ru-RU" sz="6000" dirty="0"/>
              <a:t> 100</a:t>
            </a:r>
          </a:p>
          <a:p>
            <a:pPr algn="ctr"/>
            <a:r>
              <a:rPr lang="ru-RU" sz="6000" dirty="0"/>
              <a:t>-127</a:t>
            </a:r>
            <a:r>
              <a:rPr lang="en-US" sz="6000" dirty="0"/>
              <a:t> … +127</a:t>
            </a:r>
          </a:p>
          <a:p>
            <a:pPr algn="ctr"/>
            <a:r>
              <a:rPr lang="en-US" sz="6000" dirty="0"/>
              <a:t>-127 … +127</a:t>
            </a:r>
            <a:r>
              <a:rPr lang="ru-RU" sz="60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36878-2DBB-4CB0-829A-91C48816C0C0}"/>
              </a:ext>
            </a:extLst>
          </p:cNvPr>
          <p:cNvSpPr txBox="1"/>
          <p:nvPr/>
        </p:nvSpPr>
        <p:spPr>
          <a:xfrm>
            <a:off x="7324725" y="2743373"/>
            <a:ext cx="375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L*256/100</a:t>
            </a:r>
            <a:endParaRPr lang="ru-RU" sz="6000" dirty="0"/>
          </a:p>
          <a:p>
            <a:pPr algn="ctr"/>
            <a:r>
              <a:rPr lang="en-US" sz="6000" dirty="0"/>
              <a:t>A+128</a:t>
            </a:r>
          </a:p>
          <a:p>
            <a:pPr algn="ctr"/>
            <a:r>
              <a:rPr lang="en-US" sz="6000" dirty="0"/>
              <a:t>B+128</a:t>
            </a:r>
            <a:endParaRPr lang="ru-RU" sz="6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82CF55-D38F-4930-90E2-AA5A5337FCC8}"/>
              </a:ext>
            </a:extLst>
          </p:cNvPr>
          <p:cNvSpPr txBox="1"/>
          <p:nvPr/>
        </p:nvSpPr>
        <p:spPr>
          <a:xfrm>
            <a:off x="2305051" y="1828973"/>
            <a:ext cx="418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Классическая модель </a:t>
            </a:r>
            <a:r>
              <a:rPr lang="en-US" sz="2800" dirty="0"/>
              <a:t>LAB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C53D6-8555-4924-8DE4-BF67059DF9F9}"/>
              </a:ext>
            </a:extLst>
          </p:cNvPr>
          <p:cNvSpPr txBox="1"/>
          <p:nvPr/>
        </p:nvSpPr>
        <p:spPr>
          <a:xfrm>
            <a:off x="7110411" y="1828973"/>
            <a:ext cx="418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Реализация </a:t>
            </a:r>
            <a:r>
              <a:rPr lang="en-US" sz="2800" dirty="0"/>
              <a:t>LAB</a:t>
            </a:r>
            <a:r>
              <a:rPr lang="ru-RU" sz="2800" dirty="0"/>
              <a:t> в </a:t>
            </a:r>
            <a:r>
              <a:rPr lang="en-US" sz="2800" dirty="0"/>
              <a:t>OpenCV</a:t>
            </a:r>
            <a:endParaRPr lang="ru-RU" sz="2800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435BB5B-D3D1-429D-B500-BC20A02B2076}"/>
              </a:ext>
            </a:extLst>
          </p:cNvPr>
          <p:cNvCxnSpPr>
            <a:cxnSpLocks/>
          </p:cNvCxnSpPr>
          <p:nvPr/>
        </p:nvCxnSpPr>
        <p:spPr>
          <a:xfrm>
            <a:off x="733425" y="2600325"/>
            <a:ext cx="1062037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493D161-D860-438C-9A35-5FAD68E6F933}"/>
              </a:ext>
            </a:extLst>
          </p:cNvPr>
          <p:cNvCxnSpPr/>
          <p:nvPr/>
        </p:nvCxnSpPr>
        <p:spPr>
          <a:xfrm>
            <a:off x="2009775" y="1690688"/>
            <a:ext cx="0" cy="409098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E98E35C-25D5-4FEB-821A-A6F81FB5A667}"/>
              </a:ext>
            </a:extLst>
          </p:cNvPr>
          <p:cNvCxnSpPr/>
          <p:nvPr/>
        </p:nvCxnSpPr>
        <p:spPr>
          <a:xfrm>
            <a:off x="6905625" y="1690687"/>
            <a:ext cx="0" cy="409098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3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Раскрашиваем черно-белые фильмы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832A3F-0B83-4186-AD05-B49F534C8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7" y="2010949"/>
            <a:ext cx="2862219" cy="22897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E7EC31-1E44-4BB5-B250-D7AA58633359}"/>
              </a:ext>
            </a:extLst>
          </p:cNvPr>
          <p:cNvSpPr txBox="1"/>
          <p:nvPr/>
        </p:nvSpPr>
        <p:spPr>
          <a:xfrm>
            <a:off x="1908254" y="1632974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xTrain</a:t>
            </a:r>
            <a:r>
              <a:rPr lang="en-US" dirty="0"/>
              <a:t> (L)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9C618-F1DE-4D20-8B70-CAFDF120D15F}"/>
              </a:ext>
            </a:extLst>
          </p:cNvPr>
          <p:cNvSpPr txBox="1"/>
          <p:nvPr/>
        </p:nvSpPr>
        <p:spPr>
          <a:xfrm>
            <a:off x="1710283" y="5669590"/>
            <a:ext cx="143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yTrain</a:t>
            </a:r>
            <a:r>
              <a:rPr lang="en-US" dirty="0"/>
              <a:t> (A </a:t>
            </a:r>
            <a:r>
              <a:rPr lang="ru-RU" dirty="0"/>
              <a:t>и </a:t>
            </a:r>
            <a:r>
              <a:rPr lang="en-US" dirty="0"/>
              <a:t>B)</a:t>
            </a:r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66C2A56-E4ED-4367-961C-9BFAEF6F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35" y="3346100"/>
            <a:ext cx="2728762" cy="928266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F6D686F-BD77-46B9-AF15-3CD60C4C6299}"/>
              </a:ext>
            </a:extLst>
          </p:cNvPr>
          <p:cNvSpPr/>
          <p:nvPr/>
        </p:nvSpPr>
        <p:spPr>
          <a:xfrm>
            <a:off x="4543123" y="2002306"/>
            <a:ext cx="3195587" cy="3615854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E0C091A-A4B9-4173-8B60-97BC138A7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82" y="2665345"/>
            <a:ext cx="2862218" cy="2289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37D0E46-7416-4404-ADCF-81294092FD51}"/>
              </a:ext>
            </a:extLst>
          </p:cNvPr>
          <p:cNvCxnSpPr/>
          <p:nvPr/>
        </p:nvCxnSpPr>
        <p:spPr>
          <a:xfrm>
            <a:off x="3821231" y="5258482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DF55E74-9376-4A3D-B14E-98AC7D51BD29}"/>
              </a:ext>
            </a:extLst>
          </p:cNvPr>
          <p:cNvCxnSpPr/>
          <p:nvPr/>
        </p:nvCxnSpPr>
        <p:spPr>
          <a:xfrm>
            <a:off x="3821230" y="3346100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3343B68-88FA-4E0D-922A-0A0CCC842431}"/>
              </a:ext>
            </a:extLst>
          </p:cNvPr>
          <p:cNvCxnSpPr/>
          <p:nvPr/>
        </p:nvCxnSpPr>
        <p:spPr>
          <a:xfrm>
            <a:off x="7786835" y="3814761"/>
            <a:ext cx="673767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FB2656-ADDF-4519-8828-BA3C25894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24" y="4536821"/>
            <a:ext cx="1351674" cy="108133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57EA490-3DCB-4C9C-B329-A7F0EFADC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79" y="4536821"/>
            <a:ext cx="1351673" cy="10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3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Давайте, </a:t>
            </a:r>
            <a:r>
              <a:rPr lang="ru-RU"/>
              <a:t>сделаем это!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17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1D2CE-6625-4B7C-A4D0-E3DEB52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мы </a:t>
            </a:r>
            <a:r>
              <a:rPr lang="ru-RU" dirty="0">
                <a:solidFill>
                  <a:srgbClr val="C00000"/>
                </a:solidFill>
              </a:rPr>
              <a:t>рассмотрим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262F6-AB73-417F-86DC-BBD16A19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25" y="1892737"/>
            <a:ext cx="7033470" cy="3889375"/>
          </a:xfrm>
        </p:spPr>
        <p:txBody>
          <a:bodyPr>
            <a:normAutofit/>
          </a:bodyPr>
          <a:lstStyle/>
          <a:p>
            <a:r>
              <a:rPr lang="ru-RU" sz="3200" dirty="0"/>
              <a:t>Работа с захватом видео с камеры</a:t>
            </a:r>
          </a:p>
          <a:p>
            <a:r>
              <a:rPr lang="ru-RU" sz="3200" dirty="0"/>
              <a:t>Обработка видео</a:t>
            </a:r>
            <a:r>
              <a:rPr lang="en-US" sz="3200" dirty="0"/>
              <a:t> </a:t>
            </a:r>
            <a:r>
              <a:rPr lang="ru-RU" sz="3200" dirty="0"/>
              <a:t>«на лету»</a:t>
            </a:r>
          </a:p>
          <a:p>
            <a:r>
              <a:rPr lang="en-US" sz="3200" dirty="0"/>
              <a:t>Video Production</a:t>
            </a:r>
            <a:endParaRPr lang="ru-RU" sz="3200" dirty="0"/>
          </a:p>
          <a:p>
            <a:r>
              <a:rPr lang="ru-RU" sz="3200" dirty="0"/>
              <a:t>Варианты записи видео</a:t>
            </a:r>
          </a:p>
          <a:p>
            <a:r>
              <a:rPr lang="en-US" sz="3200" dirty="0"/>
              <a:t>Object Detection </a:t>
            </a:r>
            <a:r>
              <a:rPr lang="ru-RU" sz="3200" dirty="0"/>
              <a:t>без нейросетей</a:t>
            </a:r>
            <a:endParaRPr lang="en-US" sz="3200" dirty="0"/>
          </a:p>
          <a:p>
            <a:r>
              <a:rPr lang="ru-RU" sz="3200" dirty="0"/>
              <a:t>Раскрашивание черно-белого кино</a:t>
            </a:r>
          </a:p>
        </p:txBody>
      </p:sp>
    </p:spTree>
    <p:extLst>
      <p:ext uri="{BB962C8B-B14F-4D97-AF65-F5344CB8AC3E}">
        <p14:creationId xmlns:p14="http://schemas.microsoft.com/office/powerpoint/2010/main" val="23288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формируется видео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75A551E-1438-4765-9DB0-6A76BB5C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94" y="2317335"/>
            <a:ext cx="9885412" cy="3177454"/>
          </a:xfrm>
        </p:spPr>
      </p:pic>
    </p:spTree>
    <p:extLst>
      <p:ext uri="{BB962C8B-B14F-4D97-AF65-F5344CB8AC3E}">
        <p14:creationId xmlns:p14="http://schemas.microsoft.com/office/powerpoint/2010/main" val="31206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Видео не видео, если его не сжать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50CF6E7-A5B9-4784-8702-0E0828153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09" y="1817236"/>
            <a:ext cx="5561582" cy="4351338"/>
          </a:xfrm>
        </p:spPr>
      </p:pic>
    </p:spTree>
    <p:extLst>
      <p:ext uri="{BB962C8B-B14F-4D97-AF65-F5344CB8AC3E}">
        <p14:creationId xmlns:p14="http://schemas.microsoft.com/office/powerpoint/2010/main" val="98489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Чем больше, тем лучше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354BEA-A043-488A-835F-69D4DC18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585209"/>
            <a:ext cx="10607040" cy="47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Сколько у нас есть времени?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74A84F-54ED-4CE4-B49A-B011DA857052}"/>
              </a:ext>
            </a:extLst>
          </p:cNvPr>
          <p:cNvCxnSpPr/>
          <p:nvPr/>
        </p:nvCxnSpPr>
        <p:spPr>
          <a:xfrm>
            <a:off x="2800952" y="4572000"/>
            <a:ext cx="653555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38F91C9-5483-4972-84B5-9F44792E0E1E}"/>
              </a:ext>
            </a:extLst>
          </p:cNvPr>
          <p:cNvCxnSpPr>
            <a:cxnSpLocks/>
          </p:cNvCxnSpPr>
          <p:nvPr/>
        </p:nvCxnSpPr>
        <p:spPr>
          <a:xfrm>
            <a:off x="3676851" y="2425566"/>
            <a:ext cx="0" cy="354209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74E69F-0EC8-4692-8B09-3A149493CF35}"/>
              </a:ext>
            </a:extLst>
          </p:cNvPr>
          <p:cNvSpPr/>
          <p:nvPr/>
        </p:nvSpPr>
        <p:spPr>
          <a:xfrm>
            <a:off x="3713752" y="2858714"/>
            <a:ext cx="3282213" cy="1694035"/>
          </a:xfrm>
          <a:prstGeom prst="rect">
            <a:avLst/>
          </a:prstGeom>
          <a:pattFill prst="pct60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A1E0922-135E-40A6-8548-80B026F35002}"/>
              </a:ext>
            </a:extLst>
          </p:cNvPr>
          <p:cNvCxnSpPr>
            <a:cxnSpLocks/>
          </p:cNvCxnSpPr>
          <p:nvPr/>
        </p:nvCxnSpPr>
        <p:spPr>
          <a:xfrm>
            <a:off x="8410889" y="2425566"/>
            <a:ext cx="0" cy="354209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EE47469-EF5C-478D-9170-28E29EF65572}"/>
              </a:ext>
            </a:extLst>
          </p:cNvPr>
          <p:cNvCxnSpPr/>
          <p:nvPr/>
        </p:nvCxnSpPr>
        <p:spPr>
          <a:xfrm>
            <a:off x="6995965" y="4572000"/>
            <a:ext cx="0" cy="6352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068D22A-86D3-4939-9D94-C32327DF3CBC}"/>
              </a:ext>
            </a:extLst>
          </p:cNvPr>
          <p:cNvCxnSpPr/>
          <p:nvPr/>
        </p:nvCxnSpPr>
        <p:spPr>
          <a:xfrm>
            <a:off x="3713752" y="4966633"/>
            <a:ext cx="3282213" cy="0"/>
          </a:xfrm>
          <a:prstGeom prst="line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FA82B6-D209-4C4B-A1C6-9DCB0A4DFE79}"/>
              </a:ext>
            </a:extLst>
          </p:cNvPr>
          <p:cNvSpPr txBox="1"/>
          <p:nvPr/>
        </p:nvSpPr>
        <p:spPr>
          <a:xfrm>
            <a:off x="4630942" y="352106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Приложение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9FAEB-1F19-4894-9519-2A6EDA546656}"/>
              </a:ext>
            </a:extLst>
          </p:cNvPr>
          <p:cNvSpPr txBox="1"/>
          <p:nvPr/>
        </p:nvSpPr>
        <p:spPr>
          <a:xfrm>
            <a:off x="3954474" y="494078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Время на обработку кадра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DF7EDC7-CBA8-44AA-BFE4-E01CFF97B9D4}"/>
              </a:ext>
            </a:extLst>
          </p:cNvPr>
          <p:cNvCxnSpPr/>
          <p:nvPr/>
        </p:nvCxnSpPr>
        <p:spPr>
          <a:xfrm>
            <a:off x="3713752" y="5630779"/>
            <a:ext cx="4697137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C557FE-6FD9-4144-81BA-2A6472D96E56}"/>
              </a:ext>
            </a:extLst>
          </p:cNvPr>
          <p:cNvSpPr txBox="1"/>
          <p:nvPr/>
        </p:nvSpPr>
        <p:spPr>
          <a:xfrm>
            <a:off x="4126989" y="5620605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Время между кадрами - зависит от </a:t>
            </a:r>
            <a:r>
              <a:rPr lang="en-US" dirty="0">
                <a:solidFill>
                  <a:schemeClr val="accent1"/>
                </a:solidFill>
              </a:rPr>
              <a:t>fps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2FB5E-04C3-41E9-AFD6-0FF2E5E958C9}"/>
              </a:ext>
            </a:extLst>
          </p:cNvPr>
          <p:cNvSpPr txBox="1"/>
          <p:nvPr/>
        </p:nvSpPr>
        <p:spPr>
          <a:xfrm>
            <a:off x="3169436" y="1985501"/>
            <a:ext cx="101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1-</a:t>
            </a:r>
            <a:r>
              <a:rPr lang="ru-RU" dirty="0">
                <a:solidFill>
                  <a:schemeClr val="accent1"/>
                </a:solidFill>
              </a:rPr>
              <a:t>й кадр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4CB40-0225-4B43-941E-CA1524ACD3ED}"/>
              </a:ext>
            </a:extLst>
          </p:cNvPr>
          <p:cNvSpPr txBox="1"/>
          <p:nvPr/>
        </p:nvSpPr>
        <p:spPr>
          <a:xfrm>
            <a:off x="7903474" y="1985501"/>
            <a:ext cx="101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ru-RU" dirty="0">
                <a:solidFill>
                  <a:schemeClr val="accent1"/>
                </a:solidFill>
              </a:rPr>
              <a:t>й кадр</a:t>
            </a:r>
          </a:p>
        </p:txBody>
      </p:sp>
    </p:spTree>
    <p:extLst>
      <p:ext uri="{BB962C8B-B14F-4D97-AF65-F5344CB8AC3E}">
        <p14:creationId xmlns:p14="http://schemas.microsoft.com/office/powerpoint/2010/main" val="101561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Свой собственный </a:t>
            </a:r>
            <a:r>
              <a:rPr lang="en-US" dirty="0"/>
              <a:t>Video Production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21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B0B7D-705A-44ED-B4A1-2C67C360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6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Находим объекты на фото и на видео</a:t>
            </a:r>
          </a:p>
        </p:txBody>
      </p:sp>
    </p:spTree>
    <p:extLst>
      <p:ext uri="{BB962C8B-B14F-4D97-AF65-F5344CB8AC3E}">
        <p14:creationId xmlns:p14="http://schemas.microsoft.com/office/powerpoint/2010/main" val="3879458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11558</TotalTime>
  <Words>259</Words>
  <Application>Microsoft Office PowerPoint</Application>
  <PresentationFormat>Широкоэкранный</PresentationFormat>
  <Paragraphs>82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Machine Learning (ML)</vt:lpstr>
      <vt:lpstr>Работа с видео в Python</vt:lpstr>
      <vt:lpstr>Что мы рассмотрим</vt:lpstr>
      <vt:lpstr>Как формируется видео</vt:lpstr>
      <vt:lpstr>Видео не видео, если его не сжать</vt:lpstr>
      <vt:lpstr>Чем больше, тем лучше?</vt:lpstr>
      <vt:lpstr>Сколько у нас есть времени?</vt:lpstr>
      <vt:lpstr>Свой собственный Video Production</vt:lpstr>
      <vt:lpstr>Находим объекты на фото и на видео</vt:lpstr>
      <vt:lpstr>Переходим в ноутбук</vt:lpstr>
      <vt:lpstr>Цветное изображение. Модель RGB</vt:lpstr>
      <vt:lpstr>Цветное изображение. Модель HSV</vt:lpstr>
      <vt:lpstr>Презентация PowerPoint</vt:lpstr>
      <vt:lpstr>Переходим к практике</vt:lpstr>
      <vt:lpstr>Раскрашиваем черно-белые фильмы</vt:lpstr>
      <vt:lpstr>Раскрашиваем черно-белые фильмы</vt:lpstr>
      <vt:lpstr>Раскрашиваем черно-белые фильмы</vt:lpstr>
      <vt:lpstr>Раскрашиваем черно-белые фильмы</vt:lpstr>
      <vt:lpstr>Цветоразностные сигналы (модель LAB)</vt:lpstr>
      <vt:lpstr>Система телевидения</vt:lpstr>
      <vt:lpstr>Система телевидения</vt:lpstr>
      <vt:lpstr>Цветовая модель LAB</vt:lpstr>
      <vt:lpstr>Цветовая модель LAB</vt:lpstr>
      <vt:lpstr>Раскрашиваем черно-белые фильмы</vt:lpstr>
      <vt:lpstr>Давайте, сделаем это!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изображениями в Python</dc:title>
  <dc:creator>Arkady Romanov</dc:creator>
  <cp:lastModifiedBy>Романов Аркадий Борисович</cp:lastModifiedBy>
  <cp:revision>81</cp:revision>
  <dcterms:created xsi:type="dcterms:W3CDTF">2020-09-17T12:19:16Z</dcterms:created>
  <dcterms:modified xsi:type="dcterms:W3CDTF">2021-10-27T12:12:26Z</dcterms:modified>
</cp:coreProperties>
</file>