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9" r:id="rId4"/>
    <p:sldId id="286" r:id="rId5"/>
    <p:sldId id="283" r:id="rId6"/>
    <p:sldId id="281" r:id="rId7"/>
    <p:sldId id="280" r:id="rId8"/>
    <p:sldId id="285" r:id="rId9"/>
    <p:sldId id="284" r:id="rId10"/>
    <p:sldId id="28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слов в </a:t>
            </a:r>
            <a:r>
              <a:rPr lang="en-US" dirty="0"/>
              <a:t>Embedding-</a:t>
            </a:r>
            <a:r>
              <a:rPr lang="ru-RU"/>
              <a:t>слоев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A6DD22-9BA4-451F-AD19-17D6B38B3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70" y="2038009"/>
            <a:ext cx="8900060" cy="39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Работа с текстами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EFAC-2C8B-45E0-A170-2B3DDFBC3546}"/>
              </a:ext>
            </a:extLst>
          </p:cNvPr>
          <p:cNvSpPr txBox="1"/>
          <p:nvPr/>
        </p:nvSpPr>
        <p:spPr>
          <a:xfrm>
            <a:off x="4563497" y="39679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Часть </a:t>
            </a:r>
            <a:r>
              <a:rPr lang="en-US" b="1" dirty="0"/>
              <a:t>2</a:t>
            </a:r>
            <a:r>
              <a:rPr lang="ru-RU" b="1" dirty="0"/>
              <a:t> : </a:t>
            </a:r>
            <a:r>
              <a:rPr lang="en-US" b="1" dirty="0"/>
              <a:t>Embedding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4" y="3428527"/>
            <a:ext cx="8366970" cy="1104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  <a:p>
            <a:pPr marL="0" indent="0">
              <a:buNone/>
            </a:pPr>
            <a:r>
              <a:rPr lang="ru-RU" dirty="0"/>
              <a:t>20     74895       33     4560     100577   45   8    225   168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230938" y="1668306"/>
            <a:ext cx="373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Bag Of Words (BOW)</a:t>
            </a:r>
            <a:endParaRPr lang="ru-RU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A544-82AE-4F41-9532-BE2892D93423}"/>
              </a:ext>
            </a:extLst>
          </p:cNvPr>
          <p:cNvSpPr txBox="1"/>
          <p:nvPr/>
        </p:nvSpPr>
        <p:spPr>
          <a:xfrm>
            <a:off x="3836310" y="2566658"/>
            <a:ext cx="451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Допустим, что </a:t>
            </a:r>
            <a:r>
              <a:rPr lang="en-US" sz="2400" b="1" dirty="0" err="1"/>
              <a:t>num_words</a:t>
            </a:r>
            <a:r>
              <a:rPr lang="en-US" sz="2400" b="1" dirty="0"/>
              <a:t>=10000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1065615" y="4774059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… 0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0 …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…]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64D95-8444-41A2-82B5-BD4047909F23}"/>
              </a:ext>
            </a:extLst>
          </p:cNvPr>
          <p:cNvSpPr txBox="1"/>
          <p:nvPr/>
        </p:nvSpPr>
        <p:spPr>
          <a:xfrm>
            <a:off x="1421749" y="5276229"/>
            <a:ext cx="936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1                     8                   20   33           45        168    225      4560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5" y="1812250"/>
            <a:ext cx="8366970" cy="1104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  <a:p>
            <a:pPr marL="0" indent="0">
              <a:buNone/>
            </a:pPr>
            <a:r>
              <a:rPr lang="ru-RU" dirty="0"/>
              <a:t>20     74895       33     4560     100577   45   8    225   168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1065615" y="5154771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… 0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0 …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…]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64D95-8444-41A2-82B5-BD4047909F23}"/>
              </a:ext>
            </a:extLst>
          </p:cNvPr>
          <p:cNvSpPr txBox="1"/>
          <p:nvPr/>
        </p:nvSpPr>
        <p:spPr>
          <a:xfrm>
            <a:off x="1421751" y="5806315"/>
            <a:ext cx="936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1                     8                   20   33           45        168    225      4560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428D5-FDB4-40F6-BCE6-29F545165216}"/>
              </a:ext>
            </a:extLst>
          </p:cNvPr>
          <p:cNvSpPr txBox="1"/>
          <p:nvPr/>
        </p:nvSpPr>
        <p:spPr>
          <a:xfrm>
            <a:off x="1065617" y="2959914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0 0 0 0 0 0 0 0 0 0 0 0 … 0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 00 … 0 0 0 0 … 0 0 0 … 0 0 … 0 0 …]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4170-0867-421E-BC72-D4B0D133E524}"/>
              </a:ext>
            </a:extLst>
          </p:cNvPr>
          <p:cNvSpPr txBox="1"/>
          <p:nvPr/>
        </p:nvSpPr>
        <p:spPr>
          <a:xfrm>
            <a:off x="1065616" y="3568812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0 0 0 0 0 0 0 … 00 … 00 … 0 0 0 0 … 0 0 0 … 0 0 … 0 0 …]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23E0E-85B3-4ED8-85FD-559AB6E13ABA}"/>
              </a:ext>
            </a:extLst>
          </p:cNvPr>
          <p:cNvSpPr txBox="1"/>
          <p:nvPr/>
        </p:nvSpPr>
        <p:spPr>
          <a:xfrm>
            <a:off x="1065615" y="4186448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0 0 0 0 0 0 0 0 0 0 0 0 … 00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0 … 0 0 0 0 … 0 0 0 … 0 0 … 0 0 …]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744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7AD2D0-EBE1-4CC2-A3C6-CA41158E2CE9}"/>
              </a:ext>
            </a:extLst>
          </p:cNvPr>
          <p:cNvSpPr/>
          <p:nvPr/>
        </p:nvSpPr>
        <p:spPr>
          <a:xfrm>
            <a:off x="3763479" y="2615239"/>
            <a:ext cx="837398" cy="1281013"/>
          </a:xfrm>
          <a:prstGeom prst="rect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71" y="2774863"/>
            <a:ext cx="8713779" cy="1104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 дуб  зеленый, златая цепь на дубе том…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20     74895      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/>
              <a:t>33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4560     100577   45   8    225   168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A544-82AE-4F41-9532-BE2892D93423}"/>
              </a:ext>
            </a:extLst>
          </p:cNvPr>
          <p:cNvSpPr txBox="1"/>
          <p:nvPr/>
        </p:nvSpPr>
        <p:spPr>
          <a:xfrm>
            <a:off x="3836308" y="1634764"/>
            <a:ext cx="451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Допустим, что </a:t>
            </a:r>
            <a:r>
              <a:rPr lang="en-US" sz="2400" b="1" dirty="0" err="1"/>
              <a:t>num_words</a:t>
            </a:r>
            <a:r>
              <a:rPr lang="en-US" sz="2400" b="1" dirty="0"/>
              <a:t>=10000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1065615" y="4446800"/>
            <a:ext cx="997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</a:t>
            </a:r>
            <a:r>
              <a:rPr lang="ru-RU" sz="2800" dirty="0"/>
              <a:t>0 </a:t>
            </a:r>
            <a:r>
              <a:rPr lang="en-US" sz="2800" dirty="0"/>
              <a:t>0 0 0 0 0 0</a:t>
            </a:r>
            <a:r>
              <a:rPr lang="ru-RU" sz="2800" dirty="0"/>
              <a:t> 0</a:t>
            </a:r>
            <a:r>
              <a:rPr lang="en-US" sz="2800" dirty="0"/>
              <a:t> 0 0 0 0 … 0</a:t>
            </a:r>
            <a:r>
              <a:rPr lang="ru-RU" sz="2800" dirty="0"/>
              <a:t> 0</a:t>
            </a:r>
            <a:r>
              <a:rPr lang="en-US" sz="2800" dirty="0"/>
              <a:t>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0 … 0 0</a:t>
            </a:r>
            <a:r>
              <a:rPr lang="ru-RU" sz="2800" dirty="0"/>
              <a:t> 0</a:t>
            </a:r>
            <a:r>
              <a:rPr lang="en-US" sz="2800" dirty="0"/>
              <a:t> 0 … 0</a:t>
            </a:r>
            <a:r>
              <a:rPr lang="ru-RU" sz="2800" dirty="0"/>
              <a:t> 0</a:t>
            </a:r>
            <a:r>
              <a:rPr lang="en-US" sz="2800" dirty="0"/>
              <a:t> 0 …</a:t>
            </a:r>
            <a:r>
              <a:rPr lang="ru-RU" sz="2800" dirty="0"/>
              <a:t> 0</a:t>
            </a:r>
            <a:r>
              <a:rPr lang="en-US" sz="2800" dirty="0"/>
              <a:t> 0</a:t>
            </a:r>
            <a:r>
              <a:rPr lang="ru-RU" sz="2800" dirty="0"/>
              <a:t> 0 </a:t>
            </a:r>
            <a:r>
              <a:rPr lang="en-US" sz="2800" dirty="0"/>
              <a:t>0 …]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64D95-8444-41A2-82B5-BD4047909F23}"/>
              </a:ext>
            </a:extLst>
          </p:cNvPr>
          <p:cNvSpPr txBox="1"/>
          <p:nvPr/>
        </p:nvSpPr>
        <p:spPr>
          <a:xfrm>
            <a:off x="5685741" y="497002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33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1A2BF79-B3F7-4FF1-90E0-0455FEA9F8BA}"/>
              </a:ext>
            </a:extLst>
          </p:cNvPr>
          <p:cNvCxnSpPr/>
          <p:nvPr/>
        </p:nvCxnSpPr>
        <p:spPr>
          <a:xfrm>
            <a:off x="1183908" y="5573030"/>
            <a:ext cx="93799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2A5E7E0-71C4-4B29-97C5-F9C6B28B8476}"/>
              </a:ext>
            </a:extLst>
          </p:cNvPr>
          <p:cNvCxnSpPr/>
          <p:nvPr/>
        </p:nvCxnSpPr>
        <p:spPr>
          <a:xfrm flipV="1">
            <a:off x="1183908" y="5188019"/>
            <a:ext cx="0" cy="385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C7D0AFD-032D-4D10-9B6C-04C6303D19B1}"/>
              </a:ext>
            </a:extLst>
          </p:cNvPr>
          <p:cNvCxnSpPr/>
          <p:nvPr/>
        </p:nvCxnSpPr>
        <p:spPr>
          <a:xfrm flipV="1">
            <a:off x="10554281" y="5188019"/>
            <a:ext cx="0" cy="385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645A1D-DAD5-4A6F-BE2D-CFF3B2DD1D4A}"/>
              </a:ext>
            </a:extLst>
          </p:cNvPr>
          <p:cNvSpPr txBox="1"/>
          <p:nvPr/>
        </p:nvSpPr>
        <p:spPr>
          <a:xfrm>
            <a:off x="3595366" y="5627751"/>
            <a:ext cx="464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9999 нулей и всего одна единица</a:t>
            </a:r>
          </a:p>
        </p:txBody>
      </p:sp>
    </p:spTree>
    <p:extLst>
      <p:ext uri="{BB962C8B-B14F-4D97-AF65-F5344CB8AC3E}">
        <p14:creationId xmlns:p14="http://schemas.microsoft.com/office/powerpoint/2010/main" val="26130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мы обучаем с помощью </a:t>
            </a:r>
            <a:r>
              <a:rPr lang="en-US" dirty="0"/>
              <a:t>Dense-</a:t>
            </a:r>
            <a:r>
              <a:rPr lang="ru-RU" dirty="0"/>
              <a:t>слоя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3526060" y="2518990"/>
            <a:ext cx="4331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  <a:endParaRPr lang="ru-RU" sz="28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47EF2B5-0843-41B5-BB97-6C39AE3EA85B}"/>
              </a:ext>
            </a:extLst>
          </p:cNvPr>
          <p:cNvSpPr/>
          <p:nvPr/>
        </p:nvSpPr>
        <p:spPr>
          <a:xfrm>
            <a:off x="5099182" y="2675116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AD0DB07-EBB8-4533-9474-594AD60E0C39}"/>
              </a:ext>
            </a:extLst>
          </p:cNvPr>
          <p:cNvSpPr/>
          <p:nvPr/>
        </p:nvSpPr>
        <p:spPr>
          <a:xfrm>
            <a:off x="5108014" y="3068149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9C827BD-95EE-4197-8C95-9B1FAD0B4AC9}"/>
              </a:ext>
            </a:extLst>
          </p:cNvPr>
          <p:cNvSpPr/>
          <p:nvPr/>
        </p:nvSpPr>
        <p:spPr>
          <a:xfrm>
            <a:off x="5108014" y="3470806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0D0F62D-97E1-4B56-B97B-C408CA1BAC65}"/>
              </a:ext>
            </a:extLst>
          </p:cNvPr>
          <p:cNvSpPr/>
          <p:nvPr/>
        </p:nvSpPr>
        <p:spPr>
          <a:xfrm>
            <a:off x="5099182" y="4349359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0ABF6A6-C78E-42A1-839E-A0E3BB1FC031}"/>
              </a:ext>
            </a:extLst>
          </p:cNvPr>
          <p:cNvSpPr/>
          <p:nvPr/>
        </p:nvSpPr>
        <p:spPr>
          <a:xfrm>
            <a:off x="5099182" y="4752016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C8AB59B-785B-41C1-AF81-ACC5626C915D}"/>
              </a:ext>
            </a:extLst>
          </p:cNvPr>
          <p:cNvCxnSpPr>
            <a:cxnSpLocks/>
          </p:cNvCxnSpPr>
          <p:nvPr/>
        </p:nvCxnSpPr>
        <p:spPr>
          <a:xfrm flipH="1" flipV="1">
            <a:off x="4302492" y="2800951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C1529F0-DA83-4F60-83A5-0A1D0580FB61}"/>
              </a:ext>
            </a:extLst>
          </p:cNvPr>
          <p:cNvCxnSpPr/>
          <p:nvPr/>
        </p:nvCxnSpPr>
        <p:spPr>
          <a:xfrm flipH="1" flipV="1">
            <a:off x="4312117" y="3193983"/>
            <a:ext cx="796690" cy="96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9FE3E78-29CF-4E16-BA82-5A0F628BBDD9}"/>
              </a:ext>
            </a:extLst>
          </p:cNvPr>
          <p:cNvCxnSpPr/>
          <p:nvPr/>
        </p:nvCxnSpPr>
        <p:spPr>
          <a:xfrm flipH="1" flipV="1">
            <a:off x="4302492" y="3596641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6B053FF-24B3-4AF9-B406-81C2C6282E10}"/>
              </a:ext>
            </a:extLst>
          </p:cNvPr>
          <p:cNvCxnSpPr/>
          <p:nvPr/>
        </p:nvCxnSpPr>
        <p:spPr>
          <a:xfrm flipH="1" flipV="1">
            <a:off x="4311324" y="4475194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B9F8D7E-0C6D-4454-8D02-DC3998A6F01C}"/>
              </a:ext>
            </a:extLst>
          </p:cNvPr>
          <p:cNvCxnSpPr/>
          <p:nvPr/>
        </p:nvCxnSpPr>
        <p:spPr>
          <a:xfrm flipH="1" flipV="1">
            <a:off x="4311324" y="4877851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F59E65BA-6380-4019-9B21-1BF6B9B5D58E}"/>
              </a:ext>
            </a:extLst>
          </p:cNvPr>
          <p:cNvSpPr/>
          <p:nvPr/>
        </p:nvSpPr>
        <p:spPr>
          <a:xfrm>
            <a:off x="7041881" y="3068148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C42835F-019C-47FF-8777-E2D25374C32C}"/>
              </a:ext>
            </a:extLst>
          </p:cNvPr>
          <p:cNvSpPr/>
          <p:nvPr/>
        </p:nvSpPr>
        <p:spPr>
          <a:xfrm>
            <a:off x="7041881" y="3705406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BCF7160-CF97-4D6E-BC9F-3BC3B33AC5E1}"/>
              </a:ext>
            </a:extLst>
          </p:cNvPr>
          <p:cNvSpPr/>
          <p:nvPr/>
        </p:nvSpPr>
        <p:spPr>
          <a:xfrm>
            <a:off x="7041881" y="4342664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8426F7A-2A2B-42FC-B8E8-CFF500A674A7}"/>
              </a:ext>
            </a:extLst>
          </p:cNvPr>
          <p:cNvCxnSpPr>
            <a:stCxn id="24" idx="2"/>
            <a:endCxn id="10" idx="6"/>
          </p:cNvCxnSpPr>
          <p:nvPr/>
        </p:nvCxnSpPr>
        <p:spPr>
          <a:xfrm flipH="1" flipV="1">
            <a:off x="5350852" y="2800951"/>
            <a:ext cx="1691029" cy="3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3AA0F90-2520-4F04-BA35-F26054DDABAE}"/>
              </a:ext>
            </a:extLst>
          </p:cNvPr>
          <p:cNvCxnSpPr>
            <a:stCxn id="13" idx="6"/>
            <a:endCxn id="24" idx="2"/>
          </p:cNvCxnSpPr>
          <p:nvPr/>
        </p:nvCxnSpPr>
        <p:spPr>
          <a:xfrm flipV="1">
            <a:off x="5359684" y="3193983"/>
            <a:ext cx="1682197" cy="4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D6237A9-F40C-46E5-A00D-6870210C12DB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5359684" y="3193983"/>
            <a:ext cx="1682197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E9E1D5D-7465-46DA-A38B-80020BA7EFA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5350852" y="3193983"/>
            <a:ext cx="1691029" cy="128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0433AD0-BDD1-46AA-B194-894A61E557F8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5350852" y="3193983"/>
            <a:ext cx="1691029" cy="168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053B4DA-4683-4858-9F3C-886E5299B7BF}"/>
              </a:ext>
            </a:extLst>
          </p:cNvPr>
          <p:cNvCxnSpPr>
            <a:stCxn id="10" idx="6"/>
            <a:endCxn id="25" idx="2"/>
          </p:cNvCxnSpPr>
          <p:nvPr/>
        </p:nvCxnSpPr>
        <p:spPr>
          <a:xfrm>
            <a:off x="5350852" y="2800951"/>
            <a:ext cx="1691029" cy="103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ECE5FD8A-6E92-434D-949A-128AFF558146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5350852" y="2800951"/>
            <a:ext cx="1691029" cy="166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86CBC42-62B2-42D1-A43A-ACAA7012C705}"/>
              </a:ext>
            </a:extLst>
          </p:cNvPr>
          <p:cNvCxnSpPr>
            <a:stCxn id="12" idx="6"/>
            <a:endCxn id="25" idx="2"/>
          </p:cNvCxnSpPr>
          <p:nvPr/>
        </p:nvCxnSpPr>
        <p:spPr>
          <a:xfrm>
            <a:off x="5359684" y="3193984"/>
            <a:ext cx="1682197" cy="6372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538B9C0-4C73-4BFA-BFAB-4D72E38DD0E1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>
            <a:off x="5359684" y="3193984"/>
            <a:ext cx="1682197" cy="1274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5865D78-54C3-423F-BB36-85130B7046FB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>
            <a:off x="5359684" y="3596641"/>
            <a:ext cx="1682197" cy="2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D0E1CB0-BAB0-4CEE-9860-151FB19C6A41}"/>
              </a:ext>
            </a:extLst>
          </p:cNvPr>
          <p:cNvCxnSpPr>
            <a:stCxn id="13" idx="6"/>
            <a:endCxn id="26" idx="2"/>
          </p:cNvCxnSpPr>
          <p:nvPr/>
        </p:nvCxnSpPr>
        <p:spPr>
          <a:xfrm>
            <a:off x="5359684" y="3596641"/>
            <a:ext cx="1682197" cy="8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EE64CB30-7A60-4269-99C9-FB3E5F33A861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 flipV="1">
            <a:off x="5350852" y="3831241"/>
            <a:ext cx="1691029" cy="64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C30E2CC-73EA-4B75-A771-AD9DA7B784B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 flipV="1">
            <a:off x="5350852" y="4468499"/>
            <a:ext cx="1691029" cy="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41DC11C-A30A-4436-A14E-61629FDE921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 flipV="1">
            <a:off x="5350852" y="3831241"/>
            <a:ext cx="1691029" cy="104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5A5E4A6B-122A-4AF3-B820-0D195B27B355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5350852" y="4468499"/>
            <a:ext cx="1691029" cy="4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086B86B-C4F5-4A1E-83DF-F4BD88401284}"/>
              </a:ext>
            </a:extLst>
          </p:cNvPr>
          <p:cNvCxnSpPr>
            <a:stCxn id="24" idx="6"/>
          </p:cNvCxnSpPr>
          <p:nvPr/>
        </p:nvCxnSpPr>
        <p:spPr>
          <a:xfrm>
            <a:off x="7293551" y="3193983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36F6DF3-FFD0-479B-919F-D3B5FB9797E4}"/>
              </a:ext>
            </a:extLst>
          </p:cNvPr>
          <p:cNvCxnSpPr/>
          <p:nvPr/>
        </p:nvCxnSpPr>
        <p:spPr>
          <a:xfrm>
            <a:off x="7293551" y="3831241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C57EEAE5-D69B-4C9E-89E4-6F6C4DC67007}"/>
              </a:ext>
            </a:extLst>
          </p:cNvPr>
          <p:cNvCxnSpPr/>
          <p:nvPr/>
        </p:nvCxnSpPr>
        <p:spPr>
          <a:xfrm>
            <a:off x="7293551" y="4465291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E37F831-0A43-4BF3-846A-82A7FAA0FFCF}"/>
              </a:ext>
            </a:extLst>
          </p:cNvPr>
          <p:cNvSpPr txBox="1"/>
          <p:nvPr/>
        </p:nvSpPr>
        <p:spPr>
          <a:xfrm>
            <a:off x="8020887" y="297053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ru-RU" sz="2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683F90-ACB9-4BA9-8152-AD6BFF0D7B1C}"/>
              </a:ext>
            </a:extLst>
          </p:cNvPr>
          <p:cNvSpPr txBox="1"/>
          <p:nvPr/>
        </p:nvSpPr>
        <p:spPr>
          <a:xfrm>
            <a:off x="8020887" y="362598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w2</a:t>
            </a:r>
            <a:endParaRPr lang="ru-R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B7861B-78F4-4524-8407-E3835ECE5302}"/>
              </a:ext>
            </a:extLst>
          </p:cNvPr>
          <p:cNvSpPr txBox="1"/>
          <p:nvPr/>
        </p:nvSpPr>
        <p:spPr>
          <a:xfrm>
            <a:off x="8017843" y="426324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422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Embedding-</a:t>
            </a:r>
            <a:r>
              <a:rPr lang="ru-RU" dirty="0"/>
              <a:t>слой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4758094" y="2644118"/>
            <a:ext cx="4331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ru-RU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sz="2800" dirty="0"/>
              <a:t>0</a:t>
            </a:r>
            <a:endParaRPr lang="ru-RU" sz="28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47EF2B5-0843-41B5-BB97-6C39AE3EA85B}"/>
              </a:ext>
            </a:extLst>
          </p:cNvPr>
          <p:cNvSpPr/>
          <p:nvPr/>
        </p:nvSpPr>
        <p:spPr>
          <a:xfrm>
            <a:off x="6331216" y="2800244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AD0DB07-EBB8-4533-9474-594AD60E0C39}"/>
              </a:ext>
            </a:extLst>
          </p:cNvPr>
          <p:cNvSpPr/>
          <p:nvPr/>
        </p:nvSpPr>
        <p:spPr>
          <a:xfrm>
            <a:off x="6340048" y="3193277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9C827BD-95EE-4197-8C95-9B1FAD0B4AC9}"/>
              </a:ext>
            </a:extLst>
          </p:cNvPr>
          <p:cNvSpPr/>
          <p:nvPr/>
        </p:nvSpPr>
        <p:spPr>
          <a:xfrm>
            <a:off x="6340048" y="3595934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0D0F62D-97E1-4B56-B97B-C408CA1BAC65}"/>
              </a:ext>
            </a:extLst>
          </p:cNvPr>
          <p:cNvSpPr/>
          <p:nvPr/>
        </p:nvSpPr>
        <p:spPr>
          <a:xfrm>
            <a:off x="6331216" y="4474487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0ABF6A6-C78E-42A1-839E-A0E3BB1FC031}"/>
              </a:ext>
            </a:extLst>
          </p:cNvPr>
          <p:cNvSpPr/>
          <p:nvPr/>
        </p:nvSpPr>
        <p:spPr>
          <a:xfrm>
            <a:off x="6331216" y="4877144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C8AB59B-785B-41C1-AF81-ACC5626C915D}"/>
              </a:ext>
            </a:extLst>
          </p:cNvPr>
          <p:cNvCxnSpPr>
            <a:cxnSpLocks/>
          </p:cNvCxnSpPr>
          <p:nvPr/>
        </p:nvCxnSpPr>
        <p:spPr>
          <a:xfrm flipH="1" flipV="1">
            <a:off x="5534526" y="2926079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C1529F0-DA83-4F60-83A5-0A1D0580FB61}"/>
              </a:ext>
            </a:extLst>
          </p:cNvPr>
          <p:cNvCxnSpPr/>
          <p:nvPr/>
        </p:nvCxnSpPr>
        <p:spPr>
          <a:xfrm flipH="1" flipV="1">
            <a:off x="5544151" y="3319111"/>
            <a:ext cx="796690" cy="96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9FE3E78-29CF-4E16-BA82-5A0F628BBDD9}"/>
              </a:ext>
            </a:extLst>
          </p:cNvPr>
          <p:cNvCxnSpPr/>
          <p:nvPr/>
        </p:nvCxnSpPr>
        <p:spPr>
          <a:xfrm flipH="1" flipV="1">
            <a:off x="5534526" y="3721769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6B053FF-24B3-4AF9-B406-81C2C6282E10}"/>
              </a:ext>
            </a:extLst>
          </p:cNvPr>
          <p:cNvCxnSpPr/>
          <p:nvPr/>
        </p:nvCxnSpPr>
        <p:spPr>
          <a:xfrm flipH="1" flipV="1">
            <a:off x="5543358" y="4600322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B9F8D7E-0C6D-4454-8D02-DC3998A6F01C}"/>
              </a:ext>
            </a:extLst>
          </p:cNvPr>
          <p:cNvCxnSpPr/>
          <p:nvPr/>
        </p:nvCxnSpPr>
        <p:spPr>
          <a:xfrm flipH="1" flipV="1">
            <a:off x="5543358" y="5002979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F59E65BA-6380-4019-9B21-1BF6B9B5D58E}"/>
              </a:ext>
            </a:extLst>
          </p:cNvPr>
          <p:cNvSpPr/>
          <p:nvPr/>
        </p:nvSpPr>
        <p:spPr>
          <a:xfrm>
            <a:off x="8273915" y="3193276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C42835F-019C-47FF-8777-E2D25374C32C}"/>
              </a:ext>
            </a:extLst>
          </p:cNvPr>
          <p:cNvSpPr/>
          <p:nvPr/>
        </p:nvSpPr>
        <p:spPr>
          <a:xfrm>
            <a:off x="8273915" y="3830534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BCF7160-CF97-4D6E-BC9F-3BC3B33AC5E1}"/>
              </a:ext>
            </a:extLst>
          </p:cNvPr>
          <p:cNvSpPr/>
          <p:nvPr/>
        </p:nvSpPr>
        <p:spPr>
          <a:xfrm>
            <a:off x="8273915" y="4467792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8426F7A-2A2B-42FC-B8E8-CFF500A674A7}"/>
              </a:ext>
            </a:extLst>
          </p:cNvPr>
          <p:cNvCxnSpPr>
            <a:stCxn id="24" idx="2"/>
            <a:endCxn id="10" idx="6"/>
          </p:cNvCxnSpPr>
          <p:nvPr/>
        </p:nvCxnSpPr>
        <p:spPr>
          <a:xfrm flipH="1" flipV="1">
            <a:off x="6582886" y="2926079"/>
            <a:ext cx="1691029" cy="3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3AA0F90-2520-4F04-BA35-F26054DDABAE}"/>
              </a:ext>
            </a:extLst>
          </p:cNvPr>
          <p:cNvCxnSpPr>
            <a:stCxn id="13" idx="6"/>
            <a:endCxn id="24" idx="2"/>
          </p:cNvCxnSpPr>
          <p:nvPr/>
        </p:nvCxnSpPr>
        <p:spPr>
          <a:xfrm flipV="1">
            <a:off x="6591718" y="3319111"/>
            <a:ext cx="1682197" cy="4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D6237A9-F40C-46E5-A00D-6870210C12DB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6591718" y="3319111"/>
            <a:ext cx="168219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E9E1D5D-7465-46DA-A38B-80020BA7EFA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6582886" y="3319111"/>
            <a:ext cx="1691029" cy="12812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0433AD0-BDD1-46AA-B194-894A61E557F8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6582886" y="3319111"/>
            <a:ext cx="1691029" cy="168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053B4DA-4683-4858-9F3C-886E5299B7BF}"/>
              </a:ext>
            </a:extLst>
          </p:cNvPr>
          <p:cNvCxnSpPr>
            <a:stCxn id="10" idx="6"/>
            <a:endCxn id="25" idx="2"/>
          </p:cNvCxnSpPr>
          <p:nvPr/>
        </p:nvCxnSpPr>
        <p:spPr>
          <a:xfrm>
            <a:off x="6582886" y="2926079"/>
            <a:ext cx="1691029" cy="103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ECE5FD8A-6E92-434D-949A-128AFF558146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6582886" y="2926079"/>
            <a:ext cx="1691029" cy="166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86CBC42-62B2-42D1-A43A-ACAA7012C705}"/>
              </a:ext>
            </a:extLst>
          </p:cNvPr>
          <p:cNvCxnSpPr>
            <a:stCxn id="12" idx="6"/>
            <a:endCxn id="25" idx="2"/>
          </p:cNvCxnSpPr>
          <p:nvPr/>
        </p:nvCxnSpPr>
        <p:spPr>
          <a:xfrm>
            <a:off x="6591718" y="3319112"/>
            <a:ext cx="1682197" cy="6372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538B9C0-4C73-4BFA-BFAB-4D72E38DD0E1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>
            <a:off x="6591718" y="3319112"/>
            <a:ext cx="1682197" cy="12745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5865D78-54C3-423F-BB36-85130B7046FB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>
            <a:off x="6591718" y="3721769"/>
            <a:ext cx="1682197" cy="2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D0E1CB0-BAB0-4CEE-9860-151FB19C6A41}"/>
              </a:ext>
            </a:extLst>
          </p:cNvPr>
          <p:cNvCxnSpPr>
            <a:stCxn id="13" idx="6"/>
            <a:endCxn id="26" idx="2"/>
          </p:cNvCxnSpPr>
          <p:nvPr/>
        </p:nvCxnSpPr>
        <p:spPr>
          <a:xfrm>
            <a:off x="6591718" y="3721769"/>
            <a:ext cx="1682197" cy="8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EE64CB30-7A60-4269-99C9-FB3E5F33A861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 flipV="1">
            <a:off x="6582886" y="3956369"/>
            <a:ext cx="1691029" cy="6439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C30E2CC-73EA-4B75-A771-AD9DA7B784B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 flipV="1">
            <a:off x="6582886" y="4593627"/>
            <a:ext cx="1691029" cy="66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41DC11C-A30A-4436-A14E-61629FDE921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 flipV="1">
            <a:off x="6582886" y="3956369"/>
            <a:ext cx="1691029" cy="104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5A5E4A6B-122A-4AF3-B820-0D195B27B355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6582886" y="4593627"/>
            <a:ext cx="1691029" cy="4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086B86B-C4F5-4A1E-83DF-F4BD88401284}"/>
              </a:ext>
            </a:extLst>
          </p:cNvPr>
          <p:cNvCxnSpPr>
            <a:stCxn id="24" idx="6"/>
          </p:cNvCxnSpPr>
          <p:nvPr/>
        </p:nvCxnSpPr>
        <p:spPr>
          <a:xfrm>
            <a:off x="8525585" y="3319111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36F6DF3-FFD0-479B-919F-D3B5FB9797E4}"/>
              </a:ext>
            </a:extLst>
          </p:cNvPr>
          <p:cNvCxnSpPr/>
          <p:nvPr/>
        </p:nvCxnSpPr>
        <p:spPr>
          <a:xfrm>
            <a:off x="8525585" y="3956369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C57EEAE5-D69B-4C9E-89E4-6F6C4DC67007}"/>
              </a:ext>
            </a:extLst>
          </p:cNvPr>
          <p:cNvCxnSpPr/>
          <p:nvPr/>
        </p:nvCxnSpPr>
        <p:spPr>
          <a:xfrm>
            <a:off x="8525585" y="4590419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E37F831-0A43-4BF3-846A-82A7FAA0FFCF}"/>
              </a:ext>
            </a:extLst>
          </p:cNvPr>
          <p:cNvSpPr txBox="1"/>
          <p:nvPr/>
        </p:nvSpPr>
        <p:spPr>
          <a:xfrm>
            <a:off x="9252921" y="309566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  <a:r>
              <a:rPr lang="ru-RU" sz="2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683F90-ACB9-4BA9-8152-AD6BFF0D7B1C}"/>
              </a:ext>
            </a:extLst>
          </p:cNvPr>
          <p:cNvSpPr txBox="1"/>
          <p:nvPr/>
        </p:nvSpPr>
        <p:spPr>
          <a:xfrm>
            <a:off x="9252921" y="375111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w2</a:t>
            </a:r>
            <a:endParaRPr lang="ru-R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B7861B-78F4-4524-8407-E3835ECE5302}"/>
              </a:ext>
            </a:extLst>
          </p:cNvPr>
          <p:cNvSpPr txBox="1"/>
          <p:nvPr/>
        </p:nvSpPr>
        <p:spPr>
          <a:xfrm>
            <a:off x="9249877" y="438837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w3</a:t>
            </a:r>
            <a:endParaRPr lang="ru-RU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3F3F1-EC87-4D51-8DE4-08A626855ECB}"/>
              </a:ext>
            </a:extLst>
          </p:cNvPr>
          <p:cNvSpPr txBox="1"/>
          <p:nvPr/>
        </p:nvSpPr>
        <p:spPr>
          <a:xfrm>
            <a:off x="2286625" y="2602913"/>
            <a:ext cx="886781" cy="646331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127</a:t>
            </a: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A6EE9A6-6755-471E-B3E7-3B410E8138C2}"/>
              </a:ext>
            </a:extLst>
          </p:cNvPr>
          <p:cNvCxnSpPr>
            <a:stCxn id="64" idx="3"/>
          </p:cNvCxnSpPr>
          <p:nvPr/>
        </p:nvCxnSpPr>
        <p:spPr>
          <a:xfrm flipV="1">
            <a:off x="3173406" y="2926078"/>
            <a:ext cx="1177213" cy="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AEAF89E-B054-4FA2-923C-84CC2A0DA2F1}"/>
              </a:ext>
            </a:extLst>
          </p:cNvPr>
          <p:cNvCxnSpPr>
            <a:cxnSpLocks/>
          </p:cNvCxnSpPr>
          <p:nvPr/>
        </p:nvCxnSpPr>
        <p:spPr>
          <a:xfrm flipH="1">
            <a:off x="3965607" y="2926078"/>
            <a:ext cx="4489" cy="213215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6888FAB7-25FA-4E0C-B6CD-F584AD811A1A}"/>
              </a:ext>
            </a:extLst>
          </p:cNvPr>
          <p:cNvCxnSpPr/>
          <p:nvPr/>
        </p:nvCxnSpPr>
        <p:spPr>
          <a:xfrm>
            <a:off x="3965608" y="3328737"/>
            <a:ext cx="385011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7E7F1593-3AA6-48E4-B463-DE89CBB65A14}"/>
              </a:ext>
            </a:extLst>
          </p:cNvPr>
          <p:cNvCxnSpPr/>
          <p:nvPr/>
        </p:nvCxnSpPr>
        <p:spPr>
          <a:xfrm>
            <a:off x="3973628" y="3759853"/>
            <a:ext cx="385011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8131A3DD-1106-4902-8360-C065F2AAB63F}"/>
              </a:ext>
            </a:extLst>
          </p:cNvPr>
          <p:cNvCxnSpPr/>
          <p:nvPr/>
        </p:nvCxnSpPr>
        <p:spPr>
          <a:xfrm>
            <a:off x="3973628" y="4630803"/>
            <a:ext cx="385011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B3DA9EF-2556-4BA1-AAD0-990B66DAA2FD}"/>
              </a:ext>
            </a:extLst>
          </p:cNvPr>
          <p:cNvCxnSpPr/>
          <p:nvPr/>
        </p:nvCxnSpPr>
        <p:spPr>
          <a:xfrm>
            <a:off x="3965607" y="5058231"/>
            <a:ext cx="385011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7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Embedding-</a:t>
            </a:r>
            <a:r>
              <a:rPr lang="ru-RU" dirty="0"/>
              <a:t>слой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C4BD6-DB2D-42DA-A10E-B73A07E60306}"/>
              </a:ext>
            </a:extLst>
          </p:cNvPr>
          <p:cNvSpPr txBox="1"/>
          <p:nvPr/>
        </p:nvSpPr>
        <p:spPr>
          <a:xfrm>
            <a:off x="782654" y="2033840"/>
            <a:ext cx="10623677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Embedding</a:t>
            </a:r>
            <a:r>
              <a:rPr lang="en-US" sz="4000" dirty="0"/>
              <a:t>(</a:t>
            </a:r>
            <a:r>
              <a:rPr lang="en-US" sz="4000" dirty="0" err="1">
                <a:solidFill>
                  <a:schemeClr val="accent2"/>
                </a:solidFill>
              </a:rPr>
              <a:t>input_dim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chemeClr val="accent6"/>
                </a:solidFill>
              </a:rPr>
              <a:t>output_dim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7030A0"/>
                </a:solidFill>
              </a:rPr>
              <a:t>input_length</a:t>
            </a:r>
            <a:r>
              <a:rPr lang="en-US" sz="4000" dirty="0"/>
              <a:t>)</a:t>
            </a:r>
          </a:p>
          <a:p>
            <a:endParaRPr lang="en-US" sz="4000" dirty="0"/>
          </a:p>
          <a:p>
            <a:pPr>
              <a:spcBef>
                <a:spcPts val="1200"/>
              </a:spcBef>
            </a:pPr>
            <a:r>
              <a:rPr lang="en-US" sz="3600" dirty="0" err="1">
                <a:solidFill>
                  <a:schemeClr val="accent2"/>
                </a:solidFill>
              </a:rPr>
              <a:t>input_dim</a:t>
            </a:r>
            <a:r>
              <a:rPr lang="en-US" sz="3600" dirty="0">
                <a:solidFill>
                  <a:schemeClr val="accent2"/>
                </a:solidFill>
              </a:rPr>
              <a:t>	</a:t>
            </a:r>
            <a:r>
              <a:rPr lang="en-US" sz="3600" dirty="0"/>
              <a:t>- </a:t>
            </a:r>
            <a:r>
              <a:rPr lang="ru-RU" sz="3600" dirty="0"/>
              <a:t>число слов в словаре</a:t>
            </a: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 err="1">
                <a:solidFill>
                  <a:schemeClr val="accent6"/>
                </a:solidFill>
              </a:rPr>
              <a:t>output_dim</a:t>
            </a:r>
            <a:r>
              <a:rPr lang="ru-RU" sz="3600" dirty="0">
                <a:solidFill>
                  <a:schemeClr val="accent6"/>
                </a:solidFill>
              </a:rPr>
              <a:t>	</a:t>
            </a:r>
            <a:r>
              <a:rPr lang="ru-RU" sz="3600" dirty="0"/>
              <a:t>- число выходов </a:t>
            </a:r>
            <a:r>
              <a:rPr lang="ru-RU" sz="3600" dirty="0" err="1"/>
              <a:t>полносвязного</a:t>
            </a:r>
            <a:r>
              <a:rPr lang="ru-RU" sz="3600" dirty="0"/>
              <a:t> слоя</a:t>
            </a: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 err="1">
                <a:solidFill>
                  <a:srgbClr val="7030A0"/>
                </a:solidFill>
              </a:rPr>
              <a:t>input_length</a:t>
            </a:r>
            <a:r>
              <a:rPr lang="ru-RU" sz="3600" dirty="0">
                <a:solidFill>
                  <a:srgbClr val="7030A0"/>
                </a:solidFill>
              </a:rPr>
              <a:t>	</a:t>
            </a:r>
            <a:r>
              <a:rPr lang="ru-RU" sz="3600" dirty="0"/>
              <a:t>- размер последовательности слов</a:t>
            </a:r>
          </a:p>
        </p:txBody>
      </p:sp>
    </p:spTree>
    <p:extLst>
      <p:ext uri="{BB962C8B-B14F-4D97-AF65-F5344CB8AC3E}">
        <p14:creationId xmlns:p14="http://schemas.microsoft.com/office/powerpoint/2010/main" val="208861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 </a:t>
            </a:r>
            <a:r>
              <a:rPr lang="en-US" dirty="0"/>
              <a:t>Embedding-</a:t>
            </a:r>
            <a:r>
              <a:rPr lang="ru-RU" dirty="0"/>
              <a:t>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4" y="2610378"/>
            <a:ext cx="8366970" cy="1104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  <a:p>
            <a:pPr marL="0" indent="0">
              <a:buNone/>
            </a:pPr>
            <a:r>
              <a:rPr lang="ru-RU" dirty="0"/>
              <a:t>20     74895       33     4560     100577   45   8    225   168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F7DD-3C4E-4E4F-8034-574BCE40E0A1}"/>
              </a:ext>
            </a:extLst>
          </p:cNvPr>
          <p:cNvSpPr txBox="1"/>
          <p:nvPr/>
        </p:nvSpPr>
        <p:spPr>
          <a:xfrm>
            <a:off x="1758510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 1,25</a:t>
            </a:r>
          </a:p>
          <a:p>
            <a:r>
              <a:rPr lang="en-US" dirty="0"/>
              <a:t>   0,84</a:t>
            </a:r>
          </a:p>
          <a:p>
            <a:r>
              <a:rPr lang="en-US" dirty="0"/>
              <a:t>  -1,24</a:t>
            </a:r>
          </a:p>
          <a:p>
            <a:r>
              <a:rPr lang="en-US" dirty="0"/>
              <a:t>   0,58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-0,47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ED0EA-70AF-4B59-B337-5B99ED0B12D3}"/>
              </a:ext>
            </a:extLst>
          </p:cNvPr>
          <p:cNvSpPr txBox="1"/>
          <p:nvPr/>
        </p:nvSpPr>
        <p:spPr>
          <a:xfrm>
            <a:off x="2815685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 0,75</a:t>
            </a:r>
          </a:p>
          <a:p>
            <a:r>
              <a:rPr lang="en-US" dirty="0"/>
              <a:t>  -0,33</a:t>
            </a:r>
          </a:p>
          <a:p>
            <a:r>
              <a:rPr lang="en-US" dirty="0"/>
              <a:t>  -0,74</a:t>
            </a:r>
          </a:p>
          <a:p>
            <a:r>
              <a:rPr lang="en-US" dirty="0"/>
              <a:t>   5,57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7,25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5294D-F506-41E4-B995-7EE26B22A485}"/>
              </a:ext>
            </a:extLst>
          </p:cNvPr>
          <p:cNvSpPr txBox="1"/>
          <p:nvPr/>
        </p:nvSpPr>
        <p:spPr>
          <a:xfrm>
            <a:off x="4007613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-2,01</a:t>
            </a:r>
          </a:p>
          <a:p>
            <a:r>
              <a:rPr lang="en-US" dirty="0"/>
              <a:t>   0,35</a:t>
            </a:r>
          </a:p>
          <a:p>
            <a:r>
              <a:rPr lang="en-US" dirty="0"/>
              <a:t>   0,25</a:t>
            </a:r>
          </a:p>
          <a:p>
            <a:r>
              <a:rPr lang="en-US" dirty="0"/>
              <a:t>   0,97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1,30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90755-F343-452F-8962-E10F706636A9}"/>
              </a:ext>
            </a:extLst>
          </p:cNvPr>
          <p:cNvSpPr txBox="1"/>
          <p:nvPr/>
        </p:nvSpPr>
        <p:spPr>
          <a:xfrm>
            <a:off x="4949285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-3,15</a:t>
            </a:r>
          </a:p>
          <a:p>
            <a:r>
              <a:rPr lang="en-US" dirty="0"/>
              <a:t>  -0,01</a:t>
            </a:r>
          </a:p>
          <a:p>
            <a:r>
              <a:rPr lang="en-US" dirty="0"/>
              <a:t>   1,49</a:t>
            </a:r>
          </a:p>
          <a:p>
            <a:r>
              <a:rPr lang="en-US" dirty="0"/>
              <a:t>   2,24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-0,37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5B819-BE59-4FBE-A2EF-05DDFB72C0D6}"/>
              </a:ext>
            </a:extLst>
          </p:cNvPr>
          <p:cNvSpPr txBox="1"/>
          <p:nvPr/>
        </p:nvSpPr>
        <p:spPr>
          <a:xfrm>
            <a:off x="6181936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 0,75</a:t>
            </a:r>
          </a:p>
          <a:p>
            <a:r>
              <a:rPr lang="en-US" dirty="0"/>
              <a:t>  -0,33</a:t>
            </a:r>
          </a:p>
          <a:p>
            <a:r>
              <a:rPr lang="en-US" dirty="0"/>
              <a:t>  -0,74</a:t>
            </a:r>
          </a:p>
          <a:p>
            <a:r>
              <a:rPr lang="en-US" dirty="0"/>
              <a:t>   5,57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7,25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450ED-9E1B-4B19-A1D3-43D8188B64EC}"/>
              </a:ext>
            </a:extLst>
          </p:cNvPr>
          <p:cNvSpPr txBox="1"/>
          <p:nvPr/>
        </p:nvSpPr>
        <p:spPr>
          <a:xfrm>
            <a:off x="7209563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 1,48</a:t>
            </a:r>
          </a:p>
          <a:p>
            <a:r>
              <a:rPr lang="en-US" dirty="0"/>
              <a:t>  -0,69</a:t>
            </a:r>
          </a:p>
          <a:p>
            <a:r>
              <a:rPr lang="en-US" dirty="0"/>
              <a:t>   0,47</a:t>
            </a:r>
          </a:p>
          <a:p>
            <a:r>
              <a:rPr lang="en-US" dirty="0"/>
              <a:t>  -3,54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2,32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61D6F-154E-4C07-91B7-3BF33E9A89F7}"/>
              </a:ext>
            </a:extLst>
          </p:cNvPr>
          <p:cNvSpPr txBox="1"/>
          <p:nvPr/>
        </p:nvSpPr>
        <p:spPr>
          <a:xfrm>
            <a:off x="7917562" y="3903522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-0,01</a:t>
            </a:r>
          </a:p>
          <a:p>
            <a:r>
              <a:rPr lang="en-US" dirty="0"/>
              <a:t>   1,74</a:t>
            </a:r>
          </a:p>
          <a:p>
            <a:r>
              <a:rPr lang="en-US" dirty="0"/>
              <a:t>  -0,85</a:t>
            </a:r>
          </a:p>
          <a:p>
            <a:r>
              <a:rPr lang="en-US" dirty="0"/>
              <a:t>   0,91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2,34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22269-2BDF-4DD3-8AD7-076CC054F129}"/>
              </a:ext>
            </a:extLst>
          </p:cNvPr>
          <p:cNvSpPr txBox="1"/>
          <p:nvPr/>
        </p:nvSpPr>
        <p:spPr>
          <a:xfrm>
            <a:off x="8606550" y="3899189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-1,55</a:t>
            </a:r>
          </a:p>
          <a:p>
            <a:r>
              <a:rPr lang="en-US" dirty="0"/>
              <a:t>  -2,21</a:t>
            </a:r>
          </a:p>
          <a:p>
            <a:r>
              <a:rPr lang="en-US" dirty="0"/>
              <a:t>  -1,21</a:t>
            </a:r>
          </a:p>
          <a:p>
            <a:r>
              <a:rPr lang="en-US" dirty="0"/>
              <a:t>   0,65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-1,47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F6A45-8439-40A6-99B7-0429A17C5BFC}"/>
              </a:ext>
            </a:extLst>
          </p:cNvPr>
          <p:cNvSpPr txBox="1"/>
          <p:nvPr/>
        </p:nvSpPr>
        <p:spPr>
          <a:xfrm>
            <a:off x="9295538" y="3899189"/>
            <a:ext cx="769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</a:p>
          <a:p>
            <a:r>
              <a:rPr lang="en-US" dirty="0"/>
              <a:t>  -2,15</a:t>
            </a:r>
          </a:p>
          <a:p>
            <a:r>
              <a:rPr lang="en-US" dirty="0"/>
              <a:t>   1,81</a:t>
            </a:r>
          </a:p>
          <a:p>
            <a:r>
              <a:rPr lang="en-US" dirty="0"/>
              <a:t>  -2,50</a:t>
            </a:r>
          </a:p>
          <a:p>
            <a:r>
              <a:rPr lang="en-US" dirty="0"/>
              <a:t>   1,21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0,84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9F038-4FEC-405B-AAFE-EE36DB990870}"/>
              </a:ext>
            </a:extLst>
          </p:cNvPr>
          <p:cNvSpPr txBox="1"/>
          <p:nvPr/>
        </p:nvSpPr>
        <p:spPr>
          <a:xfrm>
            <a:off x="3389969" y="1690688"/>
            <a:ext cx="541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Embedding</a:t>
            </a:r>
            <a:r>
              <a:rPr lang="en-US" sz="4000" dirty="0"/>
              <a:t>(</a:t>
            </a:r>
            <a:r>
              <a:rPr lang="ru-RU" sz="4000" dirty="0">
                <a:solidFill>
                  <a:schemeClr val="accent2"/>
                </a:solidFill>
              </a:rPr>
              <a:t>10000</a:t>
            </a:r>
            <a:r>
              <a:rPr lang="en-US" sz="4000" dirty="0"/>
              <a:t>, </a:t>
            </a:r>
            <a:r>
              <a:rPr lang="ru-RU" sz="4000" dirty="0">
                <a:solidFill>
                  <a:schemeClr val="accent6"/>
                </a:solidFill>
              </a:rPr>
              <a:t>20</a:t>
            </a:r>
            <a:r>
              <a:rPr lang="en-US" sz="4000" dirty="0"/>
              <a:t>, </a:t>
            </a:r>
            <a:r>
              <a:rPr lang="ru-RU" sz="4000" dirty="0">
                <a:solidFill>
                  <a:srgbClr val="7030A0"/>
                </a:solidFill>
              </a:rPr>
              <a:t>4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1766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591</Words>
  <Application>Microsoft Office PowerPoint</Application>
  <PresentationFormat>Широкоэкранный</PresentationFormat>
  <Paragraphs>132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Machine Learning (ML)</vt:lpstr>
      <vt:lpstr>Работа с текстами</vt:lpstr>
      <vt:lpstr>Представление текста</vt:lpstr>
      <vt:lpstr>Bag Of Words</vt:lpstr>
      <vt:lpstr>Представление текста</vt:lpstr>
      <vt:lpstr>Как мы обучаем с помощью Dense-слоя</vt:lpstr>
      <vt:lpstr>Embedding-слой</vt:lpstr>
      <vt:lpstr>Embedding-слой</vt:lpstr>
      <vt:lpstr>Выход Embedding-слоя</vt:lpstr>
      <vt:lpstr>Распределение слов в Embedding-слоев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24</cp:revision>
  <dcterms:created xsi:type="dcterms:W3CDTF">2021-09-14T11:10:05Z</dcterms:created>
  <dcterms:modified xsi:type="dcterms:W3CDTF">2021-11-10T11:31:21Z</dcterms:modified>
</cp:coreProperties>
</file>