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9" r:id="rId4"/>
    <p:sldId id="280" r:id="rId5"/>
    <p:sldId id="281" r:id="rId6"/>
    <p:sldId id="282" r:id="rId7"/>
    <p:sldId id="283" r:id="rId8"/>
    <p:sldId id="284" r:id="rId9"/>
    <p:sldId id="293" r:id="rId10"/>
    <p:sldId id="287" r:id="rId11"/>
    <p:sldId id="285" r:id="rId12"/>
    <p:sldId id="288" r:id="rId13"/>
    <p:sldId id="289" r:id="rId14"/>
    <p:sldId id="290" r:id="rId15"/>
    <p:sldId id="291" r:id="rId16"/>
    <p:sldId id="292" r:id="rId17"/>
    <p:sldId id="28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8371A-F250-4482-A51E-07C04D5C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BA072A-E570-44D0-A896-A88E05FE4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0C620-0721-491E-80F2-C5BA009F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9A62E-6929-4386-A201-26CE9C21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CCF2DF-C990-437C-9F7B-98431762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57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A6D94-D544-4F0E-B145-94E88F2B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B87D45-C024-47F2-B6A7-4F1850663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7D8D6-738C-4F42-B3E2-FCF10513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9DB954-7A36-4A13-BD23-195F0A55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A4AB5C-27D0-4FBB-BDA5-49E6C3FD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07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5FE2F4-CD1B-4782-95E5-775C5BA12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1B18F8-D958-4D3E-B12C-194788DE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B3CA5-4F16-415D-9C8A-0CA95AC0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31C607-F426-48F1-93E6-8DF933EA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2175E3-4F8B-4F35-8511-E18675A88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D674B-2A1E-413B-8C5A-5547889C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6BD1D-05DC-4AF2-B79A-2B5895DC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3074F5-74B0-448C-B29A-8A93B8C3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09E89-70F5-490A-BAEE-27D96FA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B3F66-D3DE-4BC9-9CE6-7287B5E4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3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4B781-E946-4E71-9EF1-C4B667E6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A919C1-AA16-4C63-ADA5-3D1AD6BCB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20122E-0A0F-4B57-8838-98A52889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EAA31-C9B5-47B9-942E-0156372F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7538B-8963-4160-B0EA-07BD5003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4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E68EB-9FD6-42D6-BFC1-D225D120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7D73C-B75B-4ED7-A992-FF0E71CC9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A31A29-80EB-4F14-8D67-2A7516E6A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B156D8-B443-46A8-B4FE-ED133F2D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7A4FD3-769B-40A4-9F09-B7F20B7E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397A49-8271-447C-8314-FCB9C003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4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E6F8D-0DBE-490E-AF09-8FC7B116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7D3FDC-9B17-4EBC-8605-DFEB34CF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AC1CC2-F752-459A-A554-C4E569C52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1B45EE-DF91-4EBF-8CAC-C98741E86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30DDFE-362F-4F19-880B-68369705D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DDB7CE-DEFB-4386-B491-37745153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1A7F59-C429-429D-A721-F4DC17CE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FB93A5-6261-4FCD-B091-1919A7BC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01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7F342-C028-4BC1-9236-32DFD525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355887-8CAC-4A22-B809-364B5E75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D5DA2A-DA0A-4A8C-93BF-6563CA32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78DCD0-B78D-406C-B307-4C733876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3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090BCB-435B-4846-A35C-678CE626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85BBE8-0F5E-42C1-8DC1-2BF23BA9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B1430-4F50-44E8-B401-24DAABD6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66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9719B-C22F-4F90-A65B-FCE8005B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60488-7BBA-448B-BF58-1F7B5076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F21ADE-7381-4879-A6F7-597F96FB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C9D24F-B0E5-43F7-BAE3-715B2C4B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85A93-17C7-41BE-A627-A75E120D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191847-A986-447B-B574-E2E4011C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9100F-9A5B-47B2-B76A-F2B79F4B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4A7CD0-A9A8-40D0-B0D6-CBBD292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9E9A3D-7968-4FFC-91A4-1D8658C01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6F740F-139C-42CC-9DC3-587AC4C4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0316-0E7C-40DB-80D2-8AB1DA64FA5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D75345-94BD-4FAB-B840-5684EDB9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0B0C45-1C7E-4EAB-AB14-A89F69B1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572F2-2E99-46DD-A5F4-74997489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6EBDCF-20DB-41CA-BF0F-204CA6C3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6015C-98AC-49E2-B6F8-6ADB75114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0316-0E7C-40DB-80D2-8AB1DA64FA56}" type="datetimeFigureOut">
              <a:rPr lang="ru-RU" smtClean="0"/>
              <a:t>21.11.2021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6D4101-75BE-4BD5-A127-317C0EAD5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25CE1-6FB4-4247-83AE-6970D0562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8C9A-46A9-42AB-A96B-7D36236D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6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(ML)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  <a:endParaRPr lang="ru-RU" dirty="0"/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 забывания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6C269-F66C-43C8-9C47-CDFFA8E7EE21}"/>
              </a:ext>
            </a:extLst>
          </p:cNvPr>
          <p:cNvSpPr txBox="1"/>
          <p:nvPr/>
        </p:nvSpPr>
        <p:spPr>
          <a:xfrm>
            <a:off x="838200" y="1761688"/>
            <a:ext cx="1051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Простое предсказание слов</a:t>
            </a:r>
          </a:p>
          <a:p>
            <a:endParaRPr lang="ru-RU" sz="2400" dirty="0"/>
          </a:p>
          <a:p>
            <a:r>
              <a:rPr lang="ru-RU" sz="2400" dirty="0"/>
              <a:t>Москва – это столица …</a:t>
            </a:r>
          </a:p>
          <a:p>
            <a:r>
              <a:rPr lang="ru-RU" sz="2400" dirty="0"/>
              <a:t>Великий поэт – Александр Сергеевич …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b="1" dirty="0"/>
              <a:t>Проблема при предсказывании слова</a:t>
            </a:r>
          </a:p>
          <a:p>
            <a:endParaRPr lang="ru-RU" sz="2400" dirty="0"/>
          </a:p>
          <a:p>
            <a:r>
              <a:rPr lang="ru-RU" sz="2400" dirty="0"/>
              <a:t>Я часто бывал в </a:t>
            </a:r>
            <a:r>
              <a:rPr lang="ru-RU" sz="2400" b="1" dirty="0"/>
              <a:t>Англии</a:t>
            </a:r>
            <a:r>
              <a:rPr lang="ru-RU" sz="2400" dirty="0"/>
              <a:t>, где так промозгло осенью, но невероятно комфортно летом. Все жители крайне приветливы и дружелюбны. Я нашел там много друзей. Именно поэтому я очень хорошо говорю …</a:t>
            </a:r>
          </a:p>
        </p:txBody>
      </p:sp>
    </p:spTree>
    <p:extLst>
      <p:ext uri="{BB962C8B-B14F-4D97-AF65-F5344CB8AC3E}">
        <p14:creationId xmlns:p14="http://schemas.microsoft.com/office/powerpoint/2010/main" val="114165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Слои </a:t>
            </a:r>
            <a:r>
              <a:rPr lang="en-US" dirty="0"/>
              <a:t>Long-Short Term Memory (</a:t>
            </a:r>
            <a:r>
              <a:rPr lang="en-US" b="1" dirty="0"/>
              <a:t>LSTM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4DC01C-2956-419C-81AF-BAD9E2FC0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992" y="2050856"/>
            <a:ext cx="8141516" cy="3401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FB4DF-8CD5-40E5-841D-1C349F875448}"/>
              </a:ext>
            </a:extLst>
          </p:cNvPr>
          <p:cNvSpPr txBox="1"/>
          <p:nvPr/>
        </p:nvSpPr>
        <p:spPr>
          <a:xfrm>
            <a:off x="9672506" y="2877424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Состояние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D42B4-AF29-4529-A07D-BD7216CEA796}"/>
              </a:ext>
            </a:extLst>
          </p:cNvPr>
          <p:cNvSpPr txBox="1"/>
          <p:nvPr/>
        </p:nvSpPr>
        <p:spPr>
          <a:xfrm>
            <a:off x="9672505" y="384671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403246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Слой </a:t>
            </a:r>
            <a:r>
              <a:rPr lang="en-US" dirty="0"/>
              <a:t>Long-Short Term Memory (</a:t>
            </a:r>
            <a:r>
              <a:rPr lang="en-US" b="1" dirty="0"/>
              <a:t>LSTM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5ED653-A7D9-4BAE-A6D4-F5AC4545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12" y="1690688"/>
            <a:ext cx="803377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9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Блок забывания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3FCDE7-1DBA-460E-81C1-B8A9886DA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854" y="1444009"/>
            <a:ext cx="8650292" cy="5170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8DAB1D-F1F1-40C7-A7A2-D85C24FE6919}"/>
              </a:ext>
            </a:extLst>
          </p:cNvPr>
          <p:cNvSpPr txBox="1"/>
          <p:nvPr/>
        </p:nvSpPr>
        <p:spPr>
          <a:xfrm>
            <a:off x="3531765" y="3167390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0 … 1</a:t>
            </a:r>
          </a:p>
        </p:txBody>
      </p:sp>
    </p:spTree>
    <p:extLst>
      <p:ext uri="{BB962C8B-B14F-4D97-AF65-F5344CB8AC3E}">
        <p14:creationId xmlns:p14="http://schemas.microsoft.com/office/powerpoint/2010/main" val="47803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Блок обновления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756BFE-3481-4C22-A53E-98185EF9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73" y="1428470"/>
            <a:ext cx="8662254" cy="51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36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Блок передачи информации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8E7BDB-39CB-4415-9655-C51F4114E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70" y="1385667"/>
            <a:ext cx="8544060" cy="51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4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Слой </a:t>
            </a:r>
            <a:r>
              <a:rPr lang="en-US" dirty="0"/>
              <a:t>LSTM </a:t>
            </a:r>
            <a:r>
              <a:rPr lang="ru-RU" dirty="0"/>
              <a:t>в </a:t>
            </a:r>
            <a:r>
              <a:rPr lang="en-US" dirty="0" err="1"/>
              <a:t>Keras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E84BA-3799-4597-995B-09677A936E8F}"/>
              </a:ext>
            </a:extLst>
          </p:cNvPr>
          <p:cNvSpPr txBox="1"/>
          <p:nvPr/>
        </p:nvSpPr>
        <p:spPr>
          <a:xfrm>
            <a:off x="2118276" y="2332139"/>
            <a:ext cx="795544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Не используем выходы состояния</a:t>
            </a:r>
            <a:endParaRPr lang="en-US" sz="3200" b="1" dirty="0"/>
          </a:p>
          <a:p>
            <a:r>
              <a:rPr lang="en-US" sz="3200" dirty="0" err="1"/>
              <a:t>model.add</a:t>
            </a:r>
            <a:r>
              <a:rPr lang="en-US" sz="3200" dirty="0"/>
              <a:t>(LSTM(64))</a:t>
            </a:r>
          </a:p>
          <a:p>
            <a:endParaRPr lang="ru-RU" sz="3200" dirty="0"/>
          </a:p>
          <a:p>
            <a:r>
              <a:rPr lang="ru-RU" sz="3200" b="1" dirty="0"/>
              <a:t>Используем выходы состояния</a:t>
            </a:r>
            <a:endParaRPr lang="en-US" sz="3200" b="1" dirty="0"/>
          </a:p>
          <a:p>
            <a:r>
              <a:rPr lang="en-US" sz="3200" dirty="0" err="1"/>
              <a:t>model.add</a:t>
            </a:r>
            <a:r>
              <a:rPr lang="en-US" sz="3200" dirty="0"/>
              <a:t>(LSTM(64), </a:t>
            </a:r>
            <a:r>
              <a:rPr lang="en-US" sz="3200" dirty="0" err="1"/>
              <a:t>return_sequences</a:t>
            </a:r>
            <a:r>
              <a:rPr lang="en-US" sz="3200" dirty="0"/>
              <a:t>=</a:t>
            </a:r>
            <a:r>
              <a:rPr lang="en-US" sz="3200" dirty="0">
                <a:solidFill>
                  <a:srgbClr val="C00000"/>
                </a:solidFill>
              </a:rPr>
              <a:t>True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5807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Задачи, которые можно решить с помощью анализа последовательностей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B7FCB-86C7-434B-B8C1-6F7788C46A01}"/>
              </a:ext>
            </a:extLst>
          </p:cNvPr>
          <p:cNvSpPr txBox="1"/>
          <p:nvPr/>
        </p:nvSpPr>
        <p:spPr>
          <a:xfrm>
            <a:off x="2947510" y="2583809"/>
            <a:ext cx="629698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Машинный перевод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Генерация текста (чат-боты, новости)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Обработка звука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Распознавание речи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Создание музыки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Распознавание действий на видео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Написание программного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67726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 err="1"/>
              <a:t>Рекурентные</a:t>
            </a:r>
            <a:r>
              <a:rPr lang="ru-RU" dirty="0"/>
              <a:t> сети</a:t>
            </a:r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Процесс обучения нейронной сети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1C04867-DA96-4248-8DD1-1F359963FE79}"/>
              </a:ext>
            </a:extLst>
          </p:cNvPr>
          <p:cNvSpPr/>
          <p:nvPr/>
        </p:nvSpPr>
        <p:spPr>
          <a:xfrm>
            <a:off x="3986736" y="2730309"/>
            <a:ext cx="251670" cy="251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647D2AE-1B94-4456-8728-D14702B82FCD}"/>
              </a:ext>
            </a:extLst>
          </p:cNvPr>
          <p:cNvSpPr/>
          <p:nvPr/>
        </p:nvSpPr>
        <p:spPr>
          <a:xfrm>
            <a:off x="3995568" y="3123342"/>
            <a:ext cx="251670" cy="251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6E74D50-CF22-4362-84B2-A7E6D72D5E3A}"/>
              </a:ext>
            </a:extLst>
          </p:cNvPr>
          <p:cNvSpPr/>
          <p:nvPr/>
        </p:nvSpPr>
        <p:spPr>
          <a:xfrm>
            <a:off x="3995568" y="3525999"/>
            <a:ext cx="251670" cy="251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2D850A1-E8AB-4CA8-AC86-436EEA999C13}"/>
              </a:ext>
            </a:extLst>
          </p:cNvPr>
          <p:cNvSpPr/>
          <p:nvPr/>
        </p:nvSpPr>
        <p:spPr>
          <a:xfrm>
            <a:off x="3986736" y="4404552"/>
            <a:ext cx="251670" cy="251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43071D0-7ECD-45E3-A4D8-9CB0005D0358}"/>
              </a:ext>
            </a:extLst>
          </p:cNvPr>
          <p:cNvSpPr/>
          <p:nvPr/>
        </p:nvSpPr>
        <p:spPr>
          <a:xfrm>
            <a:off x="3986736" y="4807209"/>
            <a:ext cx="251670" cy="251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E7E9B9C-B944-4CF0-862E-4E9BA87404E4}"/>
              </a:ext>
            </a:extLst>
          </p:cNvPr>
          <p:cNvCxnSpPr>
            <a:cxnSpLocks/>
          </p:cNvCxnSpPr>
          <p:nvPr/>
        </p:nvCxnSpPr>
        <p:spPr>
          <a:xfrm flipH="1" flipV="1">
            <a:off x="3190046" y="2856144"/>
            <a:ext cx="796690" cy="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5D19738-A550-47D7-AFD6-737C62F1356B}"/>
              </a:ext>
            </a:extLst>
          </p:cNvPr>
          <p:cNvCxnSpPr/>
          <p:nvPr/>
        </p:nvCxnSpPr>
        <p:spPr>
          <a:xfrm flipH="1" flipV="1">
            <a:off x="3199671" y="3249176"/>
            <a:ext cx="796690" cy="96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1FE466E-D844-45B6-B04B-8BEC39476869}"/>
              </a:ext>
            </a:extLst>
          </p:cNvPr>
          <p:cNvCxnSpPr/>
          <p:nvPr/>
        </p:nvCxnSpPr>
        <p:spPr>
          <a:xfrm flipH="1" flipV="1">
            <a:off x="3190046" y="3651834"/>
            <a:ext cx="796690" cy="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2BEDF463-04E0-4E46-A582-572D128B5C62}"/>
              </a:ext>
            </a:extLst>
          </p:cNvPr>
          <p:cNvCxnSpPr/>
          <p:nvPr/>
        </p:nvCxnSpPr>
        <p:spPr>
          <a:xfrm flipH="1" flipV="1">
            <a:off x="3198878" y="4530387"/>
            <a:ext cx="796690" cy="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8A06CF1-06DE-4578-B6C5-3ED29E7F5832}"/>
              </a:ext>
            </a:extLst>
          </p:cNvPr>
          <p:cNvCxnSpPr/>
          <p:nvPr/>
        </p:nvCxnSpPr>
        <p:spPr>
          <a:xfrm flipH="1" flipV="1">
            <a:off x="3198878" y="4933044"/>
            <a:ext cx="796690" cy="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59123E9C-D5F0-49FD-BCD6-F2A102DF82FA}"/>
              </a:ext>
            </a:extLst>
          </p:cNvPr>
          <p:cNvSpPr/>
          <p:nvPr/>
        </p:nvSpPr>
        <p:spPr>
          <a:xfrm>
            <a:off x="5929435" y="3123341"/>
            <a:ext cx="251670" cy="2516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63436CD-650B-430C-9D25-EC3C69045EF6}"/>
              </a:ext>
            </a:extLst>
          </p:cNvPr>
          <p:cNvSpPr/>
          <p:nvPr/>
        </p:nvSpPr>
        <p:spPr>
          <a:xfrm>
            <a:off x="5929435" y="3760599"/>
            <a:ext cx="251670" cy="2516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D2D89D0-8A67-4A07-8B5E-4AF3C6FFD704}"/>
              </a:ext>
            </a:extLst>
          </p:cNvPr>
          <p:cNvSpPr/>
          <p:nvPr/>
        </p:nvSpPr>
        <p:spPr>
          <a:xfrm>
            <a:off x="5929435" y="4397857"/>
            <a:ext cx="251670" cy="25167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70732406-743F-4FF4-91E8-FA790BDE71F1}"/>
              </a:ext>
            </a:extLst>
          </p:cNvPr>
          <p:cNvCxnSpPr>
            <a:stCxn id="20" idx="2"/>
            <a:endCxn id="10" idx="6"/>
          </p:cNvCxnSpPr>
          <p:nvPr/>
        </p:nvCxnSpPr>
        <p:spPr>
          <a:xfrm flipH="1" flipV="1">
            <a:off x="4238406" y="2856144"/>
            <a:ext cx="1691029" cy="393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B06087A5-E658-459E-90EC-820C4A5C0B0C}"/>
              </a:ext>
            </a:extLst>
          </p:cNvPr>
          <p:cNvCxnSpPr>
            <a:stCxn id="12" idx="6"/>
            <a:endCxn id="20" idx="2"/>
          </p:cNvCxnSpPr>
          <p:nvPr/>
        </p:nvCxnSpPr>
        <p:spPr>
          <a:xfrm flipV="1">
            <a:off x="4247238" y="3249176"/>
            <a:ext cx="1682197" cy="402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1D61397D-7CF6-444E-B551-5225C23D74EF}"/>
              </a:ext>
            </a:extLst>
          </p:cNvPr>
          <p:cNvCxnSpPr>
            <a:stCxn id="11" idx="6"/>
            <a:endCxn id="20" idx="2"/>
          </p:cNvCxnSpPr>
          <p:nvPr/>
        </p:nvCxnSpPr>
        <p:spPr>
          <a:xfrm flipV="1">
            <a:off x="4247238" y="3249176"/>
            <a:ext cx="1682197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EA95E40-DBDB-41DB-8EC0-785073A4909E}"/>
              </a:ext>
            </a:extLst>
          </p:cNvPr>
          <p:cNvCxnSpPr>
            <a:stCxn id="13" idx="6"/>
            <a:endCxn id="20" idx="2"/>
          </p:cNvCxnSpPr>
          <p:nvPr/>
        </p:nvCxnSpPr>
        <p:spPr>
          <a:xfrm flipV="1">
            <a:off x="4238406" y="3249176"/>
            <a:ext cx="1691029" cy="12812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EEE3029-AA8B-4A15-A328-F6C32323661F}"/>
              </a:ext>
            </a:extLst>
          </p:cNvPr>
          <p:cNvCxnSpPr>
            <a:stCxn id="14" idx="6"/>
            <a:endCxn id="20" idx="2"/>
          </p:cNvCxnSpPr>
          <p:nvPr/>
        </p:nvCxnSpPr>
        <p:spPr>
          <a:xfrm flipV="1">
            <a:off x="4238406" y="3249176"/>
            <a:ext cx="1691029" cy="168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D8E04E4-45EB-4C09-BC90-78AC5C2B3D5A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>
            <a:off x="4238406" y="2856144"/>
            <a:ext cx="1691029" cy="1030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DF000C1-3F0B-434A-92D1-9890FD8780F3}"/>
              </a:ext>
            </a:extLst>
          </p:cNvPr>
          <p:cNvCxnSpPr>
            <a:stCxn id="10" idx="6"/>
            <a:endCxn id="22" idx="2"/>
          </p:cNvCxnSpPr>
          <p:nvPr/>
        </p:nvCxnSpPr>
        <p:spPr>
          <a:xfrm>
            <a:off x="4238406" y="2856144"/>
            <a:ext cx="1691029" cy="1667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D99DDDC8-B954-43C5-A741-5195BB00AB9A}"/>
              </a:ext>
            </a:extLst>
          </p:cNvPr>
          <p:cNvCxnSpPr>
            <a:stCxn id="11" idx="6"/>
            <a:endCxn id="21" idx="2"/>
          </p:cNvCxnSpPr>
          <p:nvPr/>
        </p:nvCxnSpPr>
        <p:spPr>
          <a:xfrm>
            <a:off x="4247238" y="3249177"/>
            <a:ext cx="1682197" cy="6372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145ABE46-D55A-40EF-9B5E-1C9695A35630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>
            <a:off x="4247238" y="3249177"/>
            <a:ext cx="1682197" cy="12745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58E9197-92A8-462B-8D0E-3D74D884877B}"/>
              </a:ext>
            </a:extLst>
          </p:cNvPr>
          <p:cNvCxnSpPr>
            <a:stCxn id="12" idx="6"/>
            <a:endCxn id="21" idx="2"/>
          </p:cNvCxnSpPr>
          <p:nvPr/>
        </p:nvCxnSpPr>
        <p:spPr>
          <a:xfrm>
            <a:off x="4247238" y="3651834"/>
            <a:ext cx="1682197" cy="23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C37DBF42-F090-43D1-8ABB-FDC563DE7144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>
            <a:off x="4247238" y="3651834"/>
            <a:ext cx="1682197" cy="871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3D940B23-AD6F-4766-8A32-8A0E33E1D40D}"/>
              </a:ext>
            </a:extLst>
          </p:cNvPr>
          <p:cNvCxnSpPr>
            <a:stCxn id="13" idx="6"/>
            <a:endCxn id="21" idx="2"/>
          </p:cNvCxnSpPr>
          <p:nvPr/>
        </p:nvCxnSpPr>
        <p:spPr>
          <a:xfrm flipV="1">
            <a:off x="4238406" y="3886434"/>
            <a:ext cx="1691029" cy="6439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AA7424D4-EB49-4AB8-8D0E-9C25E9840B85}"/>
              </a:ext>
            </a:extLst>
          </p:cNvPr>
          <p:cNvCxnSpPr>
            <a:stCxn id="13" idx="6"/>
            <a:endCxn id="22" idx="2"/>
          </p:cNvCxnSpPr>
          <p:nvPr/>
        </p:nvCxnSpPr>
        <p:spPr>
          <a:xfrm flipV="1">
            <a:off x="4238406" y="4523692"/>
            <a:ext cx="1691029" cy="66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A26EB5A7-32CA-49D3-B383-989409C694F5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4238406" y="3886434"/>
            <a:ext cx="1691029" cy="1046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D8D1580F-7055-4526-BF1F-DE2548F7FEDA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4238406" y="4523692"/>
            <a:ext cx="1691029" cy="40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5B4D933B-253A-43E9-A5EA-5645B71A0907}"/>
              </a:ext>
            </a:extLst>
          </p:cNvPr>
          <p:cNvCxnSpPr>
            <a:stCxn id="20" idx="6"/>
          </p:cNvCxnSpPr>
          <p:nvPr/>
        </p:nvCxnSpPr>
        <p:spPr>
          <a:xfrm>
            <a:off x="6181105" y="3249176"/>
            <a:ext cx="72429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9135B05E-C368-4D08-86DB-8E997DDBC04E}"/>
              </a:ext>
            </a:extLst>
          </p:cNvPr>
          <p:cNvCxnSpPr/>
          <p:nvPr/>
        </p:nvCxnSpPr>
        <p:spPr>
          <a:xfrm>
            <a:off x="6181105" y="3886434"/>
            <a:ext cx="72429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B1167B46-4864-49C0-935E-390D058604F7}"/>
              </a:ext>
            </a:extLst>
          </p:cNvPr>
          <p:cNvCxnSpPr/>
          <p:nvPr/>
        </p:nvCxnSpPr>
        <p:spPr>
          <a:xfrm>
            <a:off x="6181105" y="4520484"/>
            <a:ext cx="72429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AD2E10-FF2D-4E03-A9F5-AD290E0861CA}"/>
              </a:ext>
            </a:extLst>
          </p:cNvPr>
          <p:cNvSpPr txBox="1"/>
          <p:nvPr/>
        </p:nvSpPr>
        <p:spPr>
          <a:xfrm>
            <a:off x="3345553" y="3621173"/>
            <a:ext cx="7966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B29A023-7606-40ED-A4F2-815F6933348A}"/>
              </a:ext>
            </a:extLst>
          </p:cNvPr>
          <p:cNvCxnSpPr/>
          <p:nvPr/>
        </p:nvCxnSpPr>
        <p:spPr>
          <a:xfrm>
            <a:off x="2898639" y="2312538"/>
            <a:ext cx="4504888" cy="0"/>
          </a:xfrm>
          <a:prstGeom prst="straightConnector1">
            <a:avLst/>
          </a:prstGeom>
          <a:ln w="508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3356471-5502-4253-AC21-ABB7BE189571}"/>
              </a:ext>
            </a:extLst>
          </p:cNvPr>
          <p:cNvSpPr txBox="1"/>
          <p:nvPr/>
        </p:nvSpPr>
        <p:spPr>
          <a:xfrm>
            <a:off x="4168730" y="1857491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Прямой проход</a:t>
            </a:r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A3A69E4C-F6A4-4739-8098-C66137AC36FC}"/>
              </a:ext>
            </a:extLst>
          </p:cNvPr>
          <p:cNvCxnSpPr>
            <a:cxnSpLocks/>
          </p:cNvCxnSpPr>
          <p:nvPr/>
        </p:nvCxnSpPr>
        <p:spPr>
          <a:xfrm flipH="1">
            <a:off x="2881649" y="5586207"/>
            <a:ext cx="4451136" cy="0"/>
          </a:xfrm>
          <a:prstGeom prst="straightConnector1">
            <a:avLst/>
          </a:prstGeom>
          <a:ln w="508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A92EB0-F9EC-4445-BD90-D15CC4821B9A}"/>
              </a:ext>
            </a:extLst>
          </p:cNvPr>
          <p:cNvSpPr txBox="1"/>
          <p:nvPr/>
        </p:nvSpPr>
        <p:spPr>
          <a:xfrm>
            <a:off x="3359714" y="5672535"/>
            <a:ext cx="383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Обратный проход (изменение весов)</a:t>
            </a: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B56EB032-5A2F-4B87-9D8D-DCAA7735CCEA}"/>
              </a:ext>
            </a:extLst>
          </p:cNvPr>
          <p:cNvCxnSpPr>
            <a:cxnSpLocks/>
          </p:cNvCxnSpPr>
          <p:nvPr/>
        </p:nvCxnSpPr>
        <p:spPr>
          <a:xfrm>
            <a:off x="7825262" y="2730309"/>
            <a:ext cx="0" cy="2296148"/>
          </a:xfrm>
          <a:prstGeom prst="straightConnector1">
            <a:avLst/>
          </a:prstGeom>
          <a:ln w="508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DA23F6A-4F9B-4366-BD9F-C44EBC735054}"/>
              </a:ext>
            </a:extLst>
          </p:cNvPr>
          <p:cNvSpPr txBox="1"/>
          <p:nvPr/>
        </p:nvSpPr>
        <p:spPr>
          <a:xfrm>
            <a:off x="7969938" y="3621173"/>
            <a:ext cx="222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Расчет ошибки</a:t>
            </a:r>
            <a:r>
              <a:rPr lang="en-US" dirty="0"/>
              <a:t> (loss)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2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14306"/>
          </a:xfrm>
        </p:spPr>
        <p:txBody>
          <a:bodyPr/>
          <a:lstStyle/>
          <a:p>
            <a:pPr algn="ctr"/>
            <a:r>
              <a:rPr lang="ru-RU" dirty="0"/>
              <a:t>Проблема ранее рассмотренных архитектур нейронных сетей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4F7EB-F711-4E5C-9727-390C65968925}"/>
              </a:ext>
            </a:extLst>
          </p:cNvPr>
          <p:cNvSpPr txBox="1"/>
          <p:nvPr/>
        </p:nvSpPr>
        <p:spPr>
          <a:xfrm>
            <a:off x="2722272" y="3050931"/>
            <a:ext cx="7111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/>
              <a:t>Рассмотренные ранее архитектуры</a:t>
            </a:r>
            <a:br>
              <a:rPr lang="ru-RU" sz="3600" dirty="0"/>
            </a:br>
            <a:r>
              <a:rPr lang="ru-RU" sz="3600" dirty="0"/>
              <a:t>не учитываю </a:t>
            </a:r>
            <a:r>
              <a:rPr lang="ru-RU" sz="3600" b="1" dirty="0">
                <a:solidFill>
                  <a:srgbClr val="C00000"/>
                </a:solidFill>
              </a:rPr>
              <a:t>контекст</a:t>
            </a:r>
          </a:p>
        </p:txBody>
      </p:sp>
    </p:spTree>
    <p:extLst>
      <p:ext uri="{BB962C8B-B14F-4D97-AF65-F5344CB8AC3E}">
        <p14:creationId xmlns:p14="http://schemas.microsoft.com/office/powerpoint/2010/main" val="14112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Куда движется мячик?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A441B4-FE32-48C1-A818-F188AF1AF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02" y="2832711"/>
            <a:ext cx="2137996" cy="2137996"/>
          </a:xfrm>
          <a:prstGeom prst="rect">
            <a:avLst/>
          </a:prstGeom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51DD6843-2A09-4640-BA25-F79507882539}"/>
              </a:ext>
            </a:extLst>
          </p:cNvPr>
          <p:cNvSpPr/>
          <p:nvPr/>
        </p:nvSpPr>
        <p:spPr>
          <a:xfrm>
            <a:off x="7411914" y="3673067"/>
            <a:ext cx="923193" cy="457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19009830-32F7-432D-A84A-066B55B8ABAF}"/>
              </a:ext>
            </a:extLst>
          </p:cNvPr>
          <p:cNvSpPr/>
          <p:nvPr/>
        </p:nvSpPr>
        <p:spPr>
          <a:xfrm rot="5400000">
            <a:off x="5634403" y="5422492"/>
            <a:ext cx="923193" cy="457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: вправо 45">
            <a:extLst>
              <a:ext uri="{FF2B5EF4-FFF2-40B4-BE49-F238E27FC236}">
                <a16:creationId xmlns:a16="http://schemas.microsoft.com/office/drawing/2014/main" id="{C4CCF596-68AD-44DC-90AF-8C1CD314C3AF}"/>
              </a:ext>
            </a:extLst>
          </p:cNvPr>
          <p:cNvSpPr/>
          <p:nvPr/>
        </p:nvSpPr>
        <p:spPr>
          <a:xfrm rot="10800000">
            <a:off x="3856893" y="3673067"/>
            <a:ext cx="923193" cy="457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: вправо 49">
            <a:extLst>
              <a:ext uri="{FF2B5EF4-FFF2-40B4-BE49-F238E27FC236}">
                <a16:creationId xmlns:a16="http://schemas.microsoft.com/office/drawing/2014/main" id="{618B60FE-4977-43DE-AAA4-4675AB9A731F}"/>
              </a:ext>
            </a:extLst>
          </p:cNvPr>
          <p:cNvSpPr/>
          <p:nvPr/>
        </p:nvSpPr>
        <p:spPr>
          <a:xfrm rot="16200000">
            <a:off x="5634402" y="1923643"/>
            <a:ext cx="923193" cy="457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B21EC-753D-44D8-A8E6-2A1210493486}"/>
              </a:ext>
            </a:extLst>
          </p:cNvPr>
          <p:cNvSpPr txBox="1"/>
          <p:nvPr/>
        </p:nvSpPr>
        <p:spPr>
          <a:xfrm>
            <a:off x="8582023" y="3393876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</a:t>
            </a:r>
            <a:endParaRPr lang="ru-RU" sz="6000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85B5DA-F642-4E0D-AD50-F26F1896578E}"/>
              </a:ext>
            </a:extLst>
          </p:cNvPr>
          <p:cNvSpPr txBox="1"/>
          <p:nvPr/>
        </p:nvSpPr>
        <p:spPr>
          <a:xfrm>
            <a:off x="3069443" y="3393875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</a:t>
            </a:r>
            <a:endParaRPr lang="ru-RU" sz="6000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746274-D639-4787-85B5-16E2F829F67E}"/>
              </a:ext>
            </a:extLst>
          </p:cNvPr>
          <p:cNvSpPr txBox="1"/>
          <p:nvPr/>
        </p:nvSpPr>
        <p:spPr>
          <a:xfrm>
            <a:off x="6474799" y="1401686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</a:t>
            </a:r>
            <a:endParaRPr lang="ru-RU" sz="6000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9BB49A-921F-4E69-8D1E-5D826BBA3857}"/>
              </a:ext>
            </a:extLst>
          </p:cNvPr>
          <p:cNvSpPr txBox="1"/>
          <p:nvPr/>
        </p:nvSpPr>
        <p:spPr>
          <a:xfrm>
            <a:off x="5103199" y="5386069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</a:t>
            </a:r>
            <a:endParaRPr lang="ru-RU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94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Куда движется мячик?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A441B4-FE32-48C1-A818-F188AF1AF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141" y="2832709"/>
            <a:ext cx="2137996" cy="2137996"/>
          </a:xfrm>
          <a:prstGeom prst="rect">
            <a:avLst/>
          </a:prstGeom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51DD6843-2A09-4640-BA25-F79507882539}"/>
              </a:ext>
            </a:extLst>
          </p:cNvPr>
          <p:cNvSpPr/>
          <p:nvPr/>
        </p:nvSpPr>
        <p:spPr>
          <a:xfrm>
            <a:off x="8168053" y="3673065"/>
            <a:ext cx="923193" cy="457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B21EC-753D-44D8-A8E6-2A1210493486}"/>
              </a:ext>
            </a:extLst>
          </p:cNvPr>
          <p:cNvSpPr txBox="1"/>
          <p:nvPr/>
        </p:nvSpPr>
        <p:spPr>
          <a:xfrm>
            <a:off x="9188692" y="3516987"/>
            <a:ext cx="18854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rgbClr val="C00000"/>
                </a:solidFill>
              </a:rPr>
              <a:t>вправо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AE65132-4071-465B-A3F9-A897DF742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15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29" y="2832709"/>
            <a:ext cx="2137996" cy="213799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26612E8-8A3B-450F-8C19-79F96DE79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7" y="2832709"/>
            <a:ext cx="2137996" cy="21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Рекурентный</a:t>
            </a:r>
            <a:r>
              <a:rPr lang="ru-RU" dirty="0"/>
              <a:t> подход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19DEB3-B178-41CA-A26B-604BA09AB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158" y="1776046"/>
            <a:ext cx="2577683" cy="40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8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Рекурентный</a:t>
            </a:r>
            <a:r>
              <a:rPr lang="ru-RU" dirty="0"/>
              <a:t> подход (</a:t>
            </a:r>
            <a:r>
              <a:rPr lang="en-US" dirty="0"/>
              <a:t>RNN)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A62C787-0EEA-4B80-92F2-F0FAEC056B78}"/>
              </a:ext>
            </a:extLst>
          </p:cNvPr>
          <p:cNvSpPr/>
          <p:nvPr/>
        </p:nvSpPr>
        <p:spPr>
          <a:xfrm>
            <a:off x="2663687" y="2779825"/>
            <a:ext cx="1006804" cy="10068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C7021-4F12-4AF5-88DC-44AE7AD2C980}"/>
              </a:ext>
            </a:extLst>
          </p:cNvPr>
          <p:cNvSpPr txBox="1"/>
          <p:nvPr/>
        </p:nvSpPr>
        <p:spPr>
          <a:xfrm>
            <a:off x="2663687" y="5261113"/>
            <a:ext cx="6837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У  Лукоморья  дуб  зеленый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482078A-8C20-4A1A-9A75-40B61F765A4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167089" y="1897039"/>
            <a:ext cx="0" cy="88278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7DAF5DF-F21C-4AC4-BE5A-3F7C2E8F9B28}"/>
              </a:ext>
            </a:extLst>
          </p:cNvPr>
          <p:cNvCxnSpPr>
            <a:cxnSpLocks/>
          </p:cNvCxnSpPr>
          <p:nvPr/>
        </p:nvCxnSpPr>
        <p:spPr>
          <a:xfrm flipV="1">
            <a:off x="3183820" y="3786629"/>
            <a:ext cx="0" cy="882786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FCD1D223-CA17-43E0-9102-23C5A25EFCE5}"/>
              </a:ext>
            </a:extLst>
          </p:cNvPr>
          <p:cNvSpPr/>
          <p:nvPr/>
        </p:nvSpPr>
        <p:spPr>
          <a:xfrm>
            <a:off x="4273319" y="2779825"/>
            <a:ext cx="1006804" cy="10068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5CA7FC4-036C-4597-A90C-E34D979056BC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776721" y="1897039"/>
            <a:ext cx="0" cy="8827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CE6E72C-11EA-44BC-95A4-BD07E88797C5}"/>
              </a:ext>
            </a:extLst>
          </p:cNvPr>
          <p:cNvCxnSpPr>
            <a:cxnSpLocks/>
          </p:cNvCxnSpPr>
          <p:nvPr/>
        </p:nvCxnSpPr>
        <p:spPr>
          <a:xfrm flipV="1">
            <a:off x="4793452" y="3786629"/>
            <a:ext cx="0" cy="882786"/>
          </a:xfrm>
          <a:prstGeom prst="straightConnector1">
            <a:avLst/>
          </a:prstGeom>
          <a:ln w="25400">
            <a:solidFill>
              <a:schemeClr val="accent2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0C72292E-9968-4BB8-B272-F7BE7D3CB3DD}"/>
              </a:ext>
            </a:extLst>
          </p:cNvPr>
          <p:cNvSpPr/>
          <p:nvPr/>
        </p:nvSpPr>
        <p:spPr>
          <a:xfrm>
            <a:off x="5882951" y="2779825"/>
            <a:ext cx="1006804" cy="10068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AA4A2EF-FD4A-4EB9-B222-06607C09F809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386353" y="1897039"/>
            <a:ext cx="0" cy="882786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433BFEB2-4F74-433E-B2B1-07697A6B3D3B}"/>
              </a:ext>
            </a:extLst>
          </p:cNvPr>
          <p:cNvCxnSpPr>
            <a:cxnSpLocks/>
          </p:cNvCxnSpPr>
          <p:nvPr/>
        </p:nvCxnSpPr>
        <p:spPr>
          <a:xfrm flipV="1">
            <a:off x="6403084" y="3786629"/>
            <a:ext cx="0" cy="882786"/>
          </a:xfrm>
          <a:prstGeom prst="straightConnector1">
            <a:avLst/>
          </a:prstGeom>
          <a:ln w="254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A81042CD-57B7-45A4-B4C4-23A5A4809BF3}"/>
              </a:ext>
            </a:extLst>
          </p:cNvPr>
          <p:cNvSpPr/>
          <p:nvPr/>
        </p:nvSpPr>
        <p:spPr>
          <a:xfrm>
            <a:off x="7492583" y="2779825"/>
            <a:ext cx="1006804" cy="1006804"/>
          </a:xfrm>
          <a:prstGeom prst="ellipse">
            <a:avLst/>
          </a:prstGeom>
          <a:solidFill>
            <a:srgbClr val="7030A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DB2E242-3207-49CE-824E-381208B163F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95985" y="1897039"/>
            <a:ext cx="0" cy="882786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EB1EF95-2DC6-48E9-8395-D7B9234EAB68}"/>
              </a:ext>
            </a:extLst>
          </p:cNvPr>
          <p:cNvCxnSpPr>
            <a:cxnSpLocks/>
          </p:cNvCxnSpPr>
          <p:nvPr/>
        </p:nvCxnSpPr>
        <p:spPr>
          <a:xfrm flipV="1">
            <a:off x="8012716" y="3786629"/>
            <a:ext cx="0" cy="882786"/>
          </a:xfrm>
          <a:prstGeom prst="straightConnector1">
            <a:avLst/>
          </a:prstGeom>
          <a:ln w="25400">
            <a:solidFill>
              <a:srgbClr val="7030A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5763AA9-5EF7-4142-AD9C-5D3420948FB8}"/>
              </a:ext>
            </a:extLst>
          </p:cNvPr>
          <p:cNvCxnSpPr>
            <a:cxnSpLocks/>
          </p:cNvCxnSpPr>
          <p:nvPr/>
        </p:nvCxnSpPr>
        <p:spPr>
          <a:xfrm>
            <a:off x="3167089" y="2388358"/>
            <a:ext cx="859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52F82BA-3B4B-4A4F-A569-D3762910C05F}"/>
              </a:ext>
            </a:extLst>
          </p:cNvPr>
          <p:cNvCxnSpPr>
            <a:cxnSpLocks/>
          </p:cNvCxnSpPr>
          <p:nvPr/>
        </p:nvCxnSpPr>
        <p:spPr>
          <a:xfrm flipV="1">
            <a:off x="4026090" y="2388358"/>
            <a:ext cx="0" cy="88710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D2C47C9-9439-4A33-ADE4-F4CF2AD7B3B7}"/>
              </a:ext>
            </a:extLst>
          </p:cNvPr>
          <p:cNvCxnSpPr>
            <a:cxnSpLocks/>
          </p:cNvCxnSpPr>
          <p:nvPr/>
        </p:nvCxnSpPr>
        <p:spPr>
          <a:xfrm>
            <a:off x="4026090" y="3266449"/>
            <a:ext cx="24722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8C30C442-9458-46D4-8C4E-3DE1604FCE73}"/>
              </a:ext>
            </a:extLst>
          </p:cNvPr>
          <p:cNvCxnSpPr>
            <a:cxnSpLocks/>
          </p:cNvCxnSpPr>
          <p:nvPr/>
        </p:nvCxnSpPr>
        <p:spPr>
          <a:xfrm>
            <a:off x="4776721" y="2398567"/>
            <a:ext cx="85900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258C16F-6C41-47DD-A727-6A1B2A5D0623}"/>
              </a:ext>
            </a:extLst>
          </p:cNvPr>
          <p:cNvCxnSpPr>
            <a:cxnSpLocks/>
          </p:cNvCxnSpPr>
          <p:nvPr/>
        </p:nvCxnSpPr>
        <p:spPr>
          <a:xfrm flipV="1">
            <a:off x="5635722" y="2398567"/>
            <a:ext cx="0" cy="88710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D9FD352-4E1F-4E2D-9A24-F5B448704497}"/>
              </a:ext>
            </a:extLst>
          </p:cNvPr>
          <p:cNvCxnSpPr>
            <a:cxnSpLocks/>
          </p:cNvCxnSpPr>
          <p:nvPr/>
        </p:nvCxnSpPr>
        <p:spPr>
          <a:xfrm>
            <a:off x="5635722" y="3276658"/>
            <a:ext cx="24722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5EFF2A1F-9A25-4592-BEF5-DE98EBCD4918}"/>
              </a:ext>
            </a:extLst>
          </p:cNvPr>
          <p:cNvCxnSpPr>
            <a:cxnSpLocks/>
          </p:cNvCxnSpPr>
          <p:nvPr/>
        </p:nvCxnSpPr>
        <p:spPr>
          <a:xfrm>
            <a:off x="6403084" y="2408776"/>
            <a:ext cx="859001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65BA7974-3029-42C6-99FD-9B134EDE8E2A}"/>
              </a:ext>
            </a:extLst>
          </p:cNvPr>
          <p:cNvCxnSpPr>
            <a:cxnSpLocks/>
          </p:cNvCxnSpPr>
          <p:nvPr/>
        </p:nvCxnSpPr>
        <p:spPr>
          <a:xfrm flipV="1">
            <a:off x="7262085" y="2408776"/>
            <a:ext cx="0" cy="88710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39AEE88-3CA6-409D-A50C-FC126F8409F9}"/>
              </a:ext>
            </a:extLst>
          </p:cNvPr>
          <p:cNvCxnSpPr>
            <a:cxnSpLocks/>
          </p:cNvCxnSpPr>
          <p:nvPr/>
        </p:nvCxnSpPr>
        <p:spPr>
          <a:xfrm>
            <a:off x="7262085" y="3286867"/>
            <a:ext cx="247229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EB9B4C50-DC68-4628-84FF-308B62CB2757}"/>
              </a:ext>
            </a:extLst>
          </p:cNvPr>
          <p:cNvSpPr/>
          <p:nvPr/>
        </p:nvSpPr>
        <p:spPr>
          <a:xfrm>
            <a:off x="2685808" y="5187685"/>
            <a:ext cx="425301" cy="852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F0AAB8CB-7C75-4CE6-A127-98F7E037B7DA}"/>
              </a:ext>
            </a:extLst>
          </p:cNvPr>
          <p:cNvSpPr/>
          <p:nvPr/>
        </p:nvSpPr>
        <p:spPr>
          <a:xfrm>
            <a:off x="3225282" y="5187685"/>
            <a:ext cx="2784681" cy="8524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AD1AE695-3585-43DD-BF3C-A5584350F384}"/>
              </a:ext>
            </a:extLst>
          </p:cNvPr>
          <p:cNvSpPr/>
          <p:nvPr/>
        </p:nvSpPr>
        <p:spPr>
          <a:xfrm>
            <a:off x="6102009" y="5187685"/>
            <a:ext cx="1006805" cy="8524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53CB243D-F9C0-4974-B497-B6A1FD2A1B8C}"/>
              </a:ext>
            </a:extLst>
          </p:cNvPr>
          <p:cNvSpPr/>
          <p:nvPr/>
        </p:nvSpPr>
        <p:spPr>
          <a:xfrm>
            <a:off x="7200860" y="5178056"/>
            <a:ext cx="2230733" cy="8524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aseline="-25000" dirty="0"/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C4089211-2A75-494C-B212-BF17B96D1D50}"/>
              </a:ext>
            </a:extLst>
          </p:cNvPr>
          <p:cNvCxnSpPr>
            <a:stCxn id="41" idx="0"/>
          </p:cNvCxnSpPr>
          <p:nvPr/>
        </p:nvCxnSpPr>
        <p:spPr>
          <a:xfrm flipV="1">
            <a:off x="2898459" y="4669415"/>
            <a:ext cx="285361" cy="5182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5A0BB518-EF89-457A-A704-1566CE296444}"/>
              </a:ext>
            </a:extLst>
          </p:cNvPr>
          <p:cNvCxnSpPr>
            <a:stCxn id="42" idx="0"/>
          </p:cNvCxnSpPr>
          <p:nvPr/>
        </p:nvCxnSpPr>
        <p:spPr>
          <a:xfrm flipV="1">
            <a:off x="4617623" y="4669415"/>
            <a:ext cx="175829" cy="51827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F8FC8E41-A63A-4EB0-9A9F-3C6A582AA0BD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6403084" y="4669415"/>
            <a:ext cx="202328" cy="51827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595899C6-2D27-4D25-9A6A-C7649B64917C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8012716" y="4669415"/>
            <a:ext cx="303511" cy="508641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5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47D6D-DCAB-4FEA-8DA7-6E51537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Слой </a:t>
            </a:r>
            <a:r>
              <a:rPr lang="en-US" dirty="0"/>
              <a:t>RNN </a:t>
            </a:r>
            <a:r>
              <a:rPr lang="ru-RU" dirty="0"/>
              <a:t>для </a:t>
            </a:r>
            <a:r>
              <a:rPr lang="en-US" dirty="0" err="1"/>
              <a:t>Keras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5BB51-8DD7-4087-BA29-83E577A9BF08}"/>
              </a:ext>
            </a:extLst>
          </p:cNvPr>
          <p:cNvSpPr txBox="1"/>
          <p:nvPr/>
        </p:nvSpPr>
        <p:spPr>
          <a:xfrm>
            <a:off x="3266539" y="3145872"/>
            <a:ext cx="5658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model.add</a:t>
            </a:r>
            <a:r>
              <a:rPr lang="en-US" sz="4000" dirty="0"/>
              <a:t>(</a:t>
            </a:r>
            <a:r>
              <a:rPr lang="en-US" sz="4000" dirty="0" err="1"/>
              <a:t>SimpleRNN</a:t>
            </a:r>
            <a:r>
              <a:rPr lang="en-US" sz="4000" dirty="0"/>
              <a:t>(n))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94089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</TotalTime>
  <Words>224</Words>
  <Application>Microsoft Office PowerPoint</Application>
  <PresentationFormat>Широкоэкранный</PresentationFormat>
  <Paragraphs>56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Machine Learning (ML)</vt:lpstr>
      <vt:lpstr>Рекурентные сети</vt:lpstr>
      <vt:lpstr>Процесс обучения нейронной сети</vt:lpstr>
      <vt:lpstr>Проблема ранее рассмотренных архитектур нейронных сетей</vt:lpstr>
      <vt:lpstr>Куда движется мячик?</vt:lpstr>
      <vt:lpstr>Куда движется мячик?</vt:lpstr>
      <vt:lpstr>Рекурентный подход</vt:lpstr>
      <vt:lpstr>Рекурентный подход (RNN)</vt:lpstr>
      <vt:lpstr>Слой RNN для Keras</vt:lpstr>
      <vt:lpstr>Проблема забывания</vt:lpstr>
      <vt:lpstr>Слои Long-Short Term Memory (LSTM)</vt:lpstr>
      <vt:lpstr>Слой Long-Short Term Memory (LSTM)</vt:lpstr>
      <vt:lpstr>Блок забывания</vt:lpstr>
      <vt:lpstr>Блок обновления</vt:lpstr>
      <vt:lpstr>Блок передачи информации</vt:lpstr>
      <vt:lpstr>Слой LSTM в Keras</vt:lpstr>
      <vt:lpstr>Задачи, которые можно решить с помощью анализа последовательностей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(ML)</dc:title>
  <dc:creator>Романов Аркадий Борисович</dc:creator>
  <cp:lastModifiedBy>Романов Аркадий Борисович</cp:lastModifiedBy>
  <cp:revision>30</cp:revision>
  <dcterms:created xsi:type="dcterms:W3CDTF">2021-09-14T11:10:05Z</dcterms:created>
  <dcterms:modified xsi:type="dcterms:W3CDTF">2021-11-21T21:24:16Z</dcterms:modified>
</cp:coreProperties>
</file>