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модели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71383FD-782A-49EC-90AE-CCD7C10D610A}"/>
              </a:ext>
            </a:extLst>
          </p:cNvPr>
          <p:cNvSpPr/>
          <p:nvPr/>
        </p:nvSpPr>
        <p:spPr>
          <a:xfrm>
            <a:off x="1094147" y="1983996"/>
            <a:ext cx="629146" cy="228180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E06C51-10E8-40CA-94BB-35AFB2B79108}"/>
              </a:ext>
            </a:extLst>
          </p:cNvPr>
          <p:cNvSpPr/>
          <p:nvPr/>
        </p:nvSpPr>
        <p:spPr>
          <a:xfrm>
            <a:off x="2456809" y="1977865"/>
            <a:ext cx="629146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0BF5A-0BA3-49DF-A60F-B11722001E9C}"/>
              </a:ext>
            </a:extLst>
          </p:cNvPr>
          <p:cNvSpPr txBox="1"/>
          <p:nvPr/>
        </p:nvSpPr>
        <p:spPr>
          <a:xfrm>
            <a:off x="1176234" y="278713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ru-R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BAA-3DDA-4186-B320-D82DE6F299FE}"/>
              </a:ext>
            </a:extLst>
          </p:cNvPr>
          <p:cNvSpPr txBox="1"/>
          <p:nvPr/>
        </p:nvSpPr>
        <p:spPr>
          <a:xfrm>
            <a:off x="2534231" y="2764825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  <a:endParaRPr lang="ru-RU" sz="4000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1754BA1-E290-4C0B-8A89-E3E117A65C0B}"/>
              </a:ext>
            </a:extLst>
          </p:cNvPr>
          <p:cNvCxnSpPr>
            <a:cxnSpLocks/>
          </p:cNvCxnSpPr>
          <p:nvPr/>
        </p:nvCxnSpPr>
        <p:spPr>
          <a:xfrm>
            <a:off x="1842105" y="2971800"/>
            <a:ext cx="45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C7E7114-048F-481F-81E3-6811468EB5FE}"/>
              </a:ext>
            </a:extLst>
          </p:cNvPr>
          <p:cNvCxnSpPr>
            <a:cxnSpLocks/>
          </p:cNvCxnSpPr>
          <p:nvPr/>
        </p:nvCxnSpPr>
        <p:spPr>
          <a:xfrm>
            <a:off x="1842105" y="3300046"/>
            <a:ext cx="45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DC2040-2B8A-4A27-AD0B-D4FA61ED2A64}"/>
              </a:ext>
            </a:extLst>
          </p:cNvPr>
          <p:cNvSpPr txBox="1"/>
          <p:nvPr/>
        </p:nvSpPr>
        <p:spPr>
          <a:xfrm>
            <a:off x="1883214" y="26440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8F19C-B06B-468B-B40F-A2D6546C205A}"/>
              </a:ext>
            </a:extLst>
          </p:cNvPr>
          <p:cNvSpPr txBox="1"/>
          <p:nvPr/>
        </p:nvSpPr>
        <p:spPr>
          <a:xfrm>
            <a:off x="1887255" y="3268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03A79-5D48-4AB0-B583-5FDA89DCA5DC}"/>
              </a:ext>
            </a:extLst>
          </p:cNvPr>
          <p:cNvSpPr txBox="1"/>
          <p:nvPr/>
        </p:nvSpPr>
        <p:spPr>
          <a:xfrm>
            <a:off x="644864" y="4952081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are you ?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559D7521-4AD2-45E3-9782-53B21FF56931}"/>
              </a:ext>
            </a:extLst>
          </p:cNvPr>
          <p:cNvSpPr/>
          <p:nvPr/>
        </p:nvSpPr>
        <p:spPr>
          <a:xfrm rot="10800000">
            <a:off x="1204794" y="4434911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7AB11A7D-8415-414A-BFC5-E561FCC74223}"/>
              </a:ext>
            </a:extLst>
          </p:cNvPr>
          <p:cNvSpPr/>
          <p:nvPr/>
        </p:nvSpPr>
        <p:spPr>
          <a:xfrm rot="16200000">
            <a:off x="3181974" y="3417779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148987-6EF4-4AB4-8835-4057FAC13307}"/>
              </a:ext>
            </a:extLst>
          </p:cNvPr>
          <p:cNvSpPr txBox="1"/>
          <p:nvPr/>
        </p:nvSpPr>
        <p:spPr>
          <a:xfrm>
            <a:off x="3684104" y="345002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I    c … c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767E2-6BD6-463D-965A-D2E3FDB5287F}"/>
              </a:ext>
            </a:extLst>
          </p:cNvPr>
          <p:cNvSpPr txBox="1"/>
          <p:nvPr/>
        </p:nvSpPr>
        <p:spPr>
          <a:xfrm>
            <a:off x="5061998" y="50005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endParaRPr lang="ru-RU" dirty="0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DF605AFD-28CD-4268-82B2-C582B3BB996F}"/>
              </a:ext>
            </a:extLst>
          </p:cNvPr>
          <p:cNvSpPr/>
          <p:nvPr/>
        </p:nvSpPr>
        <p:spPr>
          <a:xfrm rot="10800000">
            <a:off x="2566614" y="4429786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739D45-A8A9-4F90-AEE4-0ACE89DEEFF7}"/>
              </a:ext>
            </a:extLst>
          </p:cNvPr>
          <p:cNvSpPr/>
          <p:nvPr/>
        </p:nvSpPr>
        <p:spPr>
          <a:xfrm>
            <a:off x="3719273" y="3306444"/>
            <a:ext cx="369149" cy="662193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62E29FC-BF7C-4A58-9430-6DBC9229FAEF}"/>
              </a:ext>
            </a:extLst>
          </p:cNvPr>
          <p:cNvSpPr/>
          <p:nvPr/>
        </p:nvSpPr>
        <p:spPr>
          <a:xfrm>
            <a:off x="4773931" y="5027240"/>
            <a:ext cx="845841" cy="316011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CD7C2CA3-E5EA-4D7F-9D23-6B24AADEDD1E}"/>
              </a:ext>
            </a:extLst>
          </p:cNvPr>
          <p:cNvCxnSpPr>
            <a:cxnSpLocks/>
            <a:stCxn id="3" idx="2"/>
            <a:endCxn id="29" idx="1"/>
          </p:cNvCxnSpPr>
          <p:nvPr/>
        </p:nvCxnSpPr>
        <p:spPr>
          <a:xfrm rot="16200000" flipH="1">
            <a:off x="3730585" y="4141899"/>
            <a:ext cx="1216609" cy="870083"/>
          </a:xfrm>
          <a:prstGeom prst="bentConnector2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8C3E7C6-60EA-4ED4-BA8C-BA69508C8286}"/>
              </a:ext>
            </a:extLst>
          </p:cNvPr>
          <p:cNvCxnSpPr>
            <a:cxnSpLocks/>
          </p:cNvCxnSpPr>
          <p:nvPr/>
        </p:nvCxnSpPr>
        <p:spPr>
          <a:xfrm>
            <a:off x="3184753" y="2542212"/>
            <a:ext cx="160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7181482-C8AF-4DF8-9813-18204A6C1A5D}"/>
              </a:ext>
            </a:extLst>
          </p:cNvPr>
          <p:cNvCxnSpPr>
            <a:cxnSpLocks/>
          </p:cNvCxnSpPr>
          <p:nvPr/>
        </p:nvCxnSpPr>
        <p:spPr>
          <a:xfrm>
            <a:off x="3184753" y="2870458"/>
            <a:ext cx="160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0D9F33-623E-4475-8DAE-3D4DC3D7F676}"/>
              </a:ext>
            </a:extLst>
          </p:cNvPr>
          <p:cNvSpPr txBox="1"/>
          <p:nvPr/>
        </p:nvSpPr>
        <p:spPr>
          <a:xfrm>
            <a:off x="3719273" y="22139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E2A82-05E8-4753-9B99-B48A9CFB2654}"/>
              </a:ext>
            </a:extLst>
          </p:cNvPr>
          <p:cNvSpPr txBox="1"/>
          <p:nvPr/>
        </p:nvSpPr>
        <p:spPr>
          <a:xfrm>
            <a:off x="3723314" y="28381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E853B-F7E1-4611-9E36-9D9E60228BA2}"/>
              </a:ext>
            </a:extLst>
          </p:cNvPr>
          <p:cNvSpPr txBox="1"/>
          <p:nvPr/>
        </p:nvSpPr>
        <p:spPr>
          <a:xfrm>
            <a:off x="2368669" y="49655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&lt;BOS&gt;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61B6134A-8F84-40BC-A513-FBC420E2B151}"/>
              </a:ext>
            </a:extLst>
          </p:cNvPr>
          <p:cNvSpPr/>
          <p:nvPr/>
        </p:nvSpPr>
        <p:spPr>
          <a:xfrm>
            <a:off x="4868613" y="1976208"/>
            <a:ext cx="629146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0C27D-CC08-4070-8465-E7AEB0D0B8F6}"/>
              </a:ext>
            </a:extLst>
          </p:cNvPr>
          <p:cNvSpPr txBox="1"/>
          <p:nvPr/>
        </p:nvSpPr>
        <p:spPr>
          <a:xfrm>
            <a:off x="4946035" y="276316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7C50B4CE-EA98-44E4-8AC3-B77DEAFB6885}"/>
              </a:ext>
            </a:extLst>
          </p:cNvPr>
          <p:cNvSpPr/>
          <p:nvPr/>
        </p:nvSpPr>
        <p:spPr>
          <a:xfrm rot="10800000">
            <a:off x="4978418" y="4428129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93C1187E-F00D-455C-BBB9-82A97A5652BE}"/>
              </a:ext>
            </a:extLst>
          </p:cNvPr>
          <p:cNvSpPr/>
          <p:nvPr/>
        </p:nvSpPr>
        <p:spPr>
          <a:xfrm rot="16200000">
            <a:off x="5588097" y="3425567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2469D-D84D-433C-9437-69A1A8673470}"/>
              </a:ext>
            </a:extLst>
          </p:cNvPr>
          <p:cNvSpPr txBox="1"/>
          <p:nvPr/>
        </p:nvSpPr>
        <p:spPr>
          <a:xfrm>
            <a:off x="6090227" y="34578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  am  … c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7284F-5173-4DCE-A24D-EC748C6EDA81}"/>
              </a:ext>
            </a:extLst>
          </p:cNvPr>
          <p:cNvSpPr txBox="1"/>
          <p:nvPr/>
        </p:nvSpPr>
        <p:spPr>
          <a:xfrm>
            <a:off x="7258955" y="50083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 am</a:t>
            </a:r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0F59A4B-D272-4824-A721-F808C687C05A}"/>
              </a:ext>
            </a:extLst>
          </p:cNvPr>
          <p:cNvSpPr/>
          <p:nvPr/>
        </p:nvSpPr>
        <p:spPr>
          <a:xfrm>
            <a:off x="6331242" y="3318097"/>
            <a:ext cx="409547" cy="662193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CAB8DAF-D060-4DAB-A8A8-C996D6D56F41}"/>
              </a:ext>
            </a:extLst>
          </p:cNvPr>
          <p:cNvSpPr/>
          <p:nvPr/>
        </p:nvSpPr>
        <p:spPr>
          <a:xfrm>
            <a:off x="7446694" y="5035028"/>
            <a:ext cx="397132" cy="316011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EEA21AEE-7E46-47F7-913F-A9EEC1C57546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16200000" flipH="1">
            <a:off x="6405264" y="4111042"/>
            <a:ext cx="1370749" cy="1109244"/>
          </a:xfrm>
          <a:prstGeom prst="bentConnector3">
            <a:avLst>
              <a:gd name="adj1" fmla="val 116677"/>
            </a:avLst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556BFF2-0F2C-4B70-B301-1DD141EB48B1}"/>
              </a:ext>
            </a:extLst>
          </p:cNvPr>
          <p:cNvCxnSpPr>
            <a:cxnSpLocks/>
          </p:cNvCxnSpPr>
          <p:nvPr/>
        </p:nvCxnSpPr>
        <p:spPr>
          <a:xfrm>
            <a:off x="5590876" y="2550000"/>
            <a:ext cx="1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B7BC26B-5ADE-45B3-8EDD-67F9661EE4F6}"/>
              </a:ext>
            </a:extLst>
          </p:cNvPr>
          <p:cNvCxnSpPr>
            <a:cxnSpLocks/>
          </p:cNvCxnSpPr>
          <p:nvPr/>
        </p:nvCxnSpPr>
        <p:spPr>
          <a:xfrm>
            <a:off x="5590876" y="2878246"/>
            <a:ext cx="1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4D6E6E-472F-4014-85F7-38B53B065FA6}"/>
              </a:ext>
            </a:extLst>
          </p:cNvPr>
          <p:cNvSpPr txBox="1"/>
          <p:nvPr/>
        </p:nvSpPr>
        <p:spPr>
          <a:xfrm>
            <a:off x="6125396" y="222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F4E0DF-F284-461D-AC1F-D33EB3704E26}"/>
              </a:ext>
            </a:extLst>
          </p:cNvPr>
          <p:cNvSpPr txBox="1"/>
          <p:nvPr/>
        </p:nvSpPr>
        <p:spPr>
          <a:xfrm>
            <a:off x="6129437" y="2845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8B71BDA-8819-4F36-AB00-09684B35FB5E}"/>
              </a:ext>
            </a:extLst>
          </p:cNvPr>
          <p:cNvSpPr/>
          <p:nvPr/>
        </p:nvSpPr>
        <p:spPr>
          <a:xfrm>
            <a:off x="7265946" y="1983996"/>
            <a:ext cx="629146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0218F5-9F48-4073-B78B-1D4362294ED8}"/>
              </a:ext>
            </a:extLst>
          </p:cNvPr>
          <p:cNvSpPr txBox="1"/>
          <p:nvPr/>
        </p:nvSpPr>
        <p:spPr>
          <a:xfrm>
            <a:off x="7343368" y="277095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0" name="Стрелка: вниз 59">
            <a:extLst>
              <a:ext uri="{FF2B5EF4-FFF2-40B4-BE49-F238E27FC236}">
                <a16:creationId xmlns:a16="http://schemas.microsoft.com/office/drawing/2014/main" id="{1EB7C709-4911-4DE7-BD48-539B20A5BA57}"/>
              </a:ext>
            </a:extLst>
          </p:cNvPr>
          <p:cNvSpPr/>
          <p:nvPr/>
        </p:nvSpPr>
        <p:spPr>
          <a:xfrm rot="10800000">
            <a:off x="7375751" y="4435917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: вниз 72">
            <a:extLst>
              <a:ext uri="{FF2B5EF4-FFF2-40B4-BE49-F238E27FC236}">
                <a16:creationId xmlns:a16="http://schemas.microsoft.com/office/drawing/2014/main" id="{9A8B1F74-9681-4EB7-8F9E-24E02E369C60}"/>
              </a:ext>
            </a:extLst>
          </p:cNvPr>
          <p:cNvSpPr/>
          <p:nvPr/>
        </p:nvSpPr>
        <p:spPr>
          <a:xfrm rot="16200000">
            <a:off x="7992418" y="3417779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7C722-713E-4A14-80C5-BFBACFC77960}"/>
              </a:ext>
            </a:extLst>
          </p:cNvPr>
          <p:cNvSpPr txBox="1"/>
          <p:nvPr/>
        </p:nvSpPr>
        <p:spPr>
          <a:xfrm>
            <a:off x="8494548" y="345002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 </a:t>
            </a:r>
            <a:r>
              <a:rPr lang="en-US" dirty="0" err="1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fine …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AEACA1-E9B5-48D4-B831-32A958DE7AD9}"/>
              </a:ext>
            </a:extLst>
          </p:cNvPr>
          <p:cNvSpPr txBox="1"/>
          <p:nvPr/>
        </p:nvSpPr>
        <p:spPr>
          <a:xfrm>
            <a:off x="9663276" y="5000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 fine</a:t>
            </a:r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77AA9750-09FC-454E-917D-63BDA65976A0}"/>
              </a:ext>
            </a:extLst>
          </p:cNvPr>
          <p:cNvSpPr/>
          <p:nvPr/>
        </p:nvSpPr>
        <p:spPr>
          <a:xfrm>
            <a:off x="8858651" y="3310309"/>
            <a:ext cx="409547" cy="662193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72D4194-DBEA-40BB-ADDD-92BECE18416D}"/>
              </a:ext>
            </a:extLst>
          </p:cNvPr>
          <p:cNvSpPr/>
          <p:nvPr/>
        </p:nvSpPr>
        <p:spPr>
          <a:xfrm>
            <a:off x="10176328" y="5027240"/>
            <a:ext cx="517272" cy="316011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5971CE2F-3B3B-4EEF-801A-4C16A8704D8F}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6200000" flipH="1">
            <a:off x="9063820" y="3972106"/>
            <a:ext cx="1370749" cy="1371539"/>
          </a:xfrm>
          <a:prstGeom prst="bentConnector3">
            <a:avLst>
              <a:gd name="adj1" fmla="val 116677"/>
            </a:avLst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CE4942DA-C1EF-45A8-83E6-B1E1E28B5D5C}"/>
              </a:ext>
            </a:extLst>
          </p:cNvPr>
          <p:cNvCxnSpPr>
            <a:cxnSpLocks/>
          </p:cNvCxnSpPr>
          <p:nvPr/>
        </p:nvCxnSpPr>
        <p:spPr>
          <a:xfrm>
            <a:off x="7995197" y="2542212"/>
            <a:ext cx="1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FB6F56B-9E99-47BD-889A-34923143D043}"/>
              </a:ext>
            </a:extLst>
          </p:cNvPr>
          <p:cNvCxnSpPr>
            <a:cxnSpLocks/>
          </p:cNvCxnSpPr>
          <p:nvPr/>
        </p:nvCxnSpPr>
        <p:spPr>
          <a:xfrm>
            <a:off x="7995197" y="2870458"/>
            <a:ext cx="159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85E5339-0871-41EE-B157-6FFB084FAC42}"/>
              </a:ext>
            </a:extLst>
          </p:cNvPr>
          <p:cNvSpPr txBox="1"/>
          <p:nvPr/>
        </p:nvSpPr>
        <p:spPr>
          <a:xfrm>
            <a:off x="8529717" y="22139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0AAE3E-B49C-4B94-80FB-BB1C9D9239BA}"/>
              </a:ext>
            </a:extLst>
          </p:cNvPr>
          <p:cNvSpPr txBox="1"/>
          <p:nvPr/>
        </p:nvSpPr>
        <p:spPr>
          <a:xfrm>
            <a:off x="8533758" y="28381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77FB721A-241B-4CC4-8D8F-9869BE25A030}"/>
              </a:ext>
            </a:extLst>
          </p:cNvPr>
          <p:cNvSpPr/>
          <p:nvPr/>
        </p:nvSpPr>
        <p:spPr>
          <a:xfrm>
            <a:off x="9670267" y="1976208"/>
            <a:ext cx="629146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36BC71-A404-48D3-858C-5E70E49B49B5}"/>
              </a:ext>
            </a:extLst>
          </p:cNvPr>
          <p:cNvSpPr txBox="1"/>
          <p:nvPr/>
        </p:nvSpPr>
        <p:spPr>
          <a:xfrm>
            <a:off x="9747689" y="276316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85" name="Стрелка: вниз 84">
            <a:extLst>
              <a:ext uri="{FF2B5EF4-FFF2-40B4-BE49-F238E27FC236}">
                <a16:creationId xmlns:a16="http://schemas.microsoft.com/office/drawing/2014/main" id="{E0B48BD0-141B-4F3E-817A-E402FD695706}"/>
              </a:ext>
            </a:extLst>
          </p:cNvPr>
          <p:cNvSpPr/>
          <p:nvPr/>
        </p:nvSpPr>
        <p:spPr>
          <a:xfrm rot="10800000">
            <a:off x="9780072" y="4428129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A20299-9150-4B0E-8D75-223001F2C4DE}"/>
              </a:ext>
            </a:extLst>
          </p:cNvPr>
          <p:cNvSpPr txBox="1"/>
          <p:nvPr/>
        </p:nvSpPr>
        <p:spPr>
          <a:xfrm>
            <a:off x="10353688" y="258329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  <a:endParaRPr lang="ru-RU" sz="4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F53F9C-1C72-4DF1-B895-AF7B37332EA7}"/>
              </a:ext>
            </a:extLst>
          </p:cNvPr>
          <p:cNvSpPr txBox="1"/>
          <p:nvPr/>
        </p:nvSpPr>
        <p:spPr>
          <a:xfrm>
            <a:off x="10835916" y="287045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&lt;EOS&gt;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 </a:t>
            </a:r>
            <a:r>
              <a:rPr lang="en-US" b="1" dirty="0" err="1"/>
              <a:t>return_state</a:t>
            </a:r>
            <a:r>
              <a:rPr lang="en-US" b="1" dirty="0"/>
              <a:t> </a:t>
            </a:r>
            <a:r>
              <a:rPr lang="ru-RU" dirty="0"/>
              <a:t>слоя </a:t>
            </a:r>
            <a:r>
              <a:rPr lang="en-US" dirty="0"/>
              <a:t>LSTM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6614E-4CFE-422D-9096-37B724FA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06" y="1817810"/>
            <a:ext cx="5276850" cy="3943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E770F-A6D0-4489-A7C9-9212B20D66D8}"/>
              </a:ext>
            </a:extLst>
          </p:cNvPr>
          <p:cNvSpPr txBox="1"/>
          <p:nvPr/>
        </p:nvSpPr>
        <p:spPr>
          <a:xfrm>
            <a:off x="7768737" y="4186246"/>
            <a:ext cx="26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EncoderState</a:t>
            </a:r>
            <a:endParaRPr lang="ru-RU" sz="3600" dirty="0"/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95F23FF9-68AE-40B6-A997-43AAC5211062}"/>
              </a:ext>
            </a:extLst>
          </p:cNvPr>
          <p:cNvSpPr/>
          <p:nvPr/>
        </p:nvSpPr>
        <p:spPr>
          <a:xfrm>
            <a:off x="7280031" y="3604321"/>
            <a:ext cx="307731" cy="18101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Генерация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A92EB0-F9EC-4445-BD90-D15CC4821B9A}"/>
              </a:ext>
            </a:extLst>
          </p:cNvPr>
          <p:cNvSpPr txBox="1"/>
          <p:nvPr/>
        </p:nvSpPr>
        <p:spPr>
          <a:xfrm>
            <a:off x="2979826" y="2895779"/>
            <a:ext cx="62323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Диалоговые системы (чат-боты)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Машинный перевод текста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Написание новостей, статей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Генерация программного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909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реализации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A92EB0-F9EC-4445-BD90-D15CC4821B9A}"/>
              </a:ext>
            </a:extLst>
          </p:cNvPr>
          <p:cNvSpPr txBox="1"/>
          <p:nvPr/>
        </p:nvSpPr>
        <p:spPr>
          <a:xfrm>
            <a:off x="1660747" y="2518274"/>
            <a:ext cx="8870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200" dirty="0"/>
              <a:t>Сбор </a:t>
            </a:r>
            <a:r>
              <a:rPr lang="ru-RU" sz="3200" dirty="0" err="1"/>
              <a:t>датасета</a:t>
            </a:r>
            <a:r>
              <a:rPr lang="ru-RU" sz="3200" dirty="0"/>
              <a:t> (в нашем случае – диалогов)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Очистить </a:t>
            </a:r>
            <a:r>
              <a:rPr lang="ru-RU" sz="3200" dirty="0" err="1"/>
              <a:t>датасет</a:t>
            </a:r>
            <a:r>
              <a:rPr lang="ru-RU" sz="3200" dirty="0"/>
              <a:t>, оставить только нужное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 err="1"/>
              <a:t>Токенизировать</a:t>
            </a:r>
            <a:r>
              <a:rPr lang="ru-RU" sz="3200" dirty="0"/>
              <a:t> и преобразовать слова в коды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Обучить нейросеть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Создать интерфейс для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747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реализации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A92EB0-F9EC-4445-BD90-D15CC4821B9A}"/>
              </a:ext>
            </a:extLst>
          </p:cNvPr>
          <p:cNvSpPr txBox="1"/>
          <p:nvPr/>
        </p:nvSpPr>
        <p:spPr>
          <a:xfrm>
            <a:off x="1660747" y="2518274"/>
            <a:ext cx="8870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200" dirty="0"/>
              <a:t>Сбор </a:t>
            </a:r>
            <a:r>
              <a:rPr lang="ru-RU" sz="3200" dirty="0" err="1"/>
              <a:t>датасета</a:t>
            </a:r>
            <a:r>
              <a:rPr lang="ru-RU" sz="3200" dirty="0"/>
              <a:t> (в нашем случае – диалогов)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Очистить </a:t>
            </a:r>
            <a:r>
              <a:rPr lang="ru-RU" sz="3200" dirty="0" err="1"/>
              <a:t>датасет</a:t>
            </a:r>
            <a:r>
              <a:rPr lang="ru-RU" sz="3200" dirty="0"/>
              <a:t>, оставить только нужное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 err="1"/>
              <a:t>Токенизировать</a:t>
            </a:r>
            <a:r>
              <a:rPr lang="ru-RU" sz="3200" dirty="0"/>
              <a:t> и преобразовать слова в коды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Обучить нейросеть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200" dirty="0"/>
              <a:t>Создать интерфейс для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2117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en-US" b="1" dirty="0"/>
              <a:t>Seq2Seq</a:t>
            </a:r>
            <a:r>
              <a:rPr lang="en-US" dirty="0"/>
              <a:t> (Sequence-to-Sequence)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71383FD-782A-49EC-90AE-CCD7C10D610A}"/>
              </a:ext>
            </a:extLst>
          </p:cNvPr>
          <p:cNvSpPr/>
          <p:nvPr/>
        </p:nvSpPr>
        <p:spPr>
          <a:xfrm>
            <a:off x="1278784" y="2441196"/>
            <a:ext cx="3053593" cy="2281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E06C51-10E8-40CA-94BB-35AFB2B79108}"/>
              </a:ext>
            </a:extLst>
          </p:cNvPr>
          <p:cNvSpPr/>
          <p:nvPr/>
        </p:nvSpPr>
        <p:spPr>
          <a:xfrm>
            <a:off x="7859624" y="2441196"/>
            <a:ext cx="3053593" cy="22818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016171-86EF-43E6-A685-0943A0AAFFFA}"/>
              </a:ext>
            </a:extLst>
          </p:cNvPr>
          <p:cNvSpPr/>
          <p:nvPr/>
        </p:nvSpPr>
        <p:spPr>
          <a:xfrm>
            <a:off x="5770685" y="2701579"/>
            <a:ext cx="650630" cy="1761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7180E-A345-4F81-B295-61E9C1840419}"/>
              </a:ext>
            </a:extLst>
          </p:cNvPr>
          <p:cNvSpPr txBox="1"/>
          <p:nvPr/>
        </p:nvSpPr>
        <p:spPr>
          <a:xfrm>
            <a:off x="4534643" y="4891363"/>
            <a:ext cx="3122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Скрытое пространство</a:t>
            </a:r>
            <a:br>
              <a:rPr lang="en-US" sz="2400" dirty="0"/>
            </a:br>
            <a:r>
              <a:rPr lang="en-US" sz="2400" dirty="0" err="1"/>
              <a:t>EncoderState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0BF5A-0BA3-49DF-A60F-B11722001E9C}"/>
              </a:ext>
            </a:extLst>
          </p:cNvPr>
          <p:cNvSpPr txBox="1"/>
          <p:nvPr/>
        </p:nvSpPr>
        <p:spPr>
          <a:xfrm>
            <a:off x="1860160" y="3228156"/>
            <a:ext cx="18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Encoder</a:t>
            </a:r>
            <a:endParaRPr lang="ru-R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BAA-3DDA-4186-B320-D82DE6F299FE}"/>
              </a:ext>
            </a:extLst>
          </p:cNvPr>
          <p:cNvSpPr txBox="1"/>
          <p:nvPr/>
        </p:nvSpPr>
        <p:spPr>
          <a:xfrm>
            <a:off x="8415352" y="3228156"/>
            <a:ext cx="1942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Decoder</a:t>
            </a:r>
            <a:endParaRPr lang="ru-RU" sz="4000" dirty="0"/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F8F02043-ED80-402B-B1FB-C893691DA68B}"/>
              </a:ext>
            </a:extLst>
          </p:cNvPr>
          <p:cNvSpPr/>
          <p:nvPr/>
        </p:nvSpPr>
        <p:spPr>
          <a:xfrm rot="5400000">
            <a:off x="4073385" y="2944011"/>
            <a:ext cx="1956291" cy="1276174"/>
          </a:xfrm>
          <a:prstGeom prst="trapezoid">
            <a:avLst>
              <a:gd name="adj" fmla="val 442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C6546F11-20A0-4FE7-9645-920A117E9F75}"/>
              </a:ext>
            </a:extLst>
          </p:cNvPr>
          <p:cNvSpPr/>
          <p:nvPr/>
        </p:nvSpPr>
        <p:spPr>
          <a:xfrm rot="16200000">
            <a:off x="6162324" y="2944010"/>
            <a:ext cx="1956291" cy="1276174"/>
          </a:xfrm>
          <a:prstGeom prst="trapezoid">
            <a:avLst>
              <a:gd name="adj" fmla="val 442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0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обучения модели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71383FD-782A-49EC-90AE-CCD7C10D610A}"/>
              </a:ext>
            </a:extLst>
          </p:cNvPr>
          <p:cNvSpPr/>
          <p:nvPr/>
        </p:nvSpPr>
        <p:spPr>
          <a:xfrm>
            <a:off x="1182069" y="2581873"/>
            <a:ext cx="3053593" cy="228180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E06C51-10E8-40CA-94BB-35AFB2B79108}"/>
              </a:ext>
            </a:extLst>
          </p:cNvPr>
          <p:cNvSpPr/>
          <p:nvPr/>
        </p:nvSpPr>
        <p:spPr>
          <a:xfrm>
            <a:off x="5802924" y="2581873"/>
            <a:ext cx="3023852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0BF5A-0BA3-49DF-A60F-B11722001E9C}"/>
              </a:ext>
            </a:extLst>
          </p:cNvPr>
          <p:cNvSpPr txBox="1"/>
          <p:nvPr/>
        </p:nvSpPr>
        <p:spPr>
          <a:xfrm>
            <a:off x="1763445" y="1953272"/>
            <a:ext cx="18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Encoder</a:t>
            </a:r>
            <a:endParaRPr lang="ru-R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BAA-3DDA-4186-B320-D82DE6F299FE}"/>
              </a:ext>
            </a:extLst>
          </p:cNvPr>
          <p:cNvSpPr txBox="1"/>
          <p:nvPr/>
        </p:nvSpPr>
        <p:spPr>
          <a:xfrm>
            <a:off x="6343782" y="1953272"/>
            <a:ext cx="1942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Decoder</a:t>
            </a:r>
            <a:endParaRPr lang="ru-RU" sz="4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AD86B6-1090-4614-AA75-C7B99BA59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71" y="3169035"/>
            <a:ext cx="2650385" cy="1107482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1754BA1-E290-4C0B-8A89-E3E117A65C0B}"/>
              </a:ext>
            </a:extLst>
          </p:cNvPr>
          <p:cNvCxnSpPr/>
          <p:nvPr/>
        </p:nvCxnSpPr>
        <p:spPr>
          <a:xfrm>
            <a:off x="4325816" y="3569677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C7E7114-048F-481F-81E3-6811468EB5FE}"/>
              </a:ext>
            </a:extLst>
          </p:cNvPr>
          <p:cNvCxnSpPr/>
          <p:nvPr/>
        </p:nvCxnSpPr>
        <p:spPr>
          <a:xfrm>
            <a:off x="4325816" y="3897923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DC2040-2B8A-4A27-AD0B-D4FA61ED2A64}"/>
              </a:ext>
            </a:extLst>
          </p:cNvPr>
          <p:cNvSpPr txBox="1"/>
          <p:nvPr/>
        </p:nvSpPr>
        <p:spPr>
          <a:xfrm>
            <a:off x="4860336" y="32414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8F19C-B06B-468B-B40F-A2D6546C205A}"/>
              </a:ext>
            </a:extLst>
          </p:cNvPr>
          <p:cNvSpPr txBox="1"/>
          <p:nvPr/>
        </p:nvSpPr>
        <p:spPr>
          <a:xfrm>
            <a:off x="4864377" y="38656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283A8C0-0463-4085-B712-F2E13DCA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1" y="3169035"/>
            <a:ext cx="2650385" cy="1107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03A79-5D48-4AB0-B583-5FDA89DCA5DC}"/>
              </a:ext>
            </a:extLst>
          </p:cNvPr>
          <p:cNvSpPr txBox="1"/>
          <p:nvPr/>
        </p:nvSpPr>
        <p:spPr>
          <a:xfrm>
            <a:off x="1910628" y="5521282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are you ?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23F8D-A1E7-427F-AE21-092098DEE783}"/>
              </a:ext>
            </a:extLst>
          </p:cNvPr>
          <p:cNvSpPr txBox="1"/>
          <p:nvPr/>
        </p:nvSpPr>
        <p:spPr>
          <a:xfrm rot="16200000">
            <a:off x="5169158" y="2934391"/>
            <a:ext cx="8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Вход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F6BA9-D9F2-4588-8CFB-7EC3E57EEC50}"/>
              </a:ext>
            </a:extLst>
          </p:cNvPr>
          <p:cNvSpPr txBox="1"/>
          <p:nvPr/>
        </p:nvSpPr>
        <p:spPr>
          <a:xfrm>
            <a:off x="6905314" y="4859670"/>
            <a:ext cx="8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Вход 2</a:t>
            </a: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559D7521-4AD2-45E3-9782-53B21FF56931}"/>
              </a:ext>
            </a:extLst>
          </p:cNvPr>
          <p:cNvSpPr/>
          <p:nvPr/>
        </p:nvSpPr>
        <p:spPr>
          <a:xfrm rot="10800000">
            <a:off x="2470558" y="5004112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7AB11A7D-8415-414A-BFC5-E561FCC74223}"/>
              </a:ext>
            </a:extLst>
          </p:cNvPr>
          <p:cNvSpPr/>
          <p:nvPr/>
        </p:nvSpPr>
        <p:spPr>
          <a:xfrm rot="16200000">
            <a:off x="9010749" y="3499411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148987-6EF4-4AB4-8835-4057FAC13307}"/>
              </a:ext>
            </a:extLst>
          </p:cNvPr>
          <p:cNvSpPr txBox="1"/>
          <p:nvPr/>
        </p:nvSpPr>
        <p:spPr>
          <a:xfrm>
            <a:off x="9457225" y="3536162"/>
            <a:ext cx="165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 am fine &lt;EOS&gt;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CE2D9-1410-4596-852E-A7783770C96C}"/>
              </a:ext>
            </a:extLst>
          </p:cNvPr>
          <p:cNvSpPr txBox="1"/>
          <p:nvPr/>
        </p:nvSpPr>
        <p:spPr>
          <a:xfrm>
            <a:off x="9910586" y="3200345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yTrain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E8939-D687-488E-99AD-4D57F789C09E}"/>
              </a:ext>
            </a:extLst>
          </p:cNvPr>
          <p:cNvSpPr txBox="1"/>
          <p:nvPr/>
        </p:nvSpPr>
        <p:spPr>
          <a:xfrm>
            <a:off x="9215516" y="2536092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xTrain</a:t>
            </a:r>
            <a:r>
              <a:rPr lang="en-US" dirty="0">
                <a:solidFill>
                  <a:schemeClr val="accent2"/>
                </a:solidFill>
              </a:rPr>
              <a:t> = H + C + </a:t>
            </a:r>
            <a:r>
              <a:rPr lang="ru-RU" dirty="0">
                <a:solidFill>
                  <a:schemeClr val="accent2"/>
                </a:solidFill>
              </a:rPr>
              <a:t>ответ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767E2-6BD6-463D-965A-D2E3FDB5287F}"/>
              </a:ext>
            </a:extLst>
          </p:cNvPr>
          <p:cNvSpPr txBox="1"/>
          <p:nvPr/>
        </p:nvSpPr>
        <p:spPr>
          <a:xfrm>
            <a:off x="6178100" y="5736164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&lt;BOS&gt; I am fine &lt;EOS&gt;</a:t>
            </a:r>
            <a:endParaRPr lang="ru-RU" dirty="0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DF605AFD-28CD-4268-82B2-C582B3BB996F}"/>
              </a:ext>
            </a:extLst>
          </p:cNvPr>
          <p:cNvSpPr/>
          <p:nvPr/>
        </p:nvSpPr>
        <p:spPr>
          <a:xfrm rot="10800000">
            <a:off x="7110081" y="5259218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5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en-US" b="1" dirty="0"/>
              <a:t>Seq2Seq</a:t>
            </a:r>
            <a:r>
              <a:rPr lang="en-US" dirty="0"/>
              <a:t> (Sequence-to-Sequence)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3277E-74B5-42B7-B46C-10C561B3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07" y="1690688"/>
            <a:ext cx="770758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модели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71383FD-782A-49EC-90AE-CCD7C10D610A}"/>
              </a:ext>
            </a:extLst>
          </p:cNvPr>
          <p:cNvSpPr/>
          <p:nvPr/>
        </p:nvSpPr>
        <p:spPr>
          <a:xfrm>
            <a:off x="1094146" y="1983996"/>
            <a:ext cx="2059937" cy="228180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E06C51-10E8-40CA-94BB-35AFB2B79108}"/>
              </a:ext>
            </a:extLst>
          </p:cNvPr>
          <p:cNvSpPr/>
          <p:nvPr/>
        </p:nvSpPr>
        <p:spPr>
          <a:xfrm>
            <a:off x="4799219" y="1980931"/>
            <a:ext cx="3023852" cy="228180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0BF5A-0BA3-49DF-A60F-B11722001E9C}"/>
              </a:ext>
            </a:extLst>
          </p:cNvPr>
          <p:cNvSpPr txBox="1"/>
          <p:nvPr/>
        </p:nvSpPr>
        <p:spPr>
          <a:xfrm>
            <a:off x="1176234" y="2787134"/>
            <a:ext cx="18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Encoder</a:t>
            </a:r>
            <a:endParaRPr lang="ru-R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BAA-3DDA-4186-B320-D82DE6F299FE}"/>
              </a:ext>
            </a:extLst>
          </p:cNvPr>
          <p:cNvSpPr txBox="1"/>
          <p:nvPr/>
        </p:nvSpPr>
        <p:spPr>
          <a:xfrm>
            <a:off x="5409881" y="2741441"/>
            <a:ext cx="1942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Decoder</a:t>
            </a:r>
            <a:endParaRPr lang="ru-RU" sz="4000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1754BA1-E290-4C0B-8A89-E3E117A65C0B}"/>
              </a:ext>
            </a:extLst>
          </p:cNvPr>
          <p:cNvCxnSpPr/>
          <p:nvPr/>
        </p:nvCxnSpPr>
        <p:spPr>
          <a:xfrm>
            <a:off x="3284041" y="2971800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C7E7114-048F-481F-81E3-6811468EB5FE}"/>
              </a:ext>
            </a:extLst>
          </p:cNvPr>
          <p:cNvCxnSpPr/>
          <p:nvPr/>
        </p:nvCxnSpPr>
        <p:spPr>
          <a:xfrm>
            <a:off x="3284041" y="3300046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DC2040-2B8A-4A27-AD0B-D4FA61ED2A64}"/>
              </a:ext>
            </a:extLst>
          </p:cNvPr>
          <p:cNvSpPr txBox="1"/>
          <p:nvPr/>
        </p:nvSpPr>
        <p:spPr>
          <a:xfrm>
            <a:off x="3818561" y="26435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8F19C-B06B-468B-B40F-A2D6546C205A}"/>
              </a:ext>
            </a:extLst>
          </p:cNvPr>
          <p:cNvSpPr txBox="1"/>
          <p:nvPr/>
        </p:nvSpPr>
        <p:spPr>
          <a:xfrm>
            <a:off x="3822602" y="32677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03A79-5D48-4AB0-B583-5FDA89DCA5DC}"/>
              </a:ext>
            </a:extLst>
          </p:cNvPr>
          <p:cNvSpPr txBox="1"/>
          <p:nvPr/>
        </p:nvSpPr>
        <p:spPr>
          <a:xfrm>
            <a:off x="1330336" y="4921865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are you ?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23F8D-A1E7-427F-AE21-092098DEE783}"/>
              </a:ext>
            </a:extLst>
          </p:cNvPr>
          <p:cNvSpPr txBox="1"/>
          <p:nvPr/>
        </p:nvSpPr>
        <p:spPr>
          <a:xfrm rot="16200000">
            <a:off x="4127383" y="2336514"/>
            <a:ext cx="8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Вход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F6BA9-D9F2-4588-8CFB-7EC3E57EEC50}"/>
              </a:ext>
            </a:extLst>
          </p:cNvPr>
          <p:cNvSpPr txBox="1"/>
          <p:nvPr/>
        </p:nvSpPr>
        <p:spPr>
          <a:xfrm>
            <a:off x="5901609" y="4258728"/>
            <a:ext cx="8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Вход 2</a:t>
            </a: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559D7521-4AD2-45E3-9782-53B21FF56931}"/>
              </a:ext>
            </a:extLst>
          </p:cNvPr>
          <p:cNvSpPr/>
          <p:nvPr/>
        </p:nvSpPr>
        <p:spPr>
          <a:xfrm rot="10800000">
            <a:off x="1890266" y="4404695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7AB11A7D-8415-414A-BFC5-E561FCC74223}"/>
              </a:ext>
            </a:extLst>
          </p:cNvPr>
          <p:cNvSpPr/>
          <p:nvPr/>
        </p:nvSpPr>
        <p:spPr>
          <a:xfrm rot="16200000">
            <a:off x="7971876" y="3478762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148987-6EF4-4AB4-8835-4057FAC13307}"/>
              </a:ext>
            </a:extLst>
          </p:cNvPr>
          <p:cNvSpPr txBox="1"/>
          <p:nvPr/>
        </p:nvSpPr>
        <p:spPr>
          <a:xfrm>
            <a:off x="8491590" y="3511008"/>
            <a:ext cx="31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Слово1  Слово2 Слово3</a:t>
            </a:r>
            <a:r>
              <a:rPr lang="en-US" dirty="0">
                <a:solidFill>
                  <a:srgbClr val="7030A0"/>
                </a:solidFill>
              </a:rPr>
              <a:t> &lt;EOS&gt;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767E2-6BD6-463D-965A-D2E3FDB5287F}"/>
              </a:ext>
            </a:extLst>
          </p:cNvPr>
          <p:cNvSpPr txBox="1"/>
          <p:nvPr/>
        </p:nvSpPr>
        <p:spPr>
          <a:xfrm>
            <a:off x="5531212" y="5259949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1:  </a:t>
            </a:r>
            <a:r>
              <a:rPr lang="en-US" dirty="0"/>
              <a:t>&lt;BOS&gt;</a:t>
            </a:r>
            <a:endParaRPr lang="ru-RU" dirty="0"/>
          </a:p>
          <a:p>
            <a:r>
              <a:rPr lang="ru-RU" dirty="0"/>
              <a:t>Шаг 2:  Слово1</a:t>
            </a:r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DF605AFD-28CD-4268-82B2-C582B3BB996F}"/>
              </a:ext>
            </a:extLst>
          </p:cNvPr>
          <p:cNvSpPr/>
          <p:nvPr/>
        </p:nvSpPr>
        <p:spPr>
          <a:xfrm rot="10800000">
            <a:off x="6106376" y="4658276"/>
            <a:ext cx="409535" cy="44672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739D45-A8A9-4F90-AEE4-0ACE89DEEFF7}"/>
              </a:ext>
            </a:extLst>
          </p:cNvPr>
          <p:cNvSpPr/>
          <p:nvPr/>
        </p:nvSpPr>
        <p:spPr>
          <a:xfrm>
            <a:off x="8491590" y="3367427"/>
            <a:ext cx="845841" cy="662193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62E29FC-BF7C-4A58-9430-6DBC9229FAEF}"/>
              </a:ext>
            </a:extLst>
          </p:cNvPr>
          <p:cNvSpPr/>
          <p:nvPr/>
        </p:nvSpPr>
        <p:spPr>
          <a:xfrm>
            <a:off x="6278466" y="5565531"/>
            <a:ext cx="845841" cy="316011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CD7C2CA3-E5EA-4D7F-9D23-6B24AADEDD1E}"/>
              </a:ext>
            </a:extLst>
          </p:cNvPr>
          <p:cNvCxnSpPr>
            <a:stCxn id="3" idx="2"/>
            <a:endCxn id="29" idx="3"/>
          </p:cNvCxnSpPr>
          <p:nvPr/>
        </p:nvCxnSpPr>
        <p:spPr>
          <a:xfrm rot="5400000">
            <a:off x="7172451" y="3981476"/>
            <a:ext cx="1693917" cy="1790204"/>
          </a:xfrm>
          <a:prstGeom prst="bentConnector2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8C3E7C6-60EA-4ED4-BA8C-BA69508C8286}"/>
              </a:ext>
            </a:extLst>
          </p:cNvPr>
          <p:cNvCxnSpPr/>
          <p:nvPr/>
        </p:nvCxnSpPr>
        <p:spPr>
          <a:xfrm>
            <a:off x="7953279" y="2602951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7181482-C8AF-4DF8-9813-18204A6C1A5D}"/>
              </a:ext>
            </a:extLst>
          </p:cNvPr>
          <p:cNvCxnSpPr/>
          <p:nvPr/>
        </p:nvCxnSpPr>
        <p:spPr>
          <a:xfrm>
            <a:off x="7953279" y="2931197"/>
            <a:ext cx="13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0D9F33-623E-4475-8DAE-3D4DC3D7F676}"/>
              </a:ext>
            </a:extLst>
          </p:cNvPr>
          <p:cNvSpPr txBox="1"/>
          <p:nvPr/>
        </p:nvSpPr>
        <p:spPr>
          <a:xfrm>
            <a:off x="8487799" y="227470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E2A82-05E8-4753-9B99-B48A9CFB2654}"/>
              </a:ext>
            </a:extLst>
          </p:cNvPr>
          <p:cNvSpPr txBox="1"/>
          <p:nvPr/>
        </p:nvSpPr>
        <p:spPr>
          <a:xfrm>
            <a:off x="8491840" y="28988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409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225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Machine Learning (ML)</vt:lpstr>
      <vt:lpstr>Генерация текста</vt:lpstr>
      <vt:lpstr>Области применения</vt:lpstr>
      <vt:lpstr>Этапы реализации</vt:lpstr>
      <vt:lpstr>Этапы реализации</vt:lpstr>
      <vt:lpstr>Метод Seq2Seq (Sequence-to-Sequence)</vt:lpstr>
      <vt:lpstr>Процесс обучения модели</vt:lpstr>
      <vt:lpstr>Метод Seq2Seq (Sequence-to-Sequence)</vt:lpstr>
      <vt:lpstr>Использование модели</vt:lpstr>
      <vt:lpstr>Использование модели</vt:lpstr>
      <vt:lpstr>Параметр return_state слоя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36</cp:revision>
  <dcterms:created xsi:type="dcterms:W3CDTF">2021-09-14T11:10:05Z</dcterms:created>
  <dcterms:modified xsi:type="dcterms:W3CDTF">2021-11-23T22:29:13Z</dcterms:modified>
</cp:coreProperties>
</file>