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9" r:id="rId6"/>
    <p:sldId id="288" r:id="rId7"/>
    <p:sldId id="290" r:id="rId8"/>
    <p:sldId id="291" r:id="rId9"/>
    <p:sldId id="305" r:id="rId10"/>
    <p:sldId id="294" r:id="rId11"/>
    <p:sldId id="292" r:id="rId12"/>
    <p:sldId id="297" r:id="rId13"/>
    <p:sldId id="293" r:id="rId14"/>
    <p:sldId id="295" r:id="rId15"/>
    <p:sldId id="296" r:id="rId16"/>
    <p:sldId id="298" r:id="rId17"/>
    <p:sldId id="299" r:id="rId18"/>
    <p:sldId id="302" r:id="rId19"/>
    <p:sldId id="303" r:id="rId20"/>
    <p:sldId id="304" r:id="rId21"/>
    <p:sldId id="306" r:id="rId22"/>
    <p:sldId id="301" r:id="rId23"/>
    <p:sldId id="30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 знания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24-4C47-AA60-8DE490F076F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24-4C47-AA60-8DE490F076FB}"/>
              </c:ext>
            </c:extLst>
          </c:dPt>
          <c:cat>
            <c:numRef>
              <c:f>Лист1!$A$2:$A$3</c:f>
              <c:numCache>
                <c:formatCode>General</c:formatCode>
                <c:ptCount val="2"/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A-4688-BCF9-67029A24D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0C5F8-D485-4090-829A-F658AE13D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081597-9C73-41D3-BDFF-304EB1EC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3706B-7B55-4748-889B-3CE0D342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233355-45B5-40C9-BD7C-47FE57A1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BE4B0-F05F-42DD-8CF1-379412E7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602FD-24C5-46F0-BED5-3D9D35DC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CD2907-CBA8-415D-B935-E733E6AF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1B5D4-8FC3-4FEE-A870-0C141AB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AE329C-8499-4C34-B2CD-CDB31CB6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B31A2-09A0-4458-80D5-916ACEC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99F1A8-5BA9-44B6-914F-69CF0A48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D8F234-765A-47C1-A0EC-EC5640AA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04C96-6240-4AFB-8F67-E1362B67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952E8C-D122-48CF-9C51-8A355528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60BCE-7306-49B5-A86E-19488BA8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9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F3604-EB6C-4602-A65C-9345C08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C5724-68E5-4570-B88A-68BC3C4F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A20D3-884A-4CBF-A9C4-123035BC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1D80E1-E437-48CA-B679-438F01B4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EC24C-84FC-42D8-A9E2-AD6D583B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01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9C625-F55F-4110-9622-B0CB6CA3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10ABB-B72C-46A3-AE2D-1E75D8518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08D4C-3191-4062-9A7D-9E81B064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63A97-68EF-4FAE-8D7A-2C2F0E90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BF85D-F588-427F-8E06-8A534478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9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12177-9C89-404E-88A1-93D911EB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1F1E7-1931-4309-A5A8-5FA5FE82C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518E01-0369-4801-9C32-C32C0A34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103A04-B437-4C42-9911-1C75C925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8C900A-3B39-48A4-850E-8283FE2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66905-56A8-45DD-BA5C-2C205B0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3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26CF0-B3FF-4409-9DD3-10956960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7059A-61E2-4156-8C31-0511922D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358FDC-6E30-48CA-9304-86FF1E67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C509D4-4386-44AD-825F-5AA0CB0CB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38EEA5-7735-460F-B552-8D232B8DD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310E6B-64BA-4912-8DD7-76314B27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932A38-B660-4DC6-9A1B-8AED01C4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540F0C-0E36-4A16-8BC6-6EB13BE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8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398BE-F405-42C1-A242-53F7968D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E11BD9-23B3-458D-B302-4E6400C3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5CCF4E-5C11-49E7-B207-BD50650C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9DCD13-9F93-4595-9D11-BAEEB570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3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7E7BE4-32E4-40EE-840A-D7819F36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996EF9-CCBF-40CB-83F7-1140DFF4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B07CC5-9D26-494A-82B1-1D6D30EA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5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D7CDD-C3C3-45D9-8430-4A11A69D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1189A-6E05-40A3-86A9-6CFEC556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46D80A-CCED-4F8C-8999-FBE8221CB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CBF16-9F15-4279-9EDC-95B39813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26712-2D58-48C9-80F6-2A337C7B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F7027-852F-4903-A3C8-299DE080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417D6-AB55-4017-8C6D-1CDFEBDB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759BA0-7C54-494B-A0E2-932696E4D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2F754C-1002-4173-9B07-4921F44E8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37155-F96C-410B-BA45-00E06FB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0E590C-91B0-4DC4-A860-B7DF3376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216716-8EB9-4230-A71C-271B3369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C6267-32DC-4FA6-93B7-7818A26E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4229A-172D-419C-A655-984FD856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51523-6E8F-4621-9541-7AE2A3E85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3119-D07D-4DE1-BC74-0E50FF937F96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E65B43-2C73-47ED-BE74-BB1D70D3A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8C09B-9CE5-4711-BC57-9904FD1F6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0D31-E01C-4F1B-B421-5659BE64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Реляционные базы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9C47B6-6CDC-420A-B787-714D938D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42" y="2085619"/>
            <a:ext cx="2271693" cy="15220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F1D978-510D-4A3E-86C8-8EB7AF035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1" y="4002584"/>
            <a:ext cx="3838574" cy="20861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E25E73-43A5-4D5F-8234-E2038CA95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17" y="1968812"/>
            <a:ext cx="2340864" cy="17556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0F7BC1-56AC-4E0F-9EE5-0446DD990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4539173"/>
            <a:ext cx="3724275" cy="10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2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Базы данных типа «ключ-значение»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162F-8819-424B-BA42-3E59A8AC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063"/>
            <a:ext cx="10515600" cy="45292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 ключу лежит значение. Что может быть проще? Следовательно – такой тип хранения обеспечивает </a:t>
            </a:r>
            <a:r>
              <a:rPr lang="ru-RU" dirty="0">
                <a:solidFill>
                  <a:srgbClr val="C00000"/>
                </a:solidFill>
              </a:rPr>
              <a:t>наибольшую скорость</a:t>
            </a:r>
            <a:r>
              <a:rPr lang="ru-RU" dirty="0"/>
              <a:t> извлечения данных. Помимо названия </a:t>
            </a:r>
            <a:r>
              <a:rPr lang="en-US" dirty="0"/>
              <a:t>Key-value store </a:t>
            </a:r>
            <a:r>
              <a:rPr lang="ru-RU" dirty="0"/>
              <a:t>их также часто называют </a:t>
            </a:r>
            <a:r>
              <a:rPr lang="en-US" dirty="0"/>
              <a:t>NoSQL</a:t>
            </a:r>
            <a:r>
              <a:rPr lang="ru-RU" dirty="0"/>
              <a:t>-базами.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Для данной базы неважно, что храниться по ключу.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Используется хранение данных как на диске, так и в памяти.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За счет высокой скорости отлично зарекомендовали себя для создания кэш-систем.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51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Базы данных типа «ключ-значение»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AB792E-75D9-4997-B687-FD8EBD8F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690688"/>
            <a:ext cx="7658100" cy="2895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B5D8CF-A716-420A-8D8A-F72C1EF08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84" y="4911524"/>
            <a:ext cx="3692432" cy="12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Документо</a:t>
            </a:r>
            <a:r>
              <a:rPr lang="ru-RU" dirty="0"/>
              <a:t>-ориентированные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162F-8819-424B-BA42-3E59A8AC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291"/>
            <a:ext cx="10515600" cy="39756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Единицей хранения в </a:t>
            </a:r>
            <a:r>
              <a:rPr lang="ru-RU" dirty="0" err="1"/>
              <a:t>документо</a:t>
            </a:r>
            <a:r>
              <a:rPr lang="ru-RU" dirty="0"/>
              <a:t>-ориентированных базах данных выступает </a:t>
            </a:r>
            <a:r>
              <a:rPr lang="ru-RU" dirty="0">
                <a:solidFill>
                  <a:srgbClr val="C00000"/>
                </a:solidFill>
              </a:rPr>
              <a:t>документ</a:t>
            </a:r>
            <a:r>
              <a:rPr lang="ru-RU" dirty="0"/>
              <a:t>. Обычно это </a:t>
            </a:r>
            <a:r>
              <a:rPr lang="en-US" b="1" dirty="0"/>
              <a:t>JSON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/>
              <a:t>BSON</a:t>
            </a:r>
            <a:r>
              <a:rPr lang="ru-RU" dirty="0"/>
              <a:t> (бинарный </a:t>
            </a:r>
            <a:r>
              <a:rPr lang="en-US" dirty="0"/>
              <a:t>JSON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Ранее использовался </a:t>
            </a:r>
            <a:r>
              <a:rPr lang="en-US" dirty="0"/>
              <a:t>XML</a:t>
            </a:r>
            <a:r>
              <a:rPr lang="ru-RU" dirty="0"/>
              <a:t>, но в виду того, что он слишком сложный, его фактически не используют.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Преимущество </a:t>
            </a:r>
            <a:r>
              <a:rPr lang="ru-RU" dirty="0" err="1"/>
              <a:t>документо</a:t>
            </a:r>
            <a:r>
              <a:rPr lang="ru-RU" dirty="0"/>
              <a:t>-ориентированных БД – их гибкость. Набор параметров для поиска данных можно менять в любой момент.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Документная модель хорошо работает в таких примерах использования, как каталоги, пользовательские профили и системы управления контентом, где каждый документ уникален и изменяется со временем.</a:t>
            </a:r>
          </a:p>
        </p:txBody>
      </p:sp>
    </p:spTree>
    <p:extLst>
      <p:ext uri="{BB962C8B-B14F-4D97-AF65-F5344CB8AC3E}">
        <p14:creationId xmlns:p14="http://schemas.microsoft.com/office/powerpoint/2010/main" val="146771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Документо</a:t>
            </a:r>
            <a:r>
              <a:rPr lang="ru-RU" dirty="0"/>
              <a:t>-ориентированные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81CDB6-03DF-45D2-A93E-1494D003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623576"/>
            <a:ext cx="100393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3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Документо</a:t>
            </a:r>
            <a:r>
              <a:rPr lang="ru-RU" dirty="0"/>
              <a:t>-ориентированные БД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C1FCB-1C4F-4C26-818B-869F79032E8C}"/>
              </a:ext>
            </a:extLst>
          </p:cNvPr>
          <p:cNvSpPr txBox="1"/>
          <p:nvPr/>
        </p:nvSpPr>
        <p:spPr>
          <a:xfrm>
            <a:off x="1820411" y="3895040"/>
            <a:ext cx="3162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Amazon </a:t>
            </a:r>
            <a:r>
              <a:rPr lang="en-US" sz="2400" b="1" dirty="0" err="1"/>
              <a:t>DocumentDB</a:t>
            </a:r>
            <a:endParaRPr lang="en-US" sz="24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724B7F-97C1-4197-971B-16A9E6A1D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18" y="2165234"/>
            <a:ext cx="2623420" cy="15740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5FE212-26F5-4ED9-96D3-B5D76F78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29" y="4789458"/>
            <a:ext cx="4245598" cy="12312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7E9D17-1A75-4C85-8ED3-DB5EA5F40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53" y="2078132"/>
            <a:ext cx="2018849" cy="203258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C410202-BE0E-4D83-B1A5-3A4C25816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54" y="5040106"/>
            <a:ext cx="2872445" cy="8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8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Как строить информационную систему?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E9DE5-24C7-4F4D-BD16-8D7ABEF3E522}"/>
              </a:ext>
            </a:extLst>
          </p:cNvPr>
          <p:cNvSpPr txBox="1"/>
          <p:nvPr/>
        </p:nvSpPr>
        <p:spPr>
          <a:xfrm>
            <a:off x="838200" y="2043012"/>
            <a:ext cx="2367186" cy="10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Исследование</a:t>
            </a:r>
            <a:br>
              <a:rPr lang="ru-RU" sz="2800" dirty="0"/>
            </a:br>
            <a:r>
              <a:rPr lang="ru-RU" sz="2800" dirty="0"/>
              <a:t>и анализ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F62A5-2488-4A04-9F3C-94AF9A31ED00}"/>
              </a:ext>
            </a:extLst>
          </p:cNvPr>
          <p:cNvSpPr txBox="1"/>
          <p:nvPr/>
        </p:nvSpPr>
        <p:spPr>
          <a:xfrm>
            <a:off x="4732667" y="2043012"/>
            <a:ext cx="3105658" cy="10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ru-RU" sz="2800" dirty="0"/>
              <a:t>Прототипирование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CCDD3-2C6B-4649-8D8D-11F511C9B6A9}"/>
              </a:ext>
            </a:extLst>
          </p:cNvPr>
          <p:cNvSpPr txBox="1"/>
          <p:nvPr/>
        </p:nvSpPr>
        <p:spPr>
          <a:xfrm>
            <a:off x="9344917" y="2040639"/>
            <a:ext cx="2008883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ru-RU" sz="2800" dirty="0"/>
              <a:t>Построение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0C65A-13AB-4BF8-B461-DDE6F58EE708}"/>
              </a:ext>
            </a:extLst>
          </p:cNvPr>
          <p:cNvSpPr txBox="1"/>
          <p:nvPr/>
        </p:nvSpPr>
        <p:spPr>
          <a:xfrm>
            <a:off x="838200" y="4414162"/>
            <a:ext cx="3159519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ru-RU" sz="2800" dirty="0"/>
              <a:t>Документирование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679F4-44A7-4613-A4D1-2C923ADAC722}"/>
              </a:ext>
            </a:extLst>
          </p:cNvPr>
          <p:cNvSpPr txBox="1"/>
          <p:nvPr/>
        </p:nvSpPr>
        <p:spPr>
          <a:xfrm>
            <a:off x="5346842" y="4414162"/>
            <a:ext cx="1877309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ru-RU" sz="2800" dirty="0"/>
              <a:t>Внедрение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9A69E-C4F9-48E1-8EEC-67130757E01C}"/>
              </a:ext>
            </a:extLst>
          </p:cNvPr>
          <p:cNvSpPr txBox="1"/>
          <p:nvPr/>
        </p:nvSpPr>
        <p:spPr>
          <a:xfrm>
            <a:off x="8816182" y="4414162"/>
            <a:ext cx="2537618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ru-RU" sz="2800" dirty="0"/>
              <a:t>Использование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B79A771-81D7-4115-B836-B4F3BCA8827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205386" y="2583012"/>
            <a:ext cx="152728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2C82F64-6D7F-4B82-BB34-086364570D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838325" y="2580639"/>
            <a:ext cx="1506592" cy="237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C1A02E3-171E-4991-8056-F85F7549E7E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997719" y="4954162"/>
            <a:ext cx="13491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0861A80-20B6-4C66-8F73-AAB0F22F003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224151" y="4954162"/>
            <a:ext cx="159203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C96A207-8123-4A6B-A629-DE81DA1DBAC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349359" y="3120639"/>
            <a:ext cx="0" cy="6167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54646DF-078C-4848-A3C9-841B3B15D1F4}"/>
              </a:ext>
            </a:extLst>
          </p:cNvPr>
          <p:cNvCxnSpPr>
            <a:cxnSpLocks/>
          </p:cNvCxnSpPr>
          <p:nvPr/>
        </p:nvCxnSpPr>
        <p:spPr>
          <a:xfrm flipH="1">
            <a:off x="2417960" y="3737362"/>
            <a:ext cx="7938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7BE23AC-81FB-4239-B64E-C55BAE85ACF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17960" y="3737362"/>
            <a:ext cx="0" cy="6768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6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мы узнаем в этом курсе?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162F-8819-424B-BA42-3E59A8AC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4" y="1690689"/>
            <a:ext cx="9705975" cy="4567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Научимся создавать структуру базы данных</a:t>
            </a:r>
          </a:p>
          <a:p>
            <a:pPr marL="0" indent="0">
              <a:buNone/>
            </a:pPr>
            <a:r>
              <a:rPr lang="ru-RU" dirty="0"/>
              <a:t>Изучим язык </a:t>
            </a:r>
            <a:r>
              <a:rPr lang="en-US" dirty="0"/>
              <a:t>SQL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Научимся добавлять удалять и извлекать данные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Потренируемся на реальных базах данных</a:t>
            </a:r>
          </a:p>
          <a:p>
            <a:pPr marL="0" indent="0">
              <a:buNone/>
            </a:pPr>
            <a:r>
              <a:rPr lang="ru-RU" dirty="0"/>
              <a:t>Поработаем с базами данных из </a:t>
            </a:r>
            <a:r>
              <a:rPr lang="en-US" dirty="0"/>
              <a:t>web-</a:t>
            </a:r>
            <a:r>
              <a:rPr lang="ru-RU" dirty="0"/>
              <a:t>приложений</a:t>
            </a:r>
          </a:p>
          <a:p>
            <a:pPr marL="0" indent="0">
              <a:buNone/>
            </a:pPr>
            <a:r>
              <a:rPr lang="ru-RU" dirty="0"/>
              <a:t>Поработаем с представлениями и триггерами</a:t>
            </a:r>
          </a:p>
          <a:p>
            <a:pPr marL="0" indent="0">
              <a:buNone/>
            </a:pPr>
            <a:r>
              <a:rPr lang="ru-RU" dirty="0"/>
              <a:t>Поработаем с транзакциями и создадим высоконадежную систему</a:t>
            </a:r>
          </a:p>
          <a:p>
            <a:pPr marL="0" indent="0">
              <a:buNone/>
            </a:pPr>
            <a:r>
              <a:rPr lang="ru-RU" dirty="0"/>
              <a:t>Узнаем что такое репликация и какие ее виды бывают</a:t>
            </a:r>
          </a:p>
          <a:p>
            <a:pPr marL="0" indent="0">
              <a:buNone/>
            </a:pPr>
            <a:r>
              <a:rPr lang="ru-RU" dirty="0"/>
              <a:t>Узнаем о </a:t>
            </a:r>
            <a:r>
              <a:rPr lang="ru-RU" dirty="0" err="1"/>
              <a:t>шардировании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Выполним итоговый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73420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Базы данных по популярности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B38EF-895F-4031-9C6F-5D8FFA190D12}"/>
              </a:ext>
            </a:extLst>
          </p:cNvPr>
          <p:cNvSpPr txBox="1"/>
          <p:nvPr/>
        </p:nvSpPr>
        <p:spPr>
          <a:xfrm>
            <a:off x="4181474" y="6119852"/>
            <a:ext cx="3829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 данным https://db-engines.com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F6A6A9-4882-4089-A553-038DD7F9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451149"/>
            <a:ext cx="8162925" cy="44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Базы данных по популярности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B38EF-895F-4031-9C6F-5D8FFA190D12}"/>
              </a:ext>
            </a:extLst>
          </p:cNvPr>
          <p:cNvSpPr txBox="1"/>
          <p:nvPr/>
        </p:nvSpPr>
        <p:spPr>
          <a:xfrm>
            <a:off x="4181474" y="6119852"/>
            <a:ext cx="3829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 данным https://db-engines.com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5C9F77-1283-41D2-B077-153E646F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238"/>
            <a:ext cx="10515600" cy="36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Романов Аркадий Борисович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RomanovAB@ithub.ru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3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 какой СУБД будем учиться мы?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6995A7-F44A-4F41-8D7C-BD7F30393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1" y="2361404"/>
            <a:ext cx="2261354" cy="15151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2DE8E6-9A29-4764-BB47-B2269C537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705061"/>
            <a:ext cx="6289040" cy="19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9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230CC50-72B5-4AE6-A2CA-E96B74E90701}"/>
              </a:ext>
            </a:extLst>
          </p:cNvPr>
          <p:cNvSpPr/>
          <p:nvPr/>
        </p:nvSpPr>
        <p:spPr>
          <a:xfrm>
            <a:off x="7439025" y="1690688"/>
            <a:ext cx="3914775" cy="3833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 инструментарий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FA7C8B-39C5-40DE-9BCF-55E7B4E2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9" y="1690688"/>
            <a:ext cx="5476875" cy="3904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E62BE2-7F45-4F41-8FD6-5E9FCB5A7087}"/>
              </a:ext>
            </a:extLst>
          </p:cNvPr>
          <p:cNvSpPr txBox="1"/>
          <p:nvPr/>
        </p:nvSpPr>
        <p:spPr>
          <a:xfrm>
            <a:off x="2166761" y="5685740"/>
            <a:ext cx="3162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PhpMyAdmin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C43C7-40DE-46A7-9862-3ADDDE97B0BA}"/>
              </a:ext>
            </a:extLst>
          </p:cNvPr>
          <p:cNvSpPr txBox="1"/>
          <p:nvPr/>
        </p:nvSpPr>
        <p:spPr>
          <a:xfrm>
            <a:off x="7524749" y="2247899"/>
            <a:ext cx="382905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CLI&gt;</a:t>
            </a:r>
            <a:endParaRPr lang="ru-RU" sz="6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BE154-CF30-4159-B932-DCD1D4EDFA39}"/>
              </a:ext>
            </a:extLst>
          </p:cNvPr>
          <p:cNvSpPr txBox="1"/>
          <p:nvPr/>
        </p:nvSpPr>
        <p:spPr>
          <a:xfrm>
            <a:off x="7750881" y="5685740"/>
            <a:ext cx="3291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228343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мы будем изучать базы данных?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7D4E4F8-C1BC-4089-A41D-C09525D6A7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F80A9A-4303-4695-A015-AAF6121A4EA1}"/>
              </a:ext>
            </a:extLst>
          </p:cNvPr>
          <p:cNvSpPr txBox="1"/>
          <p:nvPr/>
        </p:nvSpPr>
        <p:spPr>
          <a:xfrm>
            <a:off x="815583" y="2318067"/>
            <a:ext cx="15692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dirty="0">
                <a:solidFill>
                  <a:schemeClr val="accent4">
                    <a:lumMod val="75000"/>
                  </a:schemeClr>
                </a:solidFill>
              </a:rPr>
              <a:t>Практика</a:t>
            </a:r>
            <a:br>
              <a:rPr lang="ru-RU" sz="2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2200" dirty="0">
                <a:solidFill>
                  <a:schemeClr val="accent4">
                    <a:lumMod val="75000"/>
                  </a:schemeClr>
                </a:solidFill>
              </a:rPr>
              <a:t>в колледже</a:t>
            </a:r>
            <a:br>
              <a:rPr lang="ru-RU" sz="2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2200" dirty="0">
                <a:solidFill>
                  <a:schemeClr val="accent4">
                    <a:lumMod val="75000"/>
                  </a:schemeClr>
                </a:solidFill>
              </a:rPr>
              <a:t>и дома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64EC962-1A92-465F-88BB-6677EB444419}"/>
              </a:ext>
            </a:extLst>
          </p:cNvPr>
          <p:cNvCxnSpPr>
            <a:cxnSpLocks/>
          </p:cNvCxnSpPr>
          <p:nvPr/>
        </p:nvCxnSpPr>
        <p:spPr>
          <a:xfrm>
            <a:off x="2434833" y="2904714"/>
            <a:ext cx="1501629" cy="694369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663494-E086-492C-83FC-FAED67959B96}"/>
              </a:ext>
            </a:extLst>
          </p:cNvPr>
          <p:cNvSpPr txBox="1"/>
          <p:nvPr/>
        </p:nvSpPr>
        <p:spPr>
          <a:xfrm>
            <a:off x="8774632" y="1548626"/>
            <a:ext cx="1953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dirty="0">
                <a:solidFill>
                  <a:schemeClr val="accent2"/>
                </a:solidFill>
              </a:rPr>
              <a:t>Теоретические</a:t>
            </a:r>
            <a:br>
              <a:rPr lang="ru-RU" sz="2200" dirty="0">
                <a:solidFill>
                  <a:schemeClr val="accent2"/>
                </a:solidFill>
              </a:rPr>
            </a:br>
            <a:r>
              <a:rPr lang="ru-RU" sz="2200" dirty="0">
                <a:solidFill>
                  <a:schemeClr val="accent2"/>
                </a:solidFill>
              </a:rPr>
              <a:t>занятия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B0E11A2-1E6C-4115-9239-6316772F32B3}"/>
              </a:ext>
            </a:extLst>
          </p:cNvPr>
          <p:cNvCxnSpPr>
            <a:cxnSpLocks/>
          </p:cNvCxnSpPr>
          <p:nvPr/>
        </p:nvCxnSpPr>
        <p:spPr>
          <a:xfrm flipH="1">
            <a:off x="7892716" y="2041068"/>
            <a:ext cx="881916" cy="69436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6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 станете </a:t>
            </a:r>
            <a:r>
              <a:rPr lang="en-US" dirty="0"/>
              <a:t>Neo </a:t>
            </a:r>
            <a:r>
              <a:rPr lang="ru-RU" dirty="0"/>
              <a:t>в мире данных!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878E66-5D1A-4E1F-8AD2-5ECE092A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46" y="1971174"/>
            <a:ext cx="5545907" cy="42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6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D1B51-190D-4205-A8E5-9FC6C19D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Зачем нужны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CF934-56AE-4C2D-81B3-6EDC3569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Основная задача базы данных – это </a:t>
            </a:r>
            <a:r>
              <a:rPr lang="ru-RU" sz="3600" dirty="0">
                <a:solidFill>
                  <a:srgbClr val="C00000"/>
                </a:solidFill>
              </a:rPr>
              <a:t>структурирование информации</a:t>
            </a:r>
            <a:r>
              <a:rPr lang="ru-RU" sz="3600" dirty="0"/>
              <a:t>.</a:t>
            </a:r>
          </a:p>
          <a:p>
            <a:pPr marL="0" indent="0" algn="ctr">
              <a:buNone/>
            </a:pPr>
            <a:r>
              <a:rPr lang="ru-RU" sz="2400" i="1" dirty="0"/>
              <a:t>Кладбища информации пока еще никому не помогли…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b="1" dirty="0">
                <a:solidFill>
                  <a:srgbClr val="C00000"/>
                </a:solidFill>
              </a:rPr>
              <a:t>Структурирование</a:t>
            </a:r>
            <a:r>
              <a:rPr lang="ru-RU" dirty="0"/>
              <a:t> – это способ систематизации данных: выбор однотипных объектов, определение общих характеристик и связей между ними.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D1B51-190D-4205-A8E5-9FC6C19D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СУБД</a:t>
            </a:r>
            <a:r>
              <a:rPr lang="ru-RU" dirty="0"/>
              <a:t> – системой управления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CF934-56AE-4C2D-81B3-6EDC3569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289" y="2513523"/>
            <a:ext cx="7679422" cy="260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C00000"/>
                </a:solidFill>
              </a:rPr>
              <a:t>СУБД</a:t>
            </a:r>
            <a:r>
              <a:rPr lang="ru-RU" sz="3200" dirty="0">
                <a:solidFill>
                  <a:srgbClr val="C00000"/>
                </a:solidFill>
              </a:rPr>
              <a:t> – это комплекс программ</a:t>
            </a:r>
            <a:r>
              <a:rPr lang="ru-RU" sz="3200" dirty="0"/>
              <a:t>, обеспечивающих хранение и обработку структурированных данных, а также быстрый доступ к этим данным по запросу.</a:t>
            </a:r>
          </a:p>
        </p:txBody>
      </p:sp>
    </p:spTree>
    <p:extLst>
      <p:ext uri="{BB962C8B-B14F-4D97-AF65-F5344CB8AC3E}">
        <p14:creationId xmlns:p14="http://schemas.microsoft.com/office/powerpoint/2010/main" val="26263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D1B51-190D-4205-A8E5-9FC6C19D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 сведений к профиту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643DFE-0FDE-4220-AB46-F74F5B1E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8" y="2210491"/>
            <a:ext cx="11076264" cy="36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D1B51-190D-4205-A8E5-9FC6C19D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СУБД по типу обращения к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CF934-56AE-4C2D-81B3-6EDC3569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240"/>
            <a:ext cx="2936846" cy="615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Локальные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9E63F17-7D1E-4012-B316-83A6EFCE0A4D}"/>
              </a:ext>
            </a:extLst>
          </p:cNvPr>
          <p:cNvSpPr txBox="1">
            <a:spLocks/>
          </p:cNvSpPr>
          <p:nvPr/>
        </p:nvSpPr>
        <p:spPr>
          <a:xfrm>
            <a:off x="3926048" y="2109074"/>
            <a:ext cx="3449273" cy="61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/>
              <a:t>Файл-серверные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4D75371-BB35-416F-89BC-97965BA4DE0F}"/>
              </a:ext>
            </a:extLst>
          </p:cNvPr>
          <p:cNvSpPr txBox="1">
            <a:spLocks/>
          </p:cNvSpPr>
          <p:nvPr/>
        </p:nvSpPr>
        <p:spPr>
          <a:xfrm>
            <a:off x="7526323" y="2132464"/>
            <a:ext cx="3449273" cy="61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/>
              <a:t>Клиент-серверные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791EDF-33C9-40B5-B2BD-3B970A24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83" y="2736805"/>
            <a:ext cx="3600450" cy="2609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9D6DF9-5100-4052-B963-BA23B91A1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84" y="2736805"/>
            <a:ext cx="3048000" cy="2362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88CD7D-233D-47E8-B5B1-C494C9499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4" y="3595469"/>
            <a:ext cx="1066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01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виды баз данных на текущий момент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162F-8819-424B-BA42-3E59A8AC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092" y="2860645"/>
            <a:ext cx="8375708" cy="3349873"/>
          </a:xfrm>
        </p:spPr>
        <p:txBody>
          <a:bodyPr>
            <a:normAutofit/>
          </a:bodyPr>
          <a:lstStyle/>
          <a:p>
            <a:r>
              <a:rPr lang="ru-RU" dirty="0"/>
              <a:t>Реляционные базы данных (</a:t>
            </a:r>
            <a:r>
              <a:rPr lang="en-US" dirty="0"/>
              <a:t>SQL)</a:t>
            </a:r>
            <a:br>
              <a:rPr lang="en-US" dirty="0"/>
            </a:br>
            <a:endParaRPr lang="en-US" dirty="0"/>
          </a:p>
          <a:p>
            <a:r>
              <a:rPr lang="ru-RU" dirty="0"/>
              <a:t>Ключ-значение (</a:t>
            </a:r>
            <a:r>
              <a:rPr lang="en-US" dirty="0"/>
              <a:t>NoSQL )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Документо</a:t>
            </a:r>
            <a:r>
              <a:rPr lang="ru-RU" dirty="0"/>
              <a:t>-ориентированные базы данных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93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Реляционные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5162F-8819-424B-BA42-3E59A8AC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97"/>
            <a:ext cx="10515600" cy="1853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Представляет из себя модель таблиц и отношений между этими таблицами.</a:t>
            </a:r>
          </a:p>
          <a:p>
            <a:pPr marL="0" indent="0">
              <a:buNone/>
            </a:pPr>
            <a:r>
              <a:rPr lang="ru-RU" dirty="0"/>
              <a:t>Именно этот тип баз данных наиболее популярен сейчас, именно его мы и будем изучать.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8DECAD-90CA-404B-ADA2-E98FA65D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77" y="3607266"/>
            <a:ext cx="7888446" cy="2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7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0BB1-62BE-4206-9A19-61FDE15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Реляционные базы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61F2B6-46A9-4D83-BABB-65FD485F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793154"/>
            <a:ext cx="5867400" cy="45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76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465</Words>
  <Application>Microsoft Office PowerPoint</Application>
  <PresentationFormat>Широкоэкранный</PresentationFormat>
  <Paragraphs>73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Романов Аркадий Борисович</vt:lpstr>
      <vt:lpstr>Зачем нужны базы данных</vt:lpstr>
      <vt:lpstr>СУБД – системой управления базой данных</vt:lpstr>
      <vt:lpstr>От сведений к профиту</vt:lpstr>
      <vt:lpstr>Виды СУБД по типу обращения к данным</vt:lpstr>
      <vt:lpstr>Основные виды баз данных на текущий момент</vt:lpstr>
      <vt:lpstr>Реляционные базы данных</vt:lpstr>
      <vt:lpstr>Реляционные базы данных</vt:lpstr>
      <vt:lpstr>Реляционные базы данных</vt:lpstr>
      <vt:lpstr>Базы данных типа «ключ-значение»</vt:lpstr>
      <vt:lpstr>Базы данных типа «ключ-значение»</vt:lpstr>
      <vt:lpstr>Документо-ориентированные БД</vt:lpstr>
      <vt:lpstr>Документо-ориентированные БД</vt:lpstr>
      <vt:lpstr>Документо-ориентированные БД</vt:lpstr>
      <vt:lpstr> Как строить информационную систему?</vt:lpstr>
      <vt:lpstr>Что мы узнаем в этом курсе?</vt:lpstr>
      <vt:lpstr>Базы данных по популярности</vt:lpstr>
      <vt:lpstr>Базы данных по популярности</vt:lpstr>
      <vt:lpstr>На какой СУБД будем учиться мы?</vt:lpstr>
      <vt:lpstr>Наш инструментарий</vt:lpstr>
      <vt:lpstr>Как мы будем изучать базы данных?</vt:lpstr>
      <vt:lpstr>Вы станете Neo в мире данных!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26</cp:revision>
  <cp:lastPrinted>2021-09-04T22:33:15Z</cp:lastPrinted>
  <dcterms:created xsi:type="dcterms:W3CDTF">2021-09-04T21:15:17Z</dcterms:created>
  <dcterms:modified xsi:type="dcterms:W3CDTF">2021-09-06T04:40:36Z</dcterms:modified>
</cp:coreProperties>
</file>