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1" r:id="rId7"/>
    <p:sldId id="262" r:id="rId8"/>
    <p:sldId id="260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6" r:id="rId28"/>
    <p:sldId id="284" r:id="rId29"/>
    <p:sldId id="285" r:id="rId30"/>
    <p:sldId id="269" r:id="rId31"/>
    <p:sldId id="288" r:id="rId32"/>
    <p:sldId id="287" r:id="rId33"/>
    <p:sldId id="289" r:id="rId34"/>
    <p:sldId id="290" r:id="rId35"/>
    <p:sldId id="291" r:id="rId36"/>
    <p:sldId id="29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96E3B-D354-4AFD-8192-D3AEC0C1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F36DB-FC7E-44DB-8177-C93E254A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E22F5-B43E-40C1-B911-C67737CB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6365D-DADA-4310-9820-C4B8562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E9356-C40D-46C9-A022-B2929EE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1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08D44-0771-4A91-A923-E97D5E6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A649F-128E-47B3-BEAF-E49FA4CD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89DD8-C4EF-4C6D-A79A-A2E4E0E5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5467E-9F6D-406D-BBB9-CE5C52B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AC2B5-B280-4E28-BB47-E4071B60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A62CFE-7ADC-41F0-A67F-18D3CC236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98AE98-85F9-49E1-85B1-199E4DAA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58513-6813-4A50-9A27-17B99D97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16CC-56FC-4825-94D5-F0EA463B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DBBB1-EC9C-42C7-A81C-0472219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53650-0E18-494A-AEEE-766D76B0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3C64E-8C2F-4775-8A1D-927C458B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DC337-6AB0-4B78-B469-43653767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28D7F-4CB0-4B3D-90D5-4A8E70B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CB97B-B5BE-4214-AE85-038DCCF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3E602-EDAB-4BE3-85C1-395B58E0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A16EF-8DA5-499B-A8AD-CC9DE3DB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2968C-745C-4192-969E-6A94D804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AD49A-D190-4075-8800-2AEA29D8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A9766-C572-40F3-85F1-38689CD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5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1EB00-FE9B-4467-B212-17C8C18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9B6D7-6A2A-4B73-B945-BDAF20CD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12A2D-8AD5-4F85-BDE5-BA51BD97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9A313-EA0D-447E-8089-A4D1307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3F28B-E7C0-472E-8C0F-40DE5D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93F85-EA04-48AA-BF94-2F4A6D3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2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C8FE1-696D-4154-8451-5CC3931A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DD520-AA61-4F43-BF6B-49E5B798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F0D6D-53AA-4056-A295-6A779B00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C3DF93-F6C0-4FE5-A347-C4B6838B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BC7E1E-9BE8-4992-AE7F-E1707D256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076002-6C61-416E-876C-5E38B74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1F12C5-34D7-4B70-A48C-B36C0DDC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948FE0-EC44-461D-B813-40E7DFA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4766-4504-4321-B8D1-9559BCB9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5FDEFE-E7D6-4D49-9CBF-C2E05D97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5AD5E-DDC3-46B4-B0F2-6FD31A06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FAB6C5-D05A-4A5C-95BE-A60CA44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2D3AF6-94F9-4FD0-9129-D65A7618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D5C8FB-BAB8-435C-A3B2-39023BE0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95EFD-9F3C-449D-9B72-7DBAA9F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7EB12-FE49-4BE1-A06B-08FDFC6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DC5DF-1BA1-4D94-A1CB-1A3FDE08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A8F20D-8C3D-48AE-8B54-D7A369241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E9B60-16CD-42D1-AD42-70A7B5F5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2C1332-7031-4D56-89FF-ECBE7D63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49BA2-7CC4-4DF4-BA45-78E6AA8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ED661-43DD-4F38-A344-CCBFA63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084B3E-379E-4876-8F5B-9CB03355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2037D9-4486-4D01-A35A-DC7F8A64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9D2B7-FC9A-4F9C-A6B7-57334D9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C16F1C-3581-483F-9787-E4554884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1822AB-2FD0-4B97-9261-AEE783D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28D05-79AF-48F1-9FAA-48879017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C4E6AC-D600-4BC0-A7BB-020D0303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26683-A8FF-4618-AEC3-60B7CA2F6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0EA-C72D-4AA2-8496-1E54B43188F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A92959-4F3F-4D88-BE84-F59B8A5E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C46DC-7CB0-4D95-A803-245787C71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AD92-9348-47B9-90C1-9EE158D0B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0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50578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Операции над таблицами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6782-E008-4886-91D9-94F4478652CF}"/>
              </a:ext>
            </a:extLst>
          </p:cNvPr>
          <p:cNvSpPr txBox="1"/>
          <p:nvPr/>
        </p:nvSpPr>
        <p:spPr>
          <a:xfrm>
            <a:off x="3370862" y="2569945"/>
            <a:ext cx="545027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Создать таблицу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Удалить таблицу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Переименовать таблицу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Просмотр доступных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82329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db_name.table_name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columns_list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колонок: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`Column_name1` type options,</a:t>
            </a:r>
          </a:p>
        </p:txBody>
      </p:sp>
    </p:spTree>
    <p:extLst>
      <p:ext uri="{BB962C8B-B14F-4D97-AF65-F5344CB8AC3E}">
        <p14:creationId xmlns:p14="http://schemas.microsoft.com/office/powerpoint/2010/main" val="186278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db_name.table_name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columns_list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table_options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колонок: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`Column_name1` type definitions,</a:t>
            </a:r>
          </a:p>
        </p:txBody>
      </p:sp>
    </p:spTree>
    <p:extLst>
      <p:ext uri="{BB962C8B-B14F-4D97-AF65-F5344CB8AC3E}">
        <p14:creationId xmlns:p14="http://schemas.microsoft.com/office/powerpoint/2010/main" val="16978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126728" y="1290578"/>
            <a:ext cx="19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Целочисленные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CD03FB1-C70B-492C-8150-878FF0F1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15161"/>
              </p:ext>
            </p:extLst>
          </p:nvPr>
        </p:nvGraphicFramePr>
        <p:xfrm>
          <a:off x="673770" y="2178517"/>
          <a:ext cx="10680030" cy="3317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005">
                  <a:extLst>
                    <a:ext uri="{9D8B030D-6E8A-4147-A177-3AD203B41FA5}">
                      <a16:colId xmlns:a16="http://schemas.microsoft.com/office/drawing/2014/main" val="1397764346"/>
                    </a:ext>
                  </a:extLst>
                </a:gridCol>
                <a:gridCol w="1780005">
                  <a:extLst>
                    <a:ext uri="{9D8B030D-6E8A-4147-A177-3AD203B41FA5}">
                      <a16:colId xmlns:a16="http://schemas.microsoft.com/office/drawing/2014/main" val="4229643912"/>
                    </a:ext>
                  </a:extLst>
                </a:gridCol>
                <a:gridCol w="1780005">
                  <a:extLst>
                    <a:ext uri="{9D8B030D-6E8A-4147-A177-3AD203B41FA5}">
                      <a16:colId xmlns:a16="http://schemas.microsoft.com/office/drawing/2014/main" val="1985491168"/>
                    </a:ext>
                  </a:extLst>
                </a:gridCol>
                <a:gridCol w="1780005">
                  <a:extLst>
                    <a:ext uri="{9D8B030D-6E8A-4147-A177-3AD203B41FA5}">
                      <a16:colId xmlns:a16="http://schemas.microsoft.com/office/drawing/2014/main" val="860788574"/>
                    </a:ext>
                  </a:extLst>
                </a:gridCol>
                <a:gridCol w="1780005">
                  <a:extLst>
                    <a:ext uri="{9D8B030D-6E8A-4147-A177-3AD203B41FA5}">
                      <a16:colId xmlns:a16="http://schemas.microsoft.com/office/drawing/2014/main" val="34018581"/>
                    </a:ext>
                  </a:extLst>
                </a:gridCol>
                <a:gridCol w="1780005">
                  <a:extLst>
                    <a:ext uri="{9D8B030D-6E8A-4147-A177-3AD203B41FA5}">
                      <a16:colId xmlns:a16="http://schemas.microsoft.com/office/drawing/2014/main" val="1301512117"/>
                    </a:ext>
                  </a:extLst>
                </a:gridCol>
              </a:tblGrid>
              <a:tr h="1275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Storage (Bytes)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Minimum Value Signed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Minimum Value Unsigned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Maximum Value Signed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Maximum Value Unsigned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757335"/>
                  </a:ext>
                </a:extLst>
              </a:tr>
              <a:tr h="31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TINYINT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-128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127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255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388608"/>
                  </a:ext>
                </a:extLst>
              </a:tr>
              <a:tr h="542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SMALLINT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-32768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32767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65535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590589"/>
                  </a:ext>
                </a:extLst>
              </a:tr>
              <a:tr h="542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MEDIUMINT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-8388608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8388607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16777215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065296"/>
                  </a:ext>
                </a:extLst>
              </a:tr>
              <a:tr h="31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-2,1E+09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2,15E+09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4,29E+09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880129"/>
                  </a:ext>
                </a:extLst>
              </a:tr>
              <a:tr h="31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BIGINT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-2</a:t>
                      </a:r>
                      <a:r>
                        <a:rPr lang="ru-RU" sz="1800" u="none" strike="noStrike" baseline="30000" dirty="0">
                          <a:effectLst/>
                        </a:rPr>
                        <a:t>63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ru-RU" sz="1800" u="none" strike="noStrike" baseline="30000" dirty="0">
                          <a:effectLst/>
                        </a:rPr>
                        <a:t>63</a:t>
                      </a:r>
                      <a:r>
                        <a:rPr lang="ru-RU" sz="1800" u="none" strike="noStrike" dirty="0">
                          <a:effectLst/>
                        </a:rPr>
                        <a:t>-1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ru-RU" sz="1800" u="none" strike="noStrike" baseline="30000" dirty="0">
                          <a:effectLst/>
                        </a:rPr>
                        <a:t>64</a:t>
                      </a:r>
                      <a:r>
                        <a:rPr lang="ru-RU" sz="1800" u="none" strike="noStrike" dirty="0">
                          <a:effectLst/>
                        </a:rPr>
                        <a:t>-1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46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96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126728" y="1290578"/>
            <a:ext cx="2485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Вещественные числа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776836" y="2616141"/>
            <a:ext cx="86383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DECIMAL</a:t>
            </a:r>
            <a:r>
              <a:rPr lang="ru-RU" sz="3600" b="1" dirty="0"/>
              <a:t> (</a:t>
            </a:r>
            <a:r>
              <a:rPr lang="en-US" sz="3600" b="1" dirty="0"/>
              <a:t>X, Y)</a:t>
            </a:r>
          </a:p>
          <a:p>
            <a:r>
              <a:rPr lang="en-US" sz="3600" dirty="0"/>
              <a:t>X – </a:t>
            </a:r>
            <a:r>
              <a:rPr lang="ru-RU" sz="3600" dirty="0"/>
              <a:t>количество знаков всего (максимум 65)</a:t>
            </a:r>
          </a:p>
          <a:p>
            <a:r>
              <a:rPr lang="en-US" sz="3600" dirty="0"/>
              <a:t>Y – </a:t>
            </a:r>
            <a:r>
              <a:rPr lang="ru-RU" sz="3600" dirty="0"/>
              <a:t>количество знаков после запятой</a:t>
            </a:r>
          </a:p>
          <a:p>
            <a:endParaRPr lang="ru-RU" sz="3600" dirty="0"/>
          </a:p>
          <a:p>
            <a:r>
              <a:rPr lang="ru-RU" sz="3600" dirty="0"/>
              <a:t>Пример: </a:t>
            </a:r>
            <a:r>
              <a:rPr lang="en-US" sz="3600" dirty="0"/>
              <a:t>DECIMAL (5,2)</a:t>
            </a:r>
          </a:p>
          <a:p>
            <a:r>
              <a:rPr lang="ru-RU" sz="3600" dirty="0"/>
              <a:t>Хранит числа от </a:t>
            </a:r>
            <a:r>
              <a:rPr lang="en-US" sz="3600" dirty="0"/>
              <a:t>-999.99 </a:t>
            </a:r>
            <a:r>
              <a:rPr lang="ru-RU" sz="3600" dirty="0"/>
              <a:t>до +999.99</a:t>
            </a:r>
          </a:p>
        </p:txBody>
      </p:sp>
    </p:spTree>
    <p:extLst>
      <p:ext uri="{BB962C8B-B14F-4D97-AF65-F5344CB8AC3E}">
        <p14:creationId xmlns:p14="http://schemas.microsoft.com/office/powerpoint/2010/main" val="388608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4853095" y="1290578"/>
            <a:ext cx="2485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Вещественные числа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834586" y="2151102"/>
            <a:ext cx="92405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FLOAT</a:t>
            </a:r>
            <a:r>
              <a:rPr lang="ru-RU" sz="3600" b="1" dirty="0"/>
              <a:t> (</a:t>
            </a:r>
            <a:r>
              <a:rPr lang="en-US" sz="3600" b="1" dirty="0"/>
              <a:t>p), DOUBLE</a:t>
            </a:r>
            <a:r>
              <a:rPr lang="ru-RU" sz="3600" b="1" dirty="0"/>
              <a:t> (</a:t>
            </a:r>
            <a:r>
              <a:rPr lang="en-US" sz="3600" b="1" dirty="0"/>
              <a:t>p)</a:t>
            </a:r>
            <a:r>
              <a:rPr lang="ru-RU" sz="3600" b="1" dirty="0"/>
              <a:t> </a:t>
            </a:r>
            <a:br>
              <a:rPr lang="en-US" sz="3600" b="1" dirty="0"/>
            </a:br>
            <a:r>
              <a:rPr lang="en-US" sz="3600" dirty="0"/>
              <a:t>p – </a:t>
            </a:r>
            <a:r>
              <a:rPr lang="ru-RU" sz="3600" dirty="0"/>
              <a:t>необязательная точность от 0 до 53</a:t>
            </a:r>
          </a:p>
          <a:p>
            <a:r>
              <a:rPr lang="ru-RU" sz="3600" dirty="0"/>
              <a:t>Для точности от 0 до 23 выделяется 4 байта,</a:t>
            </a:r>
          </a:p>
          <a:p>
            <a:r>
              <a:rPr lang="ru-RU" sz="3600" dirty="0"/>
              <a:t>Для точности от 24 до 53 выделяется 8 байтов</a:t>
            </a:r>
          </a:p>
          <a:p>
            <a:endParaRPr lang="ru-RU" sz="3600" dirty="0"/>
          </a:p>
          <a:p>
            <a:r>
              <a:rPr lang="ru-RU" sz="3600" dirty="0"/>
              <a:t>Пример:</a:t>
            </a:r>
          </a:p>
          <a:p>
            <a:r>
              <a:rPr lang="en-US" sz="3600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407365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2353597" y="1290578"/>
            <a:ext cx="7484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Вещественные числа</a:t>
            </a:r>
            <a:r>
              <a:rPr lang="en-US" sz="2000" dirty="0"/>
              <a:t> </a:t>
            </a:r>
            <a:r>
              <a:rPr lang="ru-RU" sz="2000" dirty="0"/>
              <a:t>с округлением</a:t>
            </a:r>
            <a:r>
              <a:rPr lang="en-US" sz="2000" dirty="0"/>
              <a:t> – </a:t>
            </a:r>
            <a:r>
              <a:rPr lang="ru-RU" sz="2000" dirty="0">
                <a:solidFill>
                  <a:srgbClr val="C00000"/>
                </a:solidFill>
              </a:rPr>
              <a:t>УСТАРЕВШИЕ КОНСТРУКЦИИ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776835" y="1971248"/>
            <a:ext cx="87536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FLOAT</a:t>
            </a:r>
            <a:r>
              <a:rPr lang="ru-RU" sz="3600" b="1" dirty="0"/>
              <a:t> (</a:t>
            </a:r>
            <a:r>
              <a:rPr lang="en-US" sz="3600" b="1" dirty="0"/>
              <a:t>X, Y), DOUBLE</a:t>
            </a:r>
            <a:r>
              <a:rPr lang="ru-RU" sz="3600" b="1" dirty="0"/>
              <a:t> (</a:t>
            </a:r>
            <a:r>
              <a:rPr lang="en-US" sz="3600" b="1" dirty="0"/>
              <a:t>X, Y)</a:t>
            </a:r>
            <a:r>
              <a:rPr lang="ru-RU" sz="3600" b="1" dirty="0"/>
              <a:t>, </a:t>
            </a:r>
            <a:r>
              <a:rPr lang="en-US" sz="3600" b="1" dirty="0"/>
              <a:t>REAL (X, Y)</a:t>
            </a:r>
          </a:p>
          <a:p>
            <a:r>
              <a:rPr lang="en-US" sz="3600" dirty="0"/>
              <a:t>X – </a:t>
            </a:r>
            <a:r>
              <a:rPr lang="ru-RU" sz="3600" dirty="0"/>
              <a:t>количество знаков всего (максимум 65)</a:t>
            </a:r>
          </a:p>
          <a:p>
            <a:r>
              <a:rPr lang="en-US" sz="3600" dirty="0"/>
              <a:t>Y – </a:t>
            </a:r>
            <a:r>
              <a:rPr lang="ru-RU" sz="3600" dirty="0"/>
              <a:t>количество знаков после запятой</a:t>
            </a:r>
          </a:p>
          <a:p>
            <a:endParaRPr lang="ru-RU" sz="3600" dirty="0"/>
          </a:p>
          <a:p>
            <a:r>
              <a:rPr lang="ru-RU" sz="3600" dirty="0"/>
              <a:t>Пример: </a:t>
            </a:r>
            <a:r>
              <a:rPr lang="en-US" sz="3600" dirty="0"/>
              <a:t>FLOAT (5,2)</a:t>
            </a:r>
          </a:p>
          <a:p>
            <a:r>
              <a:rPr lang="ru-RU" sz="3600" dirty="0"/>
              <a:t>Если мы укажем для данной колонки</a:t>
            </a:r>
            <a:br>
              <a:rPr lang="ru-RU" sz="3600" dirty="0"/>
            </a:br>
            <a:r>
              <a:rPr lang="ru-RU" sz="3600" dirty="0"/>
              <a:t>число 3.006, то в базу запишется число 3.01</a:t>
            </a:r>
          </a:p>
        </p:txBody>
      </p:sp>
    </p:spTree>
    <p:extLst>
      <p:ext uri="{BB962C8B-B14F-4D97-AF65-F5344CB8AC3E}">
        <p14:creationId xmlns:p14="http://schemas.microsoft.com/office/powerpoint/2010/main" val="136619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3641255" y="1290578"/>
            <a:ext cx="502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Побитовые данные</a:t>
            </a:r>
            <a:r>
              <a:rPr lang="en-US" sz="2000" dirty="0"/>
              <a:t> – </a:t>
            </a:r>
            <a:r>
              <a:rPr lang="ru-RU" sz="2000" dirty="0">
                <a:solidFill>
                  <a:srgbClr val="C00000"/>
                </a:solidFill>
              </a:rPr>
              <a:t>РЕДКО ИСПОЛЬЗУЕТСЯ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776835" y="1971248"/>
            <a:ext cx="8967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BIT</a:t>
            </a:r>
            <a:r>
              <a:rPr lang="ru-RU" sz="3600" b="1" dirty="0"/>
              <a:t> (</a:t>
            </a:r>
            <a:r>
              <a:rPr lang="en-US" sz="3600" b="1" dirty="0"/>
              <a:t>M)</a:t>
            </a:r>
          </a:p>
          <a:p>
            <a:r>
              <a:rPr lang="en-US" sz="3600" dirty="0"/>
              <a:t>M – </a:t>
            </a:r>
            <a:r>
              <a:rPr lang="ru-RU" sz="3600" dirty="0"/>
              <a:t>Количество бит хранения</a:t>
            </a:r>
          </a:p>
          <a:p>
            <a:endParaRPr lang="ru-RU" sz="3600" dirty="0"/>
          </a:p>
          <a:p>
            <a:r>
              <a:rPr lang="ru-RU" sz="3600" dirty="0"/>
              <a:t>Пример: </a:t>
            </a:r>
            <a:r>
              <a:rPr lang="en-US" sz="3600" dirty="0"/>
              <a:t>FLOAT (</a:t>
            </a:r>
            <a:r>
              <a:rPr lang="ru-RU" sz="3600" dirty="0"/>
              <a:t>3</a:t>
            </a:r>
            <a:r>
              <a:rPr lang="en-US" sz="3600" dirty="0"/>
              <a:t>)</a:t>
            </a:r>
          </a:p>
          <a:p>
            <a:r>
              <a:rPr lang="ru-RU" sz="3600" dirty="0"/>
              <a:t>Данные записываются в форме </a:t>
            </a:r>
            <a:r>
              <a:rPr lang="en-US" sz="3600" dirty="0" err="1"/>
              <a:t>b'value</a:t>
            </a:r>
            <a:r>
              <a:rPr lang="en-US" sz="3600" dirty="0"/>
              <a:t>’</a:t>
            </a:r>
            <a:r>
              <a:rPr lang="ru-RU" sz="3600" dirty="0"/>
              <a:t>,</a:t>
            </a:r>
            <a:br>
              <a:rPr lang="ru-RU" sz="3600" dirty="0"/>
            </a:br>
            <a:r>
              <a:rPr lang="ru-RU" sz="3600" dirty="0"/>
              <a:t>например: </a:t>
            </a:r>
            <a:r>
              <a:rPr lang="en-US" sz="3600" dirty="0"/>
              <a:t>b'111’ – </a:t>
            </a:r>
            <a:r>
              <a:rPr lang="ru-RU" sz="3600" dirty="0"/>
              <a:t>в десятичной системе – 7</a:t>
            </a:r>
            <a:br>
              <a:rPr lang="ru-RU" sz="3600" dirty="0"/>
            </a:br>
            <a:r>
              <a:rPr lang="en-US" sz="3600" dirty="0"/>
              <a:t>b'11</a:t>
            </a:r>
            <a:r>
              <a:rPr lang="ru-RU" sz="3600" dirty="0"/>
              <a:t>0</a:t>
            </a:r>
            <a:r>
              <a:rPr lang="en-US" sz="3600" dirty="0"/>
              <a:t>’ – </a:t>
            </a:r>
            <a:r>
              <a:rPr lang="ru-RU" sz="3600" dirty="0"/>
              <a:t>в десятичной системе - 6</a:t>
            </a:r>
          </a:p>
        </p:txBody>
      </p:sp>
    </p:spTree>
    <p:extLst>
      <p:ext uri="{BB962C8B-B14F-4D97-AF65-F5344CB8AC3E}">
        <p14:creationId xmlns:p14="http://schemas.microsoft.com/office/powerpoint/2010/main" val="340456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281834" y="1290578"/>
            <a:ext cx="162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Дата и время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664480" y="1907004"/>
            <a:ext cx="1127821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DATE, DATETIME</a:t>
            </a:r>
            <a:endParaRPr lang="ru-RU" sz="3600" b="1" dirty="0"/>
          </a:p>
          <a:p>
            <a:r>
              <a:rPr lang="ru-RU" sz="3200" dirty="0"/>
              <a:t>Формат данных:</a:t>
            </a:r>
          </a:p>
          <a:p>
            <a:r>
              <a:rPr lang="en-US" sz="3200" dirty="0"/>
              <a:t>DATE		– YYYY-MM-DD</a:t>
            </a:r>
            <a:r>
              <a:rPr lang="ru-RU" sz="3200" dirty="0"/>
              <a:t>,</a:t>
            </a:r>
            <a:br>
              <a:rPr lang="ru-RU" sz="3200" dirty="0"/>
            </a:br>
            <a:r>
              <a:rPr lang="en-US" sz="3200" dirty="0"/>
              <a:t>DATETIME 	– YYYY-MM-DD HH:MM:SS</a:t>
            </a:r>
            <a:r>
              <a:rPr lang="ru-RU" sz="3200" dirty="0"/>
              <a:t>.</a:t>
            </a:r>
            <a:r>
              <a:rPr lang="en-US" sz="3200" dirty="0" err="1"/>
              <a:t>mmmmmm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Может хранить даты, начиная</a:t>
            </a:r>
            <a:br>
              <a:rPr lang="ru-RU" sz="3200" dirty="0"/>
            </a:br>
            <a:r>
              <a:rPr lang="ru-RU" sz="3200" dirty="0"/>
              <a:t>с </a:t>
            </a:r>
            <a:r>
              <a:rPr lang="en-US" sz="3200" dirty="0"/>
              <a:t>'1000-01-01'</a:t>
            </a:r>
            <a:r>
              <a:rPr lang="ru-RU" sz="3200" dirty="0"/>
              <a:t> и до </a:t>
            </a:r>
            <a:r>
              <a:rPr lang="en-US" sz="3200" dirty="0"/>
              <a:t>'9999-12-31'</a:t>
            </a:r>
            <a:r>
              <a:rPr lang="ru-RU" sz="3200" dirty="0"/>
              <a:t> или</a:t>
            </a:r>
            <a:br>
              <a:rPr lang="ru-RU" sz="3200" dirty="0"/>
            </a:br>
            <a:r>
              <a:rPr lang="ru-RU" sz="3200" dirty="0"/>
              <a:t>с </a:t>
            </a:r>
            <a:r>
              <a:rPr lang="en-US" sz="3200" dirty="0"/>
              <a:t>'1000-01-01 00:00:00’ </a:t>
            </a:r>
            <a:r>
              <a:rPr lang="ru-RU" sz="3200" dirty="0"/>
              <a:t>до</a:t>
            </a:r>
            <a:r>
              <a:rPr lang="en-US" sz="3200" dirty="0"/>
              <a:t> '9999-12-31 23:59:59’</a:t>
            </a:r>
            <a:r>
              <a:rPr lang="ru-RU" sz="3200" dirty="0"/>
              <a:t> или</a:t>
            </a:r>
            <a:endParaRPr lang="en-US" sz="3200" dirty="0"/>
          </a:p>
          <a:p>
            <a:r>
              <a:rPr lang="ru-RU" sz="3200" dirty="0"/>
              <a:t>с </a:t>
            </a:r>
            <a:r>
              <a:rPr lang="en-US" sz="3200" dirty="0"/>
              <a:t>'1000-01-01 00:00:00.000000’ </a:t>
            </a:r>
            <a:r>
              <a:rPr lang="ru-RU" sz="3200" dirty="0"/>
              <a:t>до</a:t>
            </a:r>
            <a:r>
              <a:rPr lang="en-US" sz="3200" dirty="0"/>
              <a:t> '9999-12-31 23:59:59.999999'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044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410-4FFF-43E3-B0DD-DA6F78B1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Устройство 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5206CF-30C8-4C3E-B0E4-22FE08751BCE}"/>
              </a:ext>
            </a:extLst>
          </p:cNvPr>
          <p:cNvSpPr/>
          <p:nvPr/>
        </p:nvSpPr>
        <p:spPr>
          <a:xfrm>
            <a:off x="838200" y="1690687"/>
            <a:ext cx="8363552" cy="48021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79FB-CFF6-4C33-A8AA-47F2ABB56C54}"/>
              </a:ext>
            </a:extLst>
          </p:cNvPr>
          <p:cNvSpPr txBox="1"/>
          <p:nvPr/>
        </p:nvSpPr>
        <p:spPr>
          <a:xfrm>
            <a:off x="838200" y="169068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4162A6-78E4-435F-90EE-3D0107F1B29C}"/>
              </a:ext>
            </a:extLst>
          </p:cNvPr>
          <p:cNvSpPr/>
          <p:nvPr/>
        </p:nvSpPr>
        <p:spPr>
          <a:xfrm>
            <a:off x="1135781" y="2156059"/>
            <a:ext cx="4466122" cy="4129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665E1-C602-41EA-9708-531723D31965}"/>
              </a:ext>
            </a:extLst>
          </p:cNvPr>
          <p:cNvSpPr txBox="1"/>
          <p:nvPr/>
        </p:nvSpPr>
        <p:spPr>
          <a:xfrm>
            <a:off x="3946396" y="218136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данных 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FF088-E63B-43D1-B13E-44721FD09711}"/>
              </a:ext>
            </a:extLst>
          </p:cNvPr>
          <p:cNvSpPr/>
          <p:nvPr/>
        </p:nvSpPr>
        <p:spPr>
          <a:xfrm>
            <a:off x="7266272" y="2156059"/>
            <a:ext cx="1733349" cy="9272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A614D-EEE7-4DE1-B5C5-C572CD7E5970}"/>
              </a:ext>
            </a:extLst>
          </p:cNvPr>
          <p:cNvSpPr txBox="1"/>
          <p:nvPr/>
        </p:nvSpPr>
        <p:spPr>
          <a:xfrm>
            <a:off x="7322467" y="218136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34541A-7E82-4B90-AB04-DF35EF69FC47}"/>
              </a:ext>
            </a:extLst>
          </p:cNvPr>
          <p:cNvSpPr/>
          <p:nvPr/>
        </p:nvSpPr>
        <p:spPr>
          <a:xfrm>
            <a:off x="1251284" y="2695073"/>
            <a:ext cx="4186990" cy="1612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A7A64-EF63-4C66-8320-3204A73550F1}"/>
              </a:ext>
            </a:extLst>
          </p:cNvPr>
          <p:cNvSpPr txBox="1"/>
          <p:nvPr/>
        </p:nvSpPr>
        <p:spPr>
          <a:xfrm>
            <a:off x="6320887" y="25104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25B2E-377D-402B-A1FC-387C2FE2B2C1}"/>
              </a:ext>
            </a:extLst>
          </p:cNvPr>
          <p:cNvSpPr txBox="1"/>
          <p:nvPr/>
        </p:nvSpPr>
        <p:spPr>
          <a:xfrm>
            <a:off x="2765934" y="26947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F75BCD-10CF-4A2B-98C1-D6581CB57C0C}"/>
              </a:ext>
            </a:extLst>
          </p:cNvPr>
          <p:cNvCxnSpPr/>
          <p:nvPr/>
        </p:nvCxnSpPr>
        <p:spPr>
          <a:xfrm>
            <a:off x="1328286" y="3060834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DCB0811-E687-4E9E-8AEB-C5B0E4ED1B22}"/>
              </a:ext>
            </a:extLst>
          </p:cNvPr>
          <p:cNvCxnSpPr/>
          <p:nvPr/>
        </p:nvCxnSpPr>
        <p:spPr>
          <a:xfrm>
            <a:off x="1328285" y="3427396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158E1F6-61C1-4739-B14A-2414052CAAD7}"/>
              </a:ext>
            </a:extLst>
          </p:cNvPr>
          <p:cNvCxnSpPr/>
          <p:nvPr/>
        </p:nvCxnSpPr>
        <p:spPr>
          <a:xfrm>
            <a:off x="1317645" y="3715352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A618DC8-D734-484F-A5F4-3EF52D09E61A}"/>
              </a:ext>
            </a:extLst>
          </p:cNvPr>
          <p:cNvCxnSpPr/>
          <p:nvPr/>
        </p:nvCxnSpPr>
        <p:spPr>
          <a:xfrm>
            <a:off x="1328285" y="3992881"/>
            <a:ext cx="4054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B3163EB-5C84-4B59-B66F-E2BA65C8F4A1}"/>
              </a:ext>
            </a:extLst>
          </p:cNvPr>
          <p:cNvCxnSpPr/>
          <p:nvPr/>
        </p:nvCxnSpPr>
        <p:spPr>
          <a:xfrm flipV="1">
            <a:off x="2502568" y="308332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EEA5BEC-265E-4E1B-AF0D-5031813AD1CC}"/>
              </a:ext>
            </a:extLst>
          </p:cNvPr>
          <p:cNvCxnSpPr/>
          <p:nvPr/>
        </p:nvCxnSpPr>
        <p:spPr>
          <a:xfrm flipV="1">
            <a:off x="3636745" y="306083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1F0D838-9B8B-4779-9F8F-1108BC3525D9}"/>
              </a:ext>
            </a:extLst>
          </p:cNvPr>
          <p:cNvCxnSpPr/>
          <p:nvPr/>
        </p:nvCxnSpPr>
        <p:spPr>
          <a:xfrm flipV="1">
            <a:off x="4347410" y="3060834"/>
            <a:ext cx="0" cy="11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9A988-5FAC-4069-9B6C-CC8E38902014}"/>
              </a:ext>
            </a:extLst>
          </p:cNvPr>
          <p:cNvSpPr txBox="1"/>
          <p:nvPr/>
        </p:nvSpPr>
        <p:spPr>
          <a:xfrm>
            <a:off x="3845537" y="3057264"/>
            <a:ext cx="3529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  <a:p>
            <a:r>
              <a:rPr lang="ru-RU" sz="1900" dirty="0"/>
              <a:t>…</a:t>
            </a:r>
          </a:p>
          <a:p>
            <a:r>
              <a:rPr lang="ru-RU" sz="19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60C0A3-B96F-427C-BB39-A0805878D901}"/>
              </a:ext>
            </a:extLst>
          </p:cNvPr>
          <p:cNvSpPr txBox="1"/>
          <p:nvPr/>
        </p:nvSpPr>
        <p:spPr>
          <a:xfrm>
            <a:off x="2536205" y="3071260"/>
            <a:ext cx="1084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Колонка </a:t>
            </a:r>
            <a:r>
              <a:rPr lang="en-US" sz="1600" b="1" dirty="0"/>
              <a:t>1</a:t>
            </a:r>
            <a:endParaRPr lang="ru-RU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CAE75-A11B-4243-86B1-6D68DEE5DD7B}"/>
              </a:ext>
            </a:extLst>
          </p:cNvPr>
          <p:cNvSpPr txBox="1"/>
          <p:nvPr/>
        </p:nvSpPr>
        <p:spPr>
          <a:xfrm>
            <a:off x="4354758" y="3068757"/>
            <a:ext cx="111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Колонка </a:t>
            </a:r>
            <a:r>
              <a:rPr lang="en-US" sz="1600" b="1" dirty="0"/>
              <a:t>N</a:t>
            </a:r>
            <a:endParaRPr lang="ru-RU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1B0A2-41B4-43AB-8FAC-BAA70CEA6CB9}"/>
              </a:ext>
            </a:extLst>
          </p:cNvPr>
          <p:cNvSpPr txBox="1"/>
          <p:nvPr/>
        </p:nvSpPr>
        <p:spPr>
          <a:xfrm>
            <a:off x="1409976" y="3390248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запись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B47E8-BB8A-452D-B6E6-895F61863152}"/>
              </a:ext>
            </a:extLst>
          </p:cNvPr>
          <p:cNvSpPr txBox="1"/>
          <p:nvPr/>
        </p:nvSpPr>
        <p:spPr>
          <a:xfrm>
            <a:off x="1408868" y="3966411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запись </a:t>
            </a:r>
            <a:r>
              <a:rPr lang="en-US" sz="1600" dirty="0"/>
              <a:t>N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D279D-B66D-4313-8982-984C30EAFB69}"/>
              </a:ext>
            </a:extLst>
          </p:cNvPr>
          <p:cNvSpPr txBox="1"/>
          <p:nvPr/>
        </p:nvSpPr>
        <p:spPr>
          <a:xfrm>
            <a:off x="1700435" y="3612456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72DC8FC-5F0F-4254-950B-1D801C79CC73}"/>
              </a:ext>
            </a:extLst>
          </p:cNvPr>
          <p:cNvSpPr/>
          <p:nvPr/>
        </p:nvSpPr>
        <p:spPr>
          <a:xfrm>
            <a:off x="1282753" y="5085397"/>
            <a:ext cx="4186990" cy="834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25E28-187B-4BDA-92AD-DAA34F19ECCB}"/>
              </a:ext>
            </a:extLst>
          </p:cNvPr>
          <p:cNvSpPr txBox="1"/>
          <p:nvPr/>
        </p:nvSpPr>
        <p:spPr>
          <a:xfrm>
            <a:off x="2797403" y="50850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DD114-F4B0-4269-9DB0-4B7DF18A14C3}"/>
              </a:ext>
            </a:extLst>
          </p:cNvPr>
          <p:cNvSpPr txBox="1"/>
          <p:nvPr/>
        </p:nvSpPr>
        <p:spPr>
          <a:xfrm>
            <a:off x="3168286" y="4493111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44FBAAA-2662-47DB-B0C8-2386ED427320}"/>
              </a:ext>
            </a:extLst>
          </p:cNvPr>
          <p:cNvSpPr/>
          <p:nvPr/>
        </p:nvSpPr>
        <p:spPr>
          <a:xfrm>
            <a:off x="6966377" y="3618182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7A3DD2-E27E-4D15-A887-4BF755A424BC}"/>
              </a:ext>
            </a:extLst>
          </p:cNvPr>
          <p:cNvSpPr txBox="1"/>
          <p:nvPr/>
        </p:nvSpPr>
        <p:spPr>
          <a:xfrm>
            <a:off x="7180516" y="3678765"/>
            <a:ext cx="168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Локальный</a:t>
            </a:r>
          </a:p>
          <a:p>
            <a:pPr algn="ctr"/>
            <a:r>
              <a:rPr lang="ru-RU" dirty="0"/>
              <a:t>пользователь 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F761E40-21F6-4392-BC45-02D9C8853F94}"/>
              </a:ext>
            </a:extLst>
          </p:cNvPr>
          <p:cNvSpPr/>
          <p:nvPr/>
        </p:nvSpPr>
        <p:spPr>
          <a:xfrm>
            <a:off x="6966378" y="4713306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4121B-0FC0-43B4-9E07-FD18890E7348}"/>
              </a:ext>
            </a:extLst>
          </p:cNvPr>
          <p:cNvSpPr txBox="1"/>
          <p:nvPr/>
        </p:nvSpPr>
        <p:spPr>
          <a:xfrm>
            <a:off x="7164486" y="4813774"/>
            <a:ext cx="171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Локальный</a:t>
            </a:r>
          </a:p>
          <a:p>
            <a:pPr algn="ctr"/>
            <a:r>
              <a:rPr lang="ru-RU" dirty="0"/>
              <a:t>пользователь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809B8-DB94-484D-A191-F55CEA18B1CF}"/>
              </a:ext>
            </a:extLst>
          </p:cNvPr>
          <p:cNvSpPr txBox="1"/>
          <p:nvPr/>
        </p:nvSpPr>
        <p:spPr>
          <a:xfrm>
            <a:off x="7845922" y="4328584"/>
            <a:ext cx="352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/>
              <a:t>…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A920E82-64CD-4BC9-A05E-3E405B645D9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132947" y="3083324"/>
            <a:ext cx="0" cy="52913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A7330EC-8B5D-4E2E-8F57-B90D1D42E1D5}"/>
              </a:ext>
            </a:extLst>
          </p:cNvPr>
          <p:cNvSpPr/>
          <p:nvPr/>
        </p:nvSpPr>
        <p:spPr>
          <a:xfrm>
            <a:off x="9499333" y="5661926"/>
            <a:ext cx="2045039" cy="830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EDAF62-1945-45B0-AE9D-C0917294CB41}"/>
              </a:ext>
            </a:extLst>
          </p:cNvPr>
          <p:cNvSpPr txBox="1"/>
          <p:nvPr/>
        </p:nvSpPr>
        <p:spPr>
          <a:xfrm>
            <a:off x="9697441" y="5762394"/>
            <a:ext cx="171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Внешний</a:t>
            </a:r>
          </a:p>
          <a:p>
            <a:pPr algn="ctr"/>
            <a:r>
              <a:rPr lang="ru-RU" dirty="0"/>
              <a:t>пользователь </a:t>
            </a:r>
            <a:r>
              <a:rPr lang="en-US" dirty="0"/>
              <a:t>N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3968A3-DFFE-45A4-AB19-D6CD139120B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595858" y="4491608"/>
            <a:ext cx="1370520" cy="63717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E9BF5CE-8A60-4A08-88D7-740223A6DA7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469743" y="5502583"/>
            <a:ext cx="4026382" cy="61812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852AFF2-D097-4059-86B6-BE4E98CA96B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433552" y="3368774"/>
            <a:ext cx="1532825" cy="66488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7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281834" y="1290578"/>
            <a:ext cx="162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Дата и время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664480" y="1907004"/>
            <a:ext cx="1102494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TIMESTAMP</a:t>
            </a:r>
          </a:p>
          <a:p>
            <a:r>
              <a:rPr lang="ru-RU" sz="3600" dirty="0"/>
              <a:t>Это число секунд (либо еще и миллисекунд),</a:t>
            </a:r>
            <a:br>
              <a:rPr lang="ru-RU" sz="3600" dirty="0"/>
            </a:br>
            <a:r>
              <a:rPr lang="ru-RU" sz="3600" dirty="0"/>
              <a:t>прошедшие с начала эпохи – с 1 января 1970 года</a:t>
            </a:r>
          </a:p>
          <a:p>
            <a:endParaRPr lang="en-US" sz="3200" dirty="0"/>
          </a:p>
          <a:p>
            <a:r>
              <a:rPr lang="ru-RU" sz="3200" dirty="0"/>
              <a:t>Может хранить даты, начиная</a:t>
            </a:r>
            <a:br>
              <a:rPr lang="ru-RU" sz="3200" dirty="0"/>
            </a:br>
            <a:r>
              <a:rPr lang="ru-RU" sz="3200" dirty="0"/>
              <a:t>с </a:t>
            </a:r>
            <a:r>
              <a:rPr lang="en-US" sz="3200" dirty="0"/>
              <a:t>'1970-01-01 00:00:01.000000' to '2038-01-19 03:14:07.999999'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948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281834" y="1290578"/>
            <a:ext cx="162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Дата и время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664480" y="1907004"/>
            <a:ext cx="109916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TIME</a:t>
            </a:r>
          </a:p>
          <a:p>
            <a:r>
              <a:rPr lang="ru-RU" sz="3600" dirty="0"/>
              <a:t>Может быть в двух форматах: </a:t>
            </a:r>
            <a:r>
              <a:rPr lang="en-US" sz="3600" dirty="0" err="1"/>
              <a:t>hh:mm:ss</a:t>
            </a:r>
            <a:r>
              <a:rPr lang="en-US" sz="3600" dirty="0"/>
              <a:t> </a:t>
            </a:r>
            <a:r>
              <a:rPr lang="ru-RU" sz="3600" dirty="0"/>
              <a:t>или </a:t>
            </a:r>
            <a:r>
              <a:rPr lang="en-US" sz="3600" dirty="0" err="1"/>
              <a:t>hhh:mm:ss</a:t>
            </a:r>
            <a:endParaRPr lang="ru-RU" sz="3600" dirty="0"/>
          </a:p>
          <a:p>
            <a:endParaRPr lang="en-US" sz="3200" dirty="0"/>
          </a:p>
          <a:p>
            <a:r>
              <a:rPr lang="ru-RU" sz="3200" dirty="0"/>
              <a:t>В поле можно хранить только время в интервале</a:t>
            </a:r>
            <a:br>
              <a:rPr lang="ru-RU" sz="3200" dirty="0"/>
            </a:br>
            <a:r>
              <a:rPr lang="ru-RU" sz="3200" dirty="0"/>
              <a:t>от '-838:59:59' до '838:59:59'</a:t>
            </a:r>
          </a:p>
        </p:txBody>
      </p:sp>
    </p:spTree>
    <p:extLst>
      <p:ext uri="{BB962C8B-B14F-4D97-AF65-F5344CB8AC3E}">
        <p14:creationId xmlns:p14="http://schemas.microsoft.com/office/powerpoint/2010/main" val="144907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281834" y="1290578"/>
            <a:ext cx="162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Дата и время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664480" y="1907004"/>
            <a:ext cx="111447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YEAR</a:t>
            </a:r>
          </a:p>
          <a:p>
            <a:r>
              <a:rPr lang="ru-RU" sz="3600" dirty="0"/>
              <a:t>Может хранить год формате </a:t>
            </a:r>
            <a:r>
              <a:rPr lang="en-US" sz="3600" dirty="0"/>
              <a:t>YY </a:t>
            </a:r>
            <a:r>
              <a:rPr lang="ru-RU" sz="3600" dirty="0"/>
              <a:t>или </a:t>
            </a:r>
            <a:r>
              <a:rPr lang="en-US" sz="3600" dirty="0"/>
              <a:t>YYYY</a:t>
            </a:r>
            <a:endParaRPr lang="ru-RU" sz="3600" dirty="0"/>
          </a:p>
          <a:p>
            <a:endParaRPr lang="en-US" sz="3200" dirty="0"/>
          </a:p>
          <a:p>
            <a:r>
              <a:rPr lang="ru-RU" sz="3200" dirty="0"/>
              <a:t>В поле можно хранить только год в диапазоне от </a:t>
            </a:r>
            <a:r>
              <a:rPr lang="en-US" sz="3200" dirty="0"/>
              <a:t>1901 </a:t>
            </a:r>
            <a:r>
              <a:rPr lang="ru-RU" sz="3200" dirty="0"/>
              <a:t>до</a:t>
            </a:r>
            <a:r>
              <a:rPr lang="en-US" sz="3200" dirty="0"/>
              <a:t> 2155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При хранении в режиме 2-х цифр год будет представлен:</a:t>
            </a:r>
            <a:br>
              <a:rPr lang="ru-RU" sz="3200" dirty="0"/>
            </a:br>
            <a:r>
              <a:rPr lang="ru-RU" sz="3200" dirty="0"/>
              <a:t>числа от </a:t>
            </a:r>
            <a:r>
              <a:rPr lang="en-US" sz="3200" dirty="0"/>
              <a:t>'0' </a:t>
            </a:r>
            <a:r>
              <a:rPr lang="ru-RU" sz="3200" dirty="0"/>
              <a:t>до</a:t>
            </a:r>
            <a:r>
              <a:rPr lang="en-US" sz="3200" dirty="0"/>
              <a:t> '69'</a:t>
            </a:r>
            <a:r>
              <a:rPr lang="ru-RU" sz="3200" dirty="0"/>
              <a:t> транслируются в 2000 - 2069</a:t>
            </a:r>
            <a:br>
              <a:rPr lang="ru-RU" sz="3200" dirty="0"/>
            </a:br>
            <a:r>
              <a:rPr lang="ru-RU" sz="3200" dirty="0"/>
              <a:t>числа от </a:t>
            </a:r>
            <a:r>
              <a:rPr lang="en-US" sz="3200" dirty="0"/>
              <a:t>'70' </a:t>
            </a:r>
            <a:r>
              <a:rPr lang="ru-RU" sz="3200" dirty="0"/>
              <a:t>до </a:t>
            </a:r>
            <a:r>
              <a:rPr lang="en-US" sz="3200" dirty="0"/>
              <a:t>'99'</a:t>
            </a:r>
            <a:r>
              <a:rPr lang="ru-RU" sz="3200" dirty="0"/>
              <a:t> транслируются в 1970 - 1999</a:t>
            </a:r>
          </a:p>
        </p:txBody>
      </p:sp>
    </p:spTree>
    <p:extLst>
      <p:ext uri="{BB962C8B-B14F-4D97-AF65-F5344CB8AC3E}">
        <p14:creationId xmlns:p14="http://schemas.microsoft.com/office/powerpoint/2010/main" val="154268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105984" y="1290578"/>
            <a:ext cx="226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Строковые данные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664480" y="1907004"/>
            <a:ext cx="441749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CHAR(n), VARCHAR(n)</a:t>
            </a:r>
          </a:p>
          <a:p>
            <a:r>
              <a:rPr lang="en-US" sz="3600" dirty="0"/>
              <a:t>n – </a:t>
            </a:r>
            <a:r>
              <a:rPr lang="ru-RU" sz="3600" dirty="0"/>
              <a:t>длина строки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2A3A69-BE0B-4749-A988-B86E393E9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1797"/>
              </p:ext>
            </p:extLst>
          </p:nvPr>
        </p:nvGraphicFramePr>
        <p:xfrm>
          <a:off x="838200" y="3210184"/>
          <a:ext cx="10394480" cy="306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896">
                  <a:extLst>
                    <a:ext uri="{9D8B030D-6E8A-4147-A177-3AD203B41FA5}">
                      <a16:colId xmlns:a16="http://schemas.microsoft.com/office/drawing/2014/main" val="282240911"/>
                    </a:ext>
                  </a:extLst>
                </a:gridCol>
                <a:gridCol w="2078896">
                  <a:extLst>
                    <a:ext uri="{9D8B030D-6E8A-4147-A177-3AD203B41FA5}">
                      <a16:colId xmlns:a16="http://schemas.microsoft.com/office/drawing/2014/main" val="1555463726"/>
                    </a:ext>
                  </a:extLst>
                </a:gridCol>
                <a:gridCol w="2078896">
                  <a:extLst>
                    <a:ext uri="{9D8B030D-6E8A-4147-A177-3AD203B41FA5}">
                      <a16:colId xmlns:a16="http://schemas.microsoft.com/office/drawing/2014/main" val="1849933830"/>
                    </a:ext>
                  </a:extLst>
                </a:gridCol>
                <a:gridCol w="2078896">
                  <a:extLst>
                    <a:ext uri="{9D8B030D-6E8A-4147-A177-3AD203B41FA5}">
                      <a16:colId xmlns:a16="http://schemas.microsoft.com/office/drawing/2014/main" val="3661354276"/>
                    </a:ext>
                  </a:extLst>
                </a:gridCol>
                <a:gridCol w="2078896">
                  <a:extLst>
                    <a:ext uri="{9D8B030D-6E8A-4147-A177-3AD203B41FA5}">
                      <a16:colId xmlns:a16="http://schemas.microsoft.com/office/drawing/2014/main" val="3000733524"/>
                    </a:ext>
                  </a:extLst>
                </a:gridCol>
              </a:tblGrid>
              <a:tr h="913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Value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CHAR(4)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Storage Required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VARCHAR(4)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Storage Required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extLst>
                  <a:ext uri="{0D108BD9-81ED-4DB2-BD59-A6C34878D82A}">
                    <a16:rowId xmlns:a16="http://schemas.microsoft.com/office/drawing/2014/main" val="2261177002"/>
                  </a:ext>
                </a:extLst>
              </a:tr>
              <a:tr h="45691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''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effectLst/>
                        </a:rPr>
                        <a:t>'    '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4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effectLst/>
                        </a:rPr>
                        <a:t>''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1 byte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extLst>
                  <a:ext uri="{0D108BD9-81ED-4DB2-BD59-A6C34878D82A}">
                    <a16:rowId xmlns:a16="http://schemas.microsoft.com/office/drawing/2014/main" val="1398581181"/>
                  </a:ext>
                </a:extLst>
              </a:tr>
              <a:tr h="45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'ab'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  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4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3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extLst>
                  <a:ext uri="{0D108BD9-81ED-4DB2-BD59-A6C34878D82A}">
                    <a16:rowId xmlns:a16="http://schemas.microsoft.com/office/drawing/2014/main" val="1093893312"/>
                  </a:ext>
                </a:extLst>
              </a:tr>
              <a:tr h="45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'abcd'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'abcd'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4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'abcd'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5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extLst>
                  <a:ext uri="{0D108BD9-81ED-4DB2-BD59-A6C34878D82A}">
                    <a16:rowId xmlns:a16="http://schemas.microsoft.com/office/drawing/2014/main" val="4109080243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'abcdefgh'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'abcd'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4 bytes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'abcd'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2846" marR="22846" marT="22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5 bytes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46" marR="22846" marT="22846" marB="0" anchor="ctr"/>
                </a:tc>
                <a:extLst>
                  <a:ext uri="{0D108BD9-81ED-4DB2-BD59-A6C34878D82A}">
                    <a16:rowId xmlns:a16="http://schemas.microsoft.com/office/drawing/2014/main" val="326655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4782403" y="1290578"/>
            <a:ext cx="262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Данные в виде байтов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2955293" y="2465270"/>
            <a:ext cx="68543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BINARY(n), VARBINARY(n)</a:t>
            </a:r>
          </a:p>
          <a:p>
            <a:r>
              <a:rPr lang="en-US" sz="3600" dirty="0"/>
              <a:t>n – </a:t>
            </a:r>
            <a:r>
              <a:rPr lang="ru-RU" sz="3600" dirty="0"/>
              <a:t>количество хранимых байт</a:t>
            </a:r>
          </a:p>
          <a:p>
            <a:endParaRPr lang="en-US" sz="3200" dirty="0"/>
          </a:p>
          <a:p>
            <a:r>
              <a:rPr lang="ru-RU" sz="3200" dirty="0"/>
              <a:t>«лишние» байты заполняются нулями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026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105984" y="1290578"/>
            <a:ext cx="226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Строковые данные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467840" y="2388267"/>
            <a:ext cx="953799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TEXT</a:t>
            </a:r>
          </a:p>
          <a:p>
            <a:endParaRPr lang="en-US" sz="3600" dirty="0"/>
          </a:p>
          <a:p>
            <a:r>
              <a:rPr lang="ru-RU" sz="3600" dirty="0"/>
              <a:t>Этот тип предназначен для хранения текстовых</a:t>
            </a:r>
            <a:br>
              <a:rPr lang="ru-RU" sz="3600" dirty="0"/>
            </a:br>
            <a:r>
              <a:rPr lang="ru-RU" sz="3600" dirty="0"/>
              <a:t>данных неопределенной длины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474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4923241" y="1290578"/>
            <a:ext cx="262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Данные в виде байтов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467840" y="2388267"/>
            <a:ext cx="97413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BLOB</a:t>
            </a:r>
          </a:p>
          <a:p>
            <a:endParaRPr lang="en-US" sz="3600" dirty="0"/>
          </a:p>
          <a:p>
            <a:r>
              <a:rPr lang="ru-RU" sz="3600" dirty="0"/>
              <a:t>Этот тип предназначен для хранения данных в</a:t>
            </a:r>
            <a:br>
              <a:rPr lang="ru-RU" sz="3600" dirty="0"/>
            </a:br>
            <a:r>
              <a:rPr lang="ru-RU" sz="3600" dirty="0"/>
              <a:t>«сыром» виде – в виде байтов.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012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4923241" y="1290578"/>
            <a:ext cx="262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Данные в виде байтов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2582570" y="2407518"/>
            <a:ext cx="702686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JSON</a:t>
            </a:r>
          </a:p>
          <a:p>
            <a:endParaRPr lang="en-US" sz="3600" dirty="0"/>
          </a:p>
          <a:p>
            <a:r>
              <a:rPr lang="ru-RU" sz="3600" dirty="0"/>
              <a:t>Хранит данные в </a:t>
            </a:r>
            <a:r>
              <a:rPr lang="en-US" sz="3600" dirty="0"/>
              <a:t>JSON</a:t>
            </a:r>
            <a:r>
              <a:rPr lang="ru-RU" sz="3600" dirty="0"/>
              <a:t>-формате:</a:t>
            </a:r>
          </a:p>
          <a:p>
            <a:r>
              <a:rPr lang="en-US" sz="3600" dirty="0"/>
              <a:t>'{"key1": "value1", "key2": "value2"}'</a:t>
            </a:r>
            <a:endParaRPr lang="ru-RU" sz="3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06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015862" y="1290578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Именованные данные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520225" y="1993631"/>
            <a:ext cx="9636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ENUM(</a:t>
            </a:r>
            <a:r>
              <a:rPr lang="ru-RU" sz="3600" b="1" dirty="0"/>
              <a:t>перечисления</a:t>
            </a:r>
            <a:r>
              <a:rPr lang="en-US" sz="3600" b="1" dirty="0"/>
              <a:t>)</a:t>
            </a:r>
          </a:p>
          <a:p>
            <a:r>
              <a:rPr lang="ru-RU" sz="3600" dirty="0"/>
              <a:t>Пример:</a:t>
            </a:r>
          </a:p>
          <a:p>
            <a:r>
              <a:rPr lang="en-US" sz="3600" dirty="0"/>
              <a:t>ENUM('x-small', 'small', 'medium', 'large', 'x-large')</a:t>
            </a:r>
            <a:endParaRPr lang="en-US" sz="32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E2B399-F622-44DB-A29F-A31604B54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74202"/>
              </p:ext>
            </p:extLst>
          </p:nvPr>
        </p:nvGraphicFramePr>
        <p:xfrm>
          <a:off x="4483768" y="4050900"/>
          <a:ext cx="3224464" cy="215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232">
                  <a:extLst>
                    <a:ext uri="{9D8B030D-6E8A-4147-A177-3AD203B41FA5}">
                      <a16:colId xmlns:a16="http://schemas.microsoft.com/office/drawing/2014/main" val="2448394039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1856392571"/>
                    </a:ext>
                  </a:extLst>
                </a:gridCol>
              </a:tblGrid>
              <a:tr h="307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Value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Index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3148670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4006974699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'</a:t>
                      </a:r>
                      <a:r>
                        <a:rPr lang="en-US" sz="1600" dirty="0"/>
                        <a:t>x-small</a:t>
                      </a:r>
                      <a:r>
                        <a:rPr lang="ru-RU" sz="1600" u="none" strike="noStrike" dirty="0">
                          <a:effectLst/>
                        </a:rPr>
                        <a:t>'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700" u="none" strike="noStrike">
                          <a:effectLst/>
                        </a:rPr>
                        <a:t>0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3960454761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r>
                        <a:rPr lang="en-US" sz="1600" dirty="0"/>
                        <a:t>small</a:t>
                      </a:r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700" u="none" strike="noStrike">
                          <a:effectLst/>
                        </a:rPr>
                        <a:t>1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3188145785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r>
                        <a:rPr lang="en-US" sz="1600" dirty="0"/>
                        <a:t>medium</a:t>
                      </a:r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2343569484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r>
                        <a:rPr lang="en-US" sz="1600" dirty="0"/>
                        <a:t>large</a:t>
                      </a:r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700" u="none" strike="noStrike" dirty="0">
                          <a:effectLst/>
                        </a:rPr>
                        <a:t>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2941769711"/>
                  </a:ext>
                </a:extLst>
              </a:tr>
              <a:tr h="30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/>
                        <a:t>x-large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385" marR="15385" marT="153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385" marR="15385" marT="15385" marB="0" anchor="ctr"/>
                </a:tc>
                <a:extLst>
                  <a:ext uri="{0D108BD9-81ED-4DB2-BD59-A6C34878D82A}">
                    <a16:rowId xmlns:a16="http://schemas.microsoft.com/office/drawing/2014/main" val="423696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99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столбцов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2978F-30BE-4752-86BA-2C47A1EF179C}"/>
              </a:ext>
            </a:extLst>
          </p:cNvPr>
          <p:cNvSpPr txBox="1"/>
          <p:nvPr/>
        </p:nvSpPr>
        <p:spPr>
          <a:xfrm>
            <a:off x="5015862" y="1290578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Именованные данные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E1E0-0713-4B4F-A56D-3FDC0FF6547A}"/>
              </a:ext>
            </a:extLst>
          </p:cNvPr>
          <p:cNvSpPr txBox="1"/>
          <p:nvPr/>
        </p:nvSpPr>
        <p:spPr>
          <a:xfrm>
            <a:off x="1206806" y="2228671"/>
            <a:ext cx="10263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SET(</a:t>
            </a:r>
            <a:r>
              <a:rPr lang="ru-RU" sz="3600" b="1" dirty="0"/>
              <a:t>перечисления</a:t>
            </a:r>
            <a:r>
              <a:rPr lang="en-US" sz="3600" b="1" dirty="0"/>
              <a:t>)</a:t>
            </a:r>
          </a:p>
          <a:p>
            <a:r>
              <a:rPr lang="ru-RU" sz="3600" dirty="0"/>
              <a:t>Отличается от </a:t>
            </a:r>
            <a:r>
              <a:rPr lang="en-US" sz="3600" dirty="0"/>
              <a:t>ENUM </a:t>
            </a:r>
            <a:r>
              <a:rPr lang="ru-RU" sz="3600" dirty="0"/>
              <a:t>множественностью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2329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410-4FFF-43E3-B0DD-DA6F78B1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Документация СУБД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EDAF62-1945-45B0-AE9D-C0917294CB41}"/>
              </a:ext>
            </a:extLst>
          </p:cNvPr>
          <p:cNvSpPr txBox="1"/>
          <p:nvPr/>
        </p:nvSpPr>
        <p:spPr>
          <a:xfrm>
            <a:off x="2031746" y="3429000"/>
            <a:ext cx="812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https://dev.mysql.com/doc/refman/8.0/en/sql-statements.html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253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таблицы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ithub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`name` VARCHAR(11) NOT NULL,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`phone` VARCHAR(11) NOT NULL,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`note` TEXT NULL DEFAULT NULL ,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`value` DECIMAL(5,2) NOT NULL DEFAULT (3.4),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`status` TINYINT UNSIGNED NULL DEFAULT NULL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ENGINE=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типов таблицы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06C8A-1455-4DD8-9989-52268D8B8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85" y="1512611"/>
            <a:ext cx="8420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1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типов таблицы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FD3549-D78A-4E28-8790-14FFB3E2A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1392694"/>
            <a:ext cx="5632173" cy="51001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51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структуры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alter_options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/>
              <a:t>Изменяет параметры таблицы или столбцов таблицы</a:t>
            </a:r>
          </a:p>
          <a:p>
            <a:endParaRPr lang="ru-RU" sz="2800" dirty="0"/>
          </a:p>
          <a:p>
            <a:r>
              <a:rPr lang="ru-RU" sz="2800" b="1" dirty="0"/>
              <a:t>Примеры изменений к таблице:</a:t>
            </a:r>
          </a:p>
          <a:p>
            <a:r>
              <a:rPr lang="en-US" sz="2800" dirty="0"/>
              <a:t>ALTER TABLE t1 COMMENT = 'New table comment’;</a:t>
            </a:r>
            <a:endParaRPr lang="ru-RU" sz="2800" dirty="0"/>
          </a:p>
          <a:p>
            <a:r>
              <a:rPr lang="en-US" sz="2800" dirty="0"/>
              <a:t>ALTER TABLE t1 CHARACTER SET = utf8;</a:t>
            </a:r>
          </a:p>
          <a:p>
            <a:r>
              <a:rPr lang="en-US" sz="2800" dirty="0"/>
              <a:t>ALTER TABLE t1 AUTO_INCREMENT = 13;</a:t>
            </a:r>
          </a:p>
          <a:p>
            <a:r>
              <a:rPr lang="en-US" sz="2800" dirty="0">
                <a:effectLst/>
              </a:rPr>
              <a:t>ALTER TABLE contacts  RENAME TO people;</a:t>
            </a:r>
          </a:p>
          <a:p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655A-2DBF-4F68-AC69-F79BC9DC61BA}"/>
              </a:ext>
            </a:extLst>
          </p:cNvPr>
          <p:cNvSpPr txBox="1"/>
          <p:nvPr/>
        </p:nvSpPr>
        <p:spPr>
          <a:xfrm>
            <a:off x="3219892" y="1321356"/>
            <a:ext cx="575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https://dev.mysql.com/doc/refman/8.0/en/alter-table.html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71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структуры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Добавление полей</a:t>
            </a:r>
            <a:r>
              <a:rPr lang="en-US" sz="2800" b="1" dirty="0"/>
              <a:t> (</a:t>
            </a:r>
            <a:r>
              <a:rPr lang="ru-RU" sz="2800" b="1" dirty="0"/>
              <a:t>столбцов</a:t>
            </a:r>
            <a:r>
              <a:rPr lang="en-US" sz="2800" b="1" dirty="0"/>
              <a:t>)</a:t>
            </a:r>
            <a:r>
              <a:rPr lang="ru-RU" sz="2800" b="1" dirty="0"/>
              <a:t> в таблицы:</a:t>
            </a:r>
          </a:p>
          <a:p>
            <a:r>
              <a:rPr lang="en-US" sz="2800" dirty="0"/>
              <a:t>ALTER TABLE table1</a:t>
            </a:r>
            <a:r>
              <a:rPr lang="ru-RU" sz="2800" dirty="0"/>
              <a:t> </a:t>
            </a:r>
            <a:r>
              <a:rPr lang="en-US" sz="2800" dirty="0"/>
              <a:t>ADD col</a:t>
            </a:r>
            <a:r>
              <a:rPr lang="ru-RU" sz="2800" dirty="0"/>
              <a:t>1</a:t>
            </a:r>
            <a:r>
              <a:rPr lang="en-US" sz="2800" dirty="0"/>
              <a:t> varchar(50) FIRST;</a:t>
            </a:r>
            <a:endParaRPr lang="ru-RU" sz="2800" dirty="0"/>
          </a:p>
          <a:p>
            <a:r>
              <a:rPr lang="en-US" sz="2800" dirty="0"/>
              <a:t>ALTER TABLE table2 ADD col</a:t>
            </a:r>
            <a:r>
              <a:rPr lang="ru-RU" sz="2800" dirty="0"/>
              <a:t>1</a:t>
            </a:r>
            <a:r>
              <a:rPr lang="en-US" sz="2800" dirty="0"/>
              <a:t> varchar(50)</a:t>
            </a:r>
            <a:r>
              <a:rPr lang="ru-RU" sz="2800" dirty="0"/>
              <a:t>, </a:t>
            </a:r>
            <a:r>
              <a:rPr lang="en-US" sz="2800" dirty="0"/>
              <a:t>ADD col2 INT AFTER col4;</a:t>
            </a:r>
            <a:endParaRPr lang="ru-RU" sz="2800" dirty="0"/>
          </a:p>
          <a:p>
            <a:endParaRPr lang="ru-RU" sz="2800" dirty="0"/>
          </a:p>
          <a:p>
            <a:r>
              <a:rPr lang="ru-RU" sz="2800" b="1" dirty="0"/>
              <a:t>Изменение столбца:</a:t>
            </a:r>
          </a:p>
          <a:p>
            <a:r>
              <a:rPr lang="en-US" sz="2800" dirty="0"/>
              <a:t>ALTER TABLE user MODIFY </a:t>
            </a:r>
            <a:r>
              <a:rPr lang="en-US" sz="2800" dirty="0" err="1"/>
              <a:t>fio</a:t>
            </a:r>
            <a:r>
              <a:rPr lang="en-US" sz="2800" dirty="0"/>
              <a:t> TYPE VARCHAR(128) NOT NULL AFTER c;</a:t>
            </a:r>
            <a:endParaRPr lang="ru-RU" sz="2800" dirty="0"/>
          </a:p>
          <a:p>
            <a:endParaRPr lang="ru-RU" sz="2800" dirty="0"/>
          </a:p>
          <a:p>
            <a:r>
              <a:rPr lang="ru-RU" sz="2800" b="1" dirty="0"/>
              <a:t>Удалить столбец:</a:t>
            </a:r>
          </a:p>
          <a:p>
            <a:r>
              <a:rPr lang="en-US" sz="2800" dirty="0"/>
              <a:t>ALTER TABLE </a:t>
            </a:r>
            <a:r>
              <a:rPr lang="en-US" sz="2800" dirty="0" err="1"/>
              <a:t>table_name</a:t>
            </a:r>
            <a:r>
              <a:rPr lang="ru-RU" sz="2800" dirty="0"/>
              <a:t> </a:t>
            </a:r>
            <a:r>
              <a:rPr lang="en-US" sz="2800" dirty="0"/>
              <a:t>DROP COLUMN </a:t>
            </a:r>
            <a:r>
              <a:rPr lang="en-US" sz="2800" dirty="0" err="1"/>
              <a:t>column_name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821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структуры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Переименовать столбец:</a:t>
            </a:r>
          </a:p>
          <a:p>
            <a:r>
              <a:rPr lang="en-US" sz="2800" dirty="0">
                <a:effectLst/>
              </a:rPr>
              <a:t>ALTER TABLE </a:t>
            </a:r>
            <a:r>
              <a:rPr lang="en-US" sz="2800" dirty="0" err="1">
                <a:effectLst/>
              </a:rPr>
              <a:t>table_name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  CHANGE COLUMN </a:t>
            </a:r>
            <a:r>
              <a:rPr lang="en-US" sz="2800" dirty="0" err="1">
                <a:effectLst/>
              </a:rPr>
              <a:t>old_name</a:t>
            </a:r>
            <a:r>
              <a:rPr lang="en-US" sz="2800" dirty="0">
                <a:effectLst/>
              </a:rPr>
              <a:t> TO </a:t>
            </a:r>
            <a:r>
              <a:rPr lang="en-US" sz="2800" dirty="0" err="1">
                <a:effectLst/>
              </a:rPr>
              <a:t>new_name</a:t>
            </a:r>
            <a:r>
              <a:rPr lang="en-US" sz="2800" dirty="0">
                <a:effectLst/>
              </a:rPr>
              <a:t> VARCHAR(100);</a:t>
            </a:r>
          </a:p>
          <a:p>
            <a:endParaRPr lang="ru-RU" sz="2800" dirty="0"/>
          </a:p>
          <a:p>
            <a:r>
              <a:rPr lang="ru-RU" sz="2800" dirty="0"/>
              <a:t>Столбец нельзя переименовать без указания его типа и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47717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структуры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838200" y="2090172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/>
          </a:p>
          <a:p>
            <a:r>
              <a:rPr lang="ru-RU" sz="2800" dirty="0"/>
              <a:t>Пример вывода:</a:t>
            </a:r>
          </a:p>
          <a:p>
            <a:r>
              <a:rPr lang="en-US" dirty="0">
                <a:latin typeface="Consolas" panose="020B0609020204030204" pitchFamily="49" charset="0"/>
              </a:rPr>
              <a:t>+---------+--------------+------+-----+---------+-------+</a:t>
            </a:r>
          </a:p>
          <a:p>
            <a:r>
              <a:rPr lang="en-US" dirty="0">
                <a:latin typeface="Consolas" panose="020B0609020204030204" pitchFamily="49" charset="0"/>
              </a:rPr>
              <a:t>| Field   | Type         | Null | Key | Default | Extra |</a:t>
            </a:r>
          </a:p>
          <a:p>
            <a:r>
              <a:rPr lang="en-US" dirty="0">
                <a:latin typeface="Consolas" panose="020B0609020204030204" pitchFamily="49" charset="0"/>
              </a:rPr>
              <a:t>+---------+--------------+------+-----+---------+-------+</a:t>
            </a:r>
          </a:p>
          <a:p>
            <a:r>
              <a:rPr lang="en-US" dirty="0">
                <a:latin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</a:rPr>
              <a:t>fio</a:t>
            </a:r>
            <a:r>
              <a:rPr lang="en-US" dirty="0">
                <a:latin typeface="Consolas" panose="020B0609020204030204" pitchFamily="49" charset="0"/>
              </a:rPr>
              <a:t>     | varchar(128) | NO   |     | NULL    |       |</a:t>
            </a:r>
          </a:p>
          <a:p>
            <a:r>
              <a:rPr lang="en-US" dirty="0">
                <a:latin typeface="Consolas" panose="020B0609020204030204" pitchFamily="49" charset="0"/>
              </a:rPr>
              <a:t>| grp     | varchar(8)   | NO   |     | NULL    |       |</a:t>
            </a:r>
          </a:p>
          <a:p>
            <a:r>
              <a:rPr lang="en-US" dirty="0">
                <a:latin typeface="Consolas" panose="020B0609020204030204" pitchFamily="49" charset="0"/>
              </a:rPr>
              <a:t>| t       | </a:t>
            </a:r>
            <a:r>
              <a:rPr lang="en-US" dirty="0" err="1">
                <a:latin typeface="Consolas" panose="020B0609020204030204" pitchFamily="49" charset="0"/>
              </a:rPr>
              <a:t>tinyint</a:t>
            </a:r>
            <a:r>
              <a:rPr lang="en-US" dirty="0">
                <a:latin typeface="Consolas" panose="020B0609020204030204" pitchFamily="49" charset="0"/>
              </a:rPr>
              <a:t>(4)   | NO   |     | NULL    |       |</a:t>
            </a:r>
          </a:p>
          <a:p>
            <a:r>
              <a:rPr lang="en-US" dirty="0">
                <a:latin typeface="Consolas" panose="020B0609020204030204" pitchFamily="49" charset="0"/>
              </a:rPr>
              <a:t>| comment | varchar(255) | NO   |     | NULL    |       |</a:t>
            </a:r>
          </a:p>
          <a:p>
            <a:r>
              <a:rPr lang="en-US" dirty="0">
                <a:latin typeface="Consolas" panose="020B0609020204030204" pitchFamily="49" charset="0"/>
              </a:rPr>
              <a:t>+---------+--------------+------+-----+---------+-------+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Definition Statements</a:t>
            </a:r>
            <a:r>
              <a:rPr lang="ru-RU" dirty="0"/>
              <a:t> (</a:t>
            </a:r>
            <a:r>
              <a:rPr lang="en-US" dirty="0"/>
              <a:t>DDS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6782-E008-4886-91D9-94F4478652CF}"/>
              </a:ext>
            </a:extLst>
          </p:cNvPr>
          <p:cNvSpPr txBox="1"/>
          <p:nvPr/>
        </p:nvSpPr>
        <p:spPr>
          <a:xfrm>
            <a:off x="3003083" y="2569945"/>
            <a:ext cx="57679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Операции над базами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Операции над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17808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Операции над базами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6782-E008-4886-91D9-94F4478652CF}"/>
              </a:ext>
            </a:extLst>
          </p:cNvPr>
          <p:cNvSpPr txBox="1"/>
          <p:nvPr/>
        </p:nvSpPr>
        <p:spPr>
          <a:xfrm>
            <a:off x="3003083" y="2569945"/>
            <a:ext cx="622894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Создать базу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Удалить базу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Переименовать базу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Просмотр доступных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569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3420177" y="2012357"/>
            <a:ext cx="5775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ithub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27E0A4-7ABC-4DB2-9F1E-CCDB4D87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80" y="4404911"/>
            <a:ext cx="3867150" cy="1628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32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3487554" y="2031608"/>
            <a:ext cx="5775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ithub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849F83-7925-4C4C-A195-02975553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4557462"/>
            <a:ext cx="3495675" cy="438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4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2DCD11-ECAA-490D-A467-3C1B3ABB24EC}"/>
              </a:ext>
            </a:extLst>
          </p:cNvPr>
          <p:cNvSpPr/>
          <p:nvPr/>
        </p:nvSpPr>
        <p:spPr>
          <a:xfrm>
            <a:off x="2736783" y="2787952"/>
            <a:ext cx="6718434" cy="239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Переименование 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3330341" y="3167564"/>
            <a:ext cx="57751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RENAME DATABASE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ru-RU" dirty="0"/>
              <a:t>Эта инструкция была добавлена ​​в версии MySQL 5.1.7, но была признана опасной</a:t>
            </a:r>
            <a:r>
              <a:rPr lang="en-US" dirty="0"/>
              <a:t>,</a:t>
            </a:r>
            <a:r>
              <a:rPr lang="ru-RU" dirty="0"/>
              <a:t> и была удалена в версии</a:t>
            </a:r>
            <a:br>
              <a:rPr lang="ru-RU" dirty="0"/>
            </a:br>
            <a:r>
              <a:rPr lang="ru-RU" dirty="0"/>
              <a:t>MySQL 5.1.23.</a:t>
            </a:r>
          </a:p>
        </p:txBody>
      </p:sp>
    </p:spTree>
    <p:extLst>
      <p:ext uri="{BB962C8B-B14F-4D97-AF65-F5344CB8AC3E}">
        <p14:creationId xmlns:p14="http://schemas.microsoft.com/office/powerpoint/2010/main" val="33786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доступных 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1302-110B-4DF0-AD38-E68FCC6D5859}"/>
              </a:ext>
            </a:extLst>
          </p:cNvPr>
          <p:cNvSpPr txBox="1"/>
          <p:nvPr/>
        </p:nvSpPr>
        <p:spPr>
          <a:xfrm>
            <a:off x="1126156" y="2284323"/>
            <a:ext cx="10395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latin typeface="+mj-lt"/>
                <a:cs typeface="Courier New" panose="02070309020205020404" pitchFamily="49" charset="0"/>
              </a:rPr>
              <a:t>Пример: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LIKE '%whatever1%’;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2182B-BC98-460A-902B-7054AB6B2401}"/>
              </a:ext>
            </a:extLst>
          </p:cNvPr>
          <p:cNvSpPr txBox="1"/>
          <p:nvPr/>
        </p:nvSpPr>
        <p:spPr>
          <a:xfrm>
            <a:off x="2942668" y="1423431"/>
            <a:ext cx="630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Формально это относится к </a:t>
            </a:r>
            <a:r>
              <a:rPr lang="en-US" dirty="0"/>
              <a:t>Database Administration Statements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027E40-C697-4CC7-9D9A-46FCED1A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863069"/>
            <a:ext cx="2743200" cy="571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10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1261</Words>
  <Application>Microsoft Office PowerPoint</Application>
  <PresentationFormat>Широкоэкранный</PresentationFormat>
  <Paragraphs>290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Consolas</vt:lpstr>
      <vt:lpstr>Courier New</vt:lpstr>
      <vt:lpstr>Тема Office</vt:lpstr>
      <vt:lpstr>Теория БД и основы SQL</vt:lpstr>
      <vt:lpstr>Устройство СУБД MySQL</vt:lpstr>
      <vt:lpstr>Документация СУБД MySQL</vt:lpstr>
      <vt:lpstr>Data Definition Statements (DDS)</vt:lpstr>
      <vt:lpstr>Операции над базами данных</vt:lpstr>
      <vt:lpstr>Создание БД</vt:lpstr>
      <vt:lpstr>Удаление БД</vt:lpstr>
      <vt:lpstr>Переименование БД</vt:lpstr>
      <vt:lpstr>Просмотр доступных БД</vt:lpstr>
      <vt:lpstr>Практика</vt:lpstr>
      <vt:lpstr>Операции над таблицами</vt:lpstr>
      <vt:lpstr>Создание таблиц</vt:lpstr>
      <vt:lpstr>Создание таблиц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Типы столбцов</vt:lpstr>
      <vt:lpstr>Пример создания таблицы</vt:lpstr>
      <vt:lpstr>Варианты типов таблицы</vt:lpstr>
      <vt:lpstr>Варианты типов таблицы</vt:lpstr>
      <vt:lpstr>Изменение структуры таблиц</vt:lpstr>
      <vt:lpstr>Изменение структуры таблиц</vt:lpstr>
      <vt:lpstr>Изменение структуры таблиц</vt:lpstr>
      <vt:lpstr>Просмотр структуры таблиц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28</cp:revision>
  <dcterms:created xsi:type="dcterms:W3CDTF">2021-09-07T16:04:43Z</dcterms:created>
  <dcterms:modified xsi:type="dcterms:W3CDTF">2021-09-12T09:32:15Z</dcterms:modified>
</cp:coreProperties>
</file>