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  <p:sldId id="263" r:id="rId5"/>
    <p:sldId id="261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7" r:id="rId19"/>
    <p:sldId id="306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896E3B-D354-4AFD-8192-D3AEC0C1A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C8F36DB-FC7E-44DB-8177-C93E254A3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6E22F5-B43E-40C1-B911-C67737CB9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0EA-C72D-4AA2-8496-1E54B43188F9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36365D-DADA-4310-9820-C4B856239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1E9356-C40D-46C9-A022-B2929EE48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AD92-9348-47B9-90C1-9EE158D0B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16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B08D44-0771-4A91-A923-E97D5E652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A3A649F-128E-47B3-BEAF-E49FA4CD2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A89DD8-C4EF-4C6D-A79A-A2E4E0E50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0EA-C72D-4AA2-8496-1E54B43188F9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D5467E-9F6D-406D-BBB9-CE5C52B1A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6AC2B5-B280-4E28-BB47-E4071B60E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AD92-9348-47B9-90C1-9EE158D0B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96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3A62CFE-7ADC-41F0-A67F-18D3CC2363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698AE98-85F9-49E1-85B1-199E4DAA5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758513-6813-4A50-9A27-17B99D975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0EA-C72D-4AA2-8496-1E54B43188F9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FB16CC-56FC-4825-94D5-F0EA463BA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1DBBB1-EC9C-42C7-A81C-04722194E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AD92-9348-47B9-90C1-9EE158D0B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80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E53650-0E18-494A-AEEE-766D76B08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F3C64E-8C2F-4775-8A1D-927C458B3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3DC337-6AB0-4B78-B469-43653767E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0EA-C72D-4AA2-8496-1E54B43188F9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B28D7F-4CB0-4B3D-90D5-4A8E70B50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0CB97B-B5BE-4214-AE85-038DCCF08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AD92-9348-47B9-90C1-9EE158D0B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34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73E602-EDAB-4BE3-85C1-395B58E0B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EA16EF-8DA5-499B-A8AD-CC9DE3DB4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E2968C-745C-4192-969E-6A94D804D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0EA-C72D-4AA2-8496-1E54B43188F9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5AD49A-D190-4075-8800-2AEA29D85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AA9766-C572-40F3-85F1-38689CD43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AD92-9348-47B9-90C1-9EE158D0B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251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91EB00-FE9B-4467-B212-17C8C18E3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D9B6D7-6A2A-4B73-B945-BDAF20CD8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912A2D-8AD5-4F85-BDE5-BA51BD97E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19A313-EA0D-447E-8089-A4D13071F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0EA-C72D-4AA2-8496-1E54B43188F9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23F28B-E7C0-472E-8C0F-40DE5D18D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593F85-EA04-48AA-BF94-2F4A6D3E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AD92-9348-47B9-90C1-9EE158D0B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626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5C8FE1-696D-4154-8451-5CC3931A6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4DD520-AA61-4F43-BF6B-49E5B7986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5F0D6D-53AA-4056-A295-6A779B00E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0C3DF93-F6C0-4FE5-A347-C4B6838B9E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FBC7E1E-9BE8-4992-AE7F-E1707D256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A076002-6C61-416E-876C-5E38B74B7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0EA-C72D-4AA2-8496-1E54B43188F9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11F12C5-34D7-4B70-A48C-B36C0DDC1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0948FE0-EC44-461D-B813-40E7DFA2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AD92-9348-47B9-90C1-9EE158D0B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58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CE4766-4504-4321-B8D1-9559BCB9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C5FDEFE-E7D6-4D49-9CBF-C2E05D976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0EA-C72D-4AA2-8496-1E54B43188F9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1D5AD5E-DDC3-46B4-B0F2-6FD31A06E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5FAB6C5-D05A-4A5C-95BE-A60CA44CF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AD92-9348-47B9-90C1-9EE158D0B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778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02D3AF6-94F9-4FD0-9129-D65A76189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0EA-C72D-4AA2-8496-1E54B43188F9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8D5C8FB-BAB8-435C-A3B2-39023BE05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495EFD-9F3C-449D-9B72-7DBAA9F4E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AD92-9348-47B9-90C1-9EE158D0B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009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7EB12-FE49-4BE1-A06B-08FDFC65B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3DC5DF-1BA1-4D94-A1CB-1A3FDE08E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A8F20D-8C3D-48AE-8B54-D7A369241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FE9B60-16CD-42D1-AD42-70A7B5F50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0EA-C72D-4AA2-8496-1E54B43188F9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2C1332-7031-4D56-89FF-ECBE7D63D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549BA2-7CC4-4DF4-BA45-78E6AA8E4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AD92-9348-47B9-90C1-9EE158D0B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8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BED661-43DD-4F38-A344-CCBFA63DE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F084B3E-379E-4876-8F5B-9CB03355E6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B2037D9-4486-4D01-A35A-DC7F8A64E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59D2B7-FC9A-4F9C-A6B7-57334D959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0EA-C72D-4AA2-8496-1E54B43188F9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C16F1C-3581-483F-9787-E45548847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1822AB-2FD0-4B97-9261-AEE783D6D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AD92-9348-47B9-90C1-9EE158D0B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079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128D05-79AF-48F1-9FAA-48879017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C4E6AC-D600-4BC0-A7BB-020D03032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226683-A8FF-4618-AEC3-60B7CA2F6E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450EA-C72D-4AA2-8496-1E54B43188F9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A92959-4F3F-4D88-BE84-F59B8A5EE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DC46DC-7CB0-4D95-A803-245787C71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DAD92-9348-47B9-90C1-9EE158D0B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200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759E8-B386-460D-8184-F848F39BF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Теория БД и основы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FD4E6F-0046-4FEA-9288-BE733EB05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C00000"/>
                </a:solidFill>
              </a:rPr>
              <a:t>IThub</a:t>
            </a:r>
            <a:endParaRPr lang="en-US" sz="3200" b="1" dirty="0">
              <a:solidFill>
                <a:srgbClr val="C00000"/>
              </a:solidFill>
            </a:endParaRPr>
          </a:p>
          <a:p>
            <a:r>
              <a:rPr lang="en-US" dirty="0"/>
              <a:t>2021-2022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лекция 3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7523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417B6-6987-4717-8C36-049BA19F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Правила написания конструкций </a:t>
            </a:r>
            <a:r>
              <a:rPr lang="en-US" dirty="0"/>
              <a:t>WHERE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181302-110B-4DF0-AD38-E68FCC6D5859}"/>
              </a:ext>
            </a:extLst>
          </p:cNvPr>
          <p:cNvSpPr txBox="1"/>
          <p:nvPr/>
        </p:nvSpPr>
        <p:spPr>
          <a:xfrm>
            <a:off x="838200" y="1995579"/>
            <a:ext cx="10515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+mj-lt"/>
                <a:cs typeface="Courier New" panose="02070309020205020404" pitchFamily="49" charset="0"/>
              </a:rPr>
              <a:t>Если сравниваем строки: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  <a:p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поле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[NOT] LIKE '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значение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800" b="1" dirty="0">
                <a:latin typeface="+mj-lt"/>
                <a:cs typeface="Courier New" panose="02070309020205020404" pitchFamily="49" charset="0"/>
              </a:rPr>
              <a:t>Примеры: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city LIKE 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'Москва';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city = 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'Москва';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city NOT LIKE 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'Москва';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city LIKE 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осква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city LIKE 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Моск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city LIKE 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оск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phone LIKE 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%495%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3287019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417B6-6987-4717-8C36-049BA19F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Правила написания конструкций </a:t>
            </a:r>
            <a:r>
              <a:rPr lang="en-US" dirty="0"/>
              <a:t>WHERE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181302-110B-4DF0-AD38-E68FCC6D5859}"/>
              </a:ext>
            </a:extLst>
          </p:cNvPr>
          <p:cNvSpPr txBox="1"/>
          <p:nvPr/>
        </p:nvSpPr>
        <p:spPr>
          <a:xfrm>
            <a:off x="838200" y="1995579"/>
            <a:ext cx="10515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+mj-lt"/>
                <a:cs typeface="Courier New" panose="02070309020205020404" pitchFamily="49" charset="0"/>
              </a:rPr>
              <a:t>Если сравниваем даты: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  <a:p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поле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&lt;=&gt; 'YYYY-MM-DD HH:MM:SS';</a:t>
            </a:r>
          </a:p>
          <a:p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800" b="1" dirty="0">
                <a:latin typeface="+mj-lt"/>
                <a:cs typeface="Courier New" panose="02070309020205020404" pitchFamily="49" charset="0"/>
              </a:rPr>
              <a:t>Примеры: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dt &gt; 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2019-02-23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dt &lt; 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2021-09-10 14:00:00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3561516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417B6-6987-4717-8C36-049BA19F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Правила написания конструкций </a:t>
            </a:r>
            <a:r>
              <a:rPr lang="en-US" dirty="0"/>
              <a:t>WHERE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181302-110B-4DF0-AD38-E68FCC6D5859}"/>
              </a:ext>
            </a:extLst>
          </p:cNvPr>
          <p:cNvSpPr txBox="1"/>
          <p:nvPr/>
        </p:nvSpPr>
        <p:spPr>
          <a:xfrm>
            <a:off x="838200" y="1995579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+mj-lt"/>
                <a:cs typeface="Courier New" panose="02070309020205020404" pitchFamily="49" charset="0"/>
              </a:rPr>
              <a:t>Оператор </a:t>
            </a:r>
            <a:r>
              <a:rPr lang="en-US" sz="2800" b="1" dirty="0">
                <a:latin typeface="+mj-lt"/>
                <a:cs typeface="Courier New" panose="02070309020205020404" pitchFamily="49" charset="0"/>
              </a:rPr>
              <a:t>IN </a:t>
            </a:r>
            <a:r>
              <a:rPr lang="ru-RU" sz="2800" b="1" dirty="0">
                <a:latin typeface="+mj-lt"/>
                <a:cs typeface="Courier New" panose="02070309020205020404" pitchFamily="49" charset="0"/>
              </a:rPr>
              <a:t>и </a:t>
            </a:r>
            <a:r>
              <a:rPr lang="en-US" sz="2800" b="1" dirty="0">
                <a:latin typeface="+mj-lt"/>
                <a:cs typeface="Courier New" panose="02070309020205020404" pitchFamily="49" charset="0"/>
              </a:rPr>
              <a:t>NOT IN</a:t>
            </a:r>
            <a:r>
              <a:rPr lang="ru-RU" sz="2800" b="1" dirty="0">
                <a:latin typeface="+mj-lt"/>
                <a:cs typeface="Courier New" panose="02070309020205020404" pitchFamily="49" charset="0"/>
              </a:rPr>
              <a:t>: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  <a:p>
            <a:r>
              <a:rPr lang="ru-RU" dirty="0">
                <a:cs typeface="Courier New" panose="02070309020205020404" pitchFamily="49" charset="0"/>
              </a:rPr>
              <a:t>Оператор IN используется для сравнения нескольких значений в операторе WHERE. </a:t>
            </a:r>
            <a:endParaRPr lang="en-US" dirty="0">
              <a:cs typeface="Courier New" panose="02070309020205020404" pitchFamily="49" charset="0"/>
            </a:endParaRPr>
          </a:p>
          <a:p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800" b="1" dirty="0">
                <a:latin typeface="+mj-lt"/>
                <a:cs typeface="Courier New" panose="02070309020205020404" pitchFamily="49" charset="0"/>
              </a:rPr>
              <a:t>Примеры: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  <a:p>
            <a:r>
              <a:rPr lang="ru-RU" dirty="0">
                <a:cs typeface="Courier New" panose="02070309020205020404" pitchFamily="49" charset="0"/>
              </a:rPr>
              <a:t>Запрос для поиска всех пользователей, имеющих город </a:t>
            </a:r>
            <a:r>
              <a:rPr lang="ru-RU" dirty="0" err="1">
                <a:cs typeface="Courier New" panose="02070309020205020404" pitchFamily="49" charset="0"/>
              </a:rPr>
              <a:t>new</a:t>
            </a:r>
            <a:r>
              <a:rPr lang="ru-RU" dirty="0">
                <a:cs typeface="Courier New" panose="02070309020205020404" pitchFamily="49" charset="0"/>
              </a:rPr>
              <a:t> </a:t>
            </a:r>
            <a:r>
              <a:rPr lang="ru-RU" dirty="0" err="1">
                <a:cs typeface="Courier New" panose="02070309020205020404" pitchFamily="49" charset="0"/>
              </a:rPr>
              <a:t>york</a:t>
            </a:r>
            <a:r>
              <a:rPr lang="ru-RU" dirty="0">
                <a:cs typeface="Courier New" panose="02070309020205020404" pitchFamily="49" charset="0"/>
              </a:rPr>
              <a:t> или </a:t>
            </a:r>
            <a:r>
              <a:rPr lang="ru-RU" dirty="0" err="1">
                <a:cs typeface="Courier New" panose="02070309020205020404" pitchFamily="49" charset="0"/>
              </a:rPr>
              <a:t>chicago</a:t>
            </a:r>
            <a:endParaRPr lang="en-US" b="1" dirty="0">
              <a:latin typeface="+mj-lt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users WHERE city IN ('new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york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chicago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users WHERE city LIKE 'new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york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 OR city LIKE '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chicago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71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417B6-6987-4717-8C36-049BA19F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Правила написания конструкций </a:t>
            </a:r>
            <a:r>
              <a:rPr lang="en-US" dirty="0"/>
              <a:t>WHERE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181302-110B-4DF0-AD38-E68FCC6D5859}"/>
              </a:ext>
            </a:extLst>
          </p:cNvPr>
          <p:cNvSpPr txBox="1"/>
          <p:nvPr/>
        </p:nvSpPr>
        <p:spPr>
          <a:xfrm>
            <a:off x="838200" y="1995579"/>
            <a:ext cx="105156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+mj-lt"/>
                <a:cs typeface="Courier New" panose="02070309020205020404" pitchFamily="49" charset="0"/>
              </a:rPr>
              <a:t>Оператор </a:t>
            </a:r>
            <a:r>
              <a:rPr lang="en-US" sz="2800" b="1" dirty="0">
                <a:latin typeface="+mj-lt"/>
                <a:cs typeface="Courier New" panose="02070309020205020404" pitchFamily="49" charset="0"/>
              </a:rPr>
              <a:t>IN </a:t>
            </a:r>
            <a:r>
              <a:rPr lang="ru-RU" sz="2800" b="1" dirty="0">
                <a:latin typeface="+mj-lt"/>
                <a:cs typeface="Courier New" panose="02070309020205020404" pitchFamily="49" charset="0"/>
              </a:rPr>
              <a:t>и </a:t>
            </a:r>
            <a:r>
              <a:rPr lang="en-US" sz="2800" b="1" dirty="0">
                <a:latin typeface="+mj-lt"/>
                <a:cs typeface="Courier New" panose="02070309020205020404" pitchFamily="49" charset="0"/>
              </a:rPr>
              <a:t>NOT IN</a:t>
            </a:r>
            <a:r>
              <a:rPr lang="ru-RU" sz="2800" b="1" dirty="0">
                <a:latin typeface="+mj-lt"/>
                <a:cs typeface="Courier New" panose="02070309020205020404" pitchFamily="49" charset="0"/>
              </a:rPr>
              <a:t>: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  <a:p>
            <a:r>
              <a:rPr lang="ru-RU" dirty="0">
                <a:cs typeface="Courier New" panose="02070309020205020404" pitchFamily="49" charset="0"/>
              </a:rPr>
              <a:t>Оператор IN используется для сравнения нескольких значений в операторе WHERE. </a:t>
            </a:r>
            <a:endParaRPr lang="en-US" dirty="0">
              <a:cs typeface="Courier New" panose="02070309020205020404" pitchFamily="49" charset="0"/>
            </a:endParaRPr>
          </a:p>
          <a:p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800" b="1" dirty="0">
                <a:latin typeface="+mj-lt"/>
                <a:cs typeface="Courier New" panose="02070309020205020404" pitchFamily="49" charset="0"/>
              </a:rPr>
              <a:t>Примеры: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  <a:p>
            <a:r>
              <a:rPr lang="ru-RU" dirty="0">
                <a:cs typeface="Courier New" panose="02070309020205020404" pitchFamily="49" charset="0"/>
              </a:rPr>
              <a:t>Запрос для поиска всех пользователей, у которых город не </a:t>
            </a:r>
            <a:r>
              <a:rPr lang="ru-RU" dirty="0" err="1">
                <a:cs typeface="Courier New" panose="02070309020205020404" pitchFamily="49" charset="0"/>
              </a:rPr>
              <a:t>new</a:t>
            </a:r>
            <a:r>
              <a:rPr lang="ru-RU" dirty="0">
                <a:cs typeface="Courier New" panose="02070309020205020404" pitchFamily="49" charset="0"/>
              </a:rPr>
              <a:t> </a:t>
            </a:r>
            <a:r>
              <a:rPr lang="ru-RU" dirty="0" err="1">
                <a:cs typeface="Courier New" panose="02070309020205020404" pitchFamily="49" charset="0"/>
              </a:rPr>
              <a:t>york</a:t>
            </a:r>
            <a:r>
              <a:rPr lang="ru-RU" dirty="0">
                <a:cs typeface="Courier New" panose="02070309020205020404" pitchFamily="49" charset="0"/>
              </a:rPr>
              <a:t> или </a:t>
            </a:r>
            <a:r>
              <a:rPr lang="ru-RU" dirty="0" err="1">
                <a:cs typeface="Courier New" panose="02070309020205020404" pitchFamily="49" charset="0"/>
              </a:rPr>
              <a:t>chicago</a:t>
            </a:r>
            <a:endParaRPr lang="en-US" b="1" dirty="0">
              <a:latin typeface="+mj-lt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users WHERE city NOT IN ('new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york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chicago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users WHERE city NOT LIKE 'new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york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 AND city NOT LIKE '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chicago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091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417B6-6987-4717-8C36-049BA19F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Правила написания конструкций </a:t>
            </a:r>
            <a:r>
              <a:rPr lang="en-US" dirty="0"/>
              <a:t>WHERE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181302-110B-4DF0-AD38-E68FCC6D5859}"/>
              </a:ext>
            </a:extLst>
          </p:cNvPr>
          <p:cNvSpPr txBox="1"/>
          <p:nvPr/>
        </p:nvSpPr>
        <p:spPr>
          <a:xfrm>
            <a:off x="838200" y="1995579"/>
            <a:ext cx="105156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+mj-lt"/>
                <a:cs typeface="Courier New" panose="02070309020205020404" pitchFamily="49" charset="0"/>
              </a:rPr>
              <a:t>Оператор </a:t>
            </a:r>
            <a:r>
              <a:rPr lang="en-US" sz="2800" b="1" dirty="0">
                <a:latin typeface="+mj-lt"/>
                <a:cs typeface="Courier New" panose="02070309020205020404" pitchFamily="49" charset="0"/>
              </a:rPr>
              <a:t>BETWEEN</a:t>
            </a:r>
            <a:r>
              <a:rPr lang="ru-RU" sz="2800" b="1" dirty="0">
                <a:latin typeface="+mj-lt"/>
                <a:cs typeface="Courier New" panose="02070309020205020404" pitchFamily="49" charset="0"/>
              </a:rPr>
              <a:t>: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  <a:p>
            <a:r>
              <a:rPr lang="ru-RU" dirty="0">
                <a:cs typeface="Courier New" panose="02070309020205020404" pitchFamily="49" charset="0"/>
              </a:rPr>
              <a:t>Идеален для получения данных из какого-то диапазона. </a:t>
            </a:r>
            <a:endParaRPr lang="en-US" dirty="0">
              <a:cs typeface="Courier New" panose="02070309020205020404" pitchFamily="49" charset="0"/>
            </a:endParaRPr>
          </a:p>
          <a:p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800" b="1" dirty="0">
                <a:latin typeface="+mj-lt"/>
                <a:cs typeface="Courier New" panose="02070309020205020404" pitchFamily="49" charset="0"/>
              </a:rPr>
              <a:t>Примеры: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  <a:p>
            <a:r>
              <a:rPr lang="ru-RU" dirty="0">
                <a:cs typeface="Courier New" panose="02070309020205020404" pitchFamily="49" charset="0"/>
              </a:rPr>
              <a:t>Запрос для поиска всех пользователей, у которых город не </a:t>
            </a:r>
            <a:r>
              <a:rPr lang="ru-RU" dirty="0" err="1">
                <a:cs typeface="Courier New" panose="02070309020205020404" pitchFamily="49" charset="0"/>
              </a:rPr>
              <a:t>new</a:t>
            </a:r>
            <a:r>
              <a:rPr lang="ru-RU" dirty="0">
                <a:cs typeface="Courier New" panose="02070309020205020404" pitchFamily="49" charset="0"/>
              </a:rPr>
              <a:t> </a:t>
            </a:r>
            <a:r>
              <a:rPr lang="ru-RU" dirty="0" err="1">
                <a:cs typeface="Courier New" panose="02070309020205020404" pitchFamily="49" charset="0"/>
              </a:rPr>
              <a:t>york</a:t>
            </a:r>
            <a:r>
              <a:rPr lang="ru-RU" dirty="0">
                <a:cs typeface="Courier New" panose="02070309020205020404" pitchFamily="49" charset="0"/>
              </a:rPr>
              <a:t> или </a:t>
            </a:r>
            <a:r>
              <a:rPr lang="ru-RU" dirty="0" err="1">
                <a:cs typeface="Courier New" panose="02070309020205020404" pitchFamily="49" charset="0"/>
              </a:rPr>
              <a:t>chicago</a:t>
            </a:r>
            <a:endParaRPr lang="en-US" b="1" dirty="0">
              <a:latin typeface="+mj-lt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SEELCT * FROM users WHERE dt BETWEEN '2021-07-01 00:00:00' AND '2021-07-16 00:00:00';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users WHERE dt &gt;= '2021-07-01 00:00:00' AND dt &lt; '2021-07-16 00:00:00'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817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417B6-6987-4717-8C36-049BA19F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Конструкция </a:t>
            </a:r>
            <a:r>
              <a:rPr lang="en-US" dirty="0"/>
              <a:t>GROUP BY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181302-110B-4DF0-AD38-E68FCC6D5859}"/>
              </a:ext>
            </a:extLst>
          </p:cNvPr>
          <p:cNvSpPr txBox="1"/>
          <p:nvPr/>
        </p:nvSpPr>
        <p:spPr>
          <a:xfrm>
            <a:off x="838200" y="1995579"/>
            <a:ext cx="105156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cs typeface="Courier New" panose="02070309020205020404" pitchFamily="49" charset="0"/>
              </a:rPr>
              <a:t>Позволяет сгруппировать результаты отбора. Если под отбор попадает несколько строк, то они будут сгруппированы по указанному полю. </a:t>
            </a:r>
            <a:endParaRPr lang="en-US" dirty="0">
              <a:cs typeface="Courier New" panose="02070309020205020404" pitchFamily="49" charset="0"/>
            </a:endParaRPr>
          </a:p>
          <a:p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800" b="1" dirty="0">
                <a:latin typeface="+mj-lt"/>
                <a:cs typeface="Courier New" panose="02070309020205020404" pitchFamily="49" charset="0"/>
              </a:rPr>
              <a:t>Примеры: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  <a:p>
            <a:r>
              <a:rPr lang="ru-RU" b="1" dirty="0">
                <a:latin typeface="+mj-lt"/>
                <a:cs typeface="Courier New" panose="02070309020205020404" pitchFamily="49" charset="0"/>
              </a:rPr>
              <a:t>Чтобы получить список всех городов в базе данных без дублирований</a:t>
            </a:r>
            <a:endParaRPr lang="en-US" b="1" dirty="0">
              <a:latin typeface="+mj-lt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SEELCT city FROM users GROUP BY city;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535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417B6-6987-4717-8C36-049BA19F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Конструкция </a:t>
            </a:r>
            <a:r>
              <a:rPr lang="en-US" dirty="0"/>
              <a:t>ORDER BY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181302-110B-4DF0-AD38-E68FCC6D5859}"/>
              </a:ext>
            </a:extLst>
          </p:cNvPr>
          <p:cNvSpPr txBox="1"/>
          <p:nvPr/>
        </p:nvSpPr>
        <p:spPr>
          <a:xfrm>
            <a:off x="838200" y="1995579"/>
            <a:ext cx="10515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ORDER BY {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col_name</a:t>
            </a:r>
            <a:r>
              <a:rPr 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{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ASC | DESC}, ...]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ru-RU" dirty="0">
                <a:cs typeface="Courier New" panose="02070309020205020404" pitchFamily="49" charset="0"/>
              </a:rPr>
              <a:t>Указывает направление сортировки результатов отбора. 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ru-RU" b="1" dirty="0">
                <a:cs typeface="Courier New" panose="02070309020205020404" pitchFamily="49" charset="0"/>
              </a:rPr>
              <a:t>ASC</a:t>
            </a:r>
            <a:r>
              <a:rPr lang="en-US" dirty="0">
                <a:cs typeface="Courier New" panose="02070309020205020404" pitchFamily="49" charset="0"/>
              </a:rPr>
              <a:t> - </a:t>
            </a:r>
            <a:r>
              <a:rPr lang="ru-RU" dirty="0">
                <a:cs typeface="Courier New" panose="02070309020205020404" pitchFamily="49" charset="0"/>
              </a:rPr>
              <a:t>в порядке возрас­тания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ru-RU" dirty="0">
                <a:cs typeface="Courier New" panose="02070309020205020404" pitchFamily="49" charset="0"/>
              </a:rPr>
              <a:t>(по умолчанию)</a:t>
            </a:r>
            <a:r>
              <a:rPr lang="en-US" dirty="0">
                <a:cs typeface="Courier New" panose="02070309020205020404" pitchFamily="49" charset="0"/>
              </a:rPr>
              <a:t>.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ru-RU" b="1" dirty="0">
                <a:cs typeface="Courier New" panose="02070309020205020404" pitchFamily="49" charset="0"/>
              </a:rPr>
              <a:t>DESC</a:t>
            </a:r>
            <a:r>
              <a:rPr lang="ru-RU" dirty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- </a:t>
            </a:r>
            <a:r>
              <a:rPr lang="ru-RU" dirty="0">
                <a:cs typeface="Courier New" panose="02070309020205020404" pitchFamily="49" charset="0"/>
              </a:rPr>
              <a:t>в порядке убывания.</a:t>
            </a:r>
            <a:endParaRPr lang="en-US" dirty="0">
              <a:cs typeface="Courier New" panose="02070309020205020404" pitchFamily="49" charset="0"/>
            </a:endParaRPr>
          </a:p>
          <a:p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800" b="1" dirty="0">
                <a:latin typeface="+mj-lt"/>
                <a:cs typeface="Courier New" panose="02070309020205020404" pitchFamily="49" charset="0"/>
              </a:rPr>
              <a:t>Примеры: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  <a:p>
            <a:r>
              <a:rPr lang="ru-RU" b="1" dirty="0">
                <a:latin typeface="+mj-lt"/>
                <a:cs typeface="Courier New" panose="02070309020205020404" pitchFamily="49" charset="0"/>
              </a:rPr>
              <a:t>Отсортирует по полю </a:t>
            </a:r>
            <a:r>
              <a:rPr lang="en-US" b="1" dirty="0">
                <a:latin typeface="+mj-lt"/>
                <a:cs typeface="Courier New" panose="02070309020205020404" pitchFamily="49" charset="0"/>
              </a:rPr>
              <a:t>city, </a:t>
            </a:r>
            <a:r>
              <a:rPr lang="ru-RU" b="1" dirty="0">
                <a:latin typeface="+mj-lt"/>
                <a:cs typeface="Courier New" panose="02070309020205020404" pitchFamily="49" charset="0"/>
              </a:rPr>
              <a:t>а внутри город отсортирует по возрасту</a:t>
            </a:r>
            <a:endParaRPr lang="en-US" b="1" dirty="0">
              <a:latin typeface="+mj-lt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FROM users ORDER BY city, old DESC;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339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417B6-6987-4717-8C36-049BA19F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Конструкция </a:t>
            </a:r>
            <a:r>
              <a:rPr lang="en-US" dirty="0"/>
              <a:t>LIMIT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181302-110B-4DF0-AD38-E68FCC6D5859}"/>
              </a:ext>
            </a:extLst>
          </p:cNvPr>
          <p:cNvSpPr txBox="1"/>
          <p:nvPr/>
        </p:nvSpPr>
        <p:spPr>
          <a:xfrm>
            <a:off x="838200" y="1995579"/>
            <a:ext cx="105156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[LIMIT {OFFSET M</a:t>
            </a:r>
            <a:r>
              <a:rPr 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{LIMIT N}]</a:t>
            </a:r>
          </a:p>
          <a:p>
            <a:r>
              <a:rPr lang="ru-RU" dirty="0">
                <a:cs typeface="Courier New" panose="02070309020205020404" pitchFamily="49" charset="0"/>
              </a:rPr>
              <a:t>Указывает на то, сколько записей необходимо извлечь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ru-RU" sz="2800" b="1" dirty="0">
                <a:latin typeface="+mj-lt"/>
                <a:cs typeface="Courier New" panose="02070309020205020404" pitchFamily="49" charset="0"/>
              </a:rPr>
              <a:t>Примеры: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  <a:p>
            <a:r>
              <a:rPr lang="ru-RU" b="1" dirty="0">
                <a:latin typeface="+mj-lt"/>
                <a:cs typeface="Courier New" panose="02070309020205020404" pitchFamily="49" charset="0"/>
              </a:rPr>
              <a:t>Извлечет 10 записей, начиная с начала</a:t>
            </a:r>
            <a:endParaRPr lang="en-US" b="1" dirty="0">
              <a:latin typeface="+mj-lt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SEELCT 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FROM users LIMIT 10;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800" b="1" dirty="0">
                <a:latin typeface="+mj-lt"/>
                <a:cs typeface="Courier New" panose="02070309020205020404" pitchFamily="49" charset="0"/>
              </a:rPr>
              <a:t>Извлечет 10 записей, начиная с 20-й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SEELCT 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FROM users LIMIT 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20,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10;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359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417B6-6987-4717-8C36-049BA19F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Варианты извлечения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181302-110B-4DF0-AD38-E68FCC6D5859}"/>
              </a:ext>
            </a:extLst>
          </p:cNvPr>
          <p:cNvSpPr txBox="1"/>
          <p:nvPr/>
        </p:nvSpPr>
        <p:spPr>
          <a:xfrm>
            <a:off x="838200" y="1995579"/>
            <a:ext cx="10515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{cols |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ru-RU" sz="2800" b="1" dirty="0">
                <a:latin typeface="+mj-lt"/>
                <a:cs typeface="Courier New" panose="02070309020205020404" pitchFamily="49" charset="0"/>
              </a:rPr>
              <a:t>Примеры извлечения полей: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 извлечь все столбцы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col1, col2 – 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извлечь конкретные поля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table_name.col1 – 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извлечь поле из таблицы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COUNT(*) – 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получить количество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YEAR(dt), MONTH(dt), DAY(dt) – 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функции даты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575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417B6-6987-4717-8C36-049BA19F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Варианты работы с СУБД </a:t>
            </a:r>
            <a:r>
              <a:rPr lang="en-US" dirty="0"/>
              <a:t>MySQL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181302-110B-4DF0-AD38-E68FCC6D5859}"/>
              </a:ext>
            </a:extLst>
          </p:cNvPr>
          <p:cNvSpPr txBox="1"/>
          <p:nvPr/>
        </p:nvSpPr>
        <p:spPr>
          <a:xfrm>
            <a:off x="3621247" y="2347916"/>
            <a:ext cx="49495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cs typeface="Courier New" panose="02070309020205020404" pitchFamily="49" charset="0"/>
              </a:rPr>
              <a:t>Через </a:t>
            </a:r>
            <a:r>
              <a:rPr lang="en-US" sz="2800" dirty="0">
                <a:cs typeface="Courier New" panose="02070309020205020404" pitchFamily="49" charset="0"/>
              </a:rPr>
              <a:t>CLI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cs typeface="Courier New" panose="02070309020205020404" pitchFamily="49" charset="0"/>
              </a:rPr>
              <a:t>Через </a:t>
            </a:r>
            <a:r>
              <a:rPr lang="en-US" sz="2800" dirty="0">
                <a:cs typeface="Courier New" panose="02070309020205020404" pitchFamily="49" charset="0"/>
              </a:rPr>
              <a:t>phpMyAdmin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cs typeface="Courier New" panose="02070309020205020404" pitchFamily="49" charset="0"/>
              </a:rPr>
              <a:t>Из </a:t>
            </a:r>
            <a:r>
              <a:rPr lang="en-US" sz="2800" dirty="0">
                <a:cs typeface="Courier New" panose="02070309020205020404" pitchFamily="49" charset="0"/>
              </a:rPr>
              <a:t>Python (</a:t>
            </a:r>
            <a:r>
              <a:rPr lang="ru-RU" sz="2800" dirty="0">
                <a:cs typeface="Courier New" panose="02070309020205020404" pitchFamily="49" charset="0"/>
              </a:rPr>
              <a:t>прямо из </a:t>
            </a:r>
            <a:r>
              <a:rPr lang="en-US" sz="2800" dirty="0" err="1">
                <a:cs typeface="Courier New" panose="02070309020205020404" pitchFamily="49" charset="0"/>
              </a:rPr>
              <a:t>Colab</a:t>
            </a:r>
            <a:r>
              <a:rPr lang="en-US" sz="2800" dirty="0"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437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810410-4FFF-43E3-B0DD-DA6F78B13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Устройство СУБД </a:t>
            </a:r>
            <a:r>
              <a:rPr lang="en-US" dirty="0"/>
              <a:t>MySQL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55206CF-30C8-4C3E-B0E4-22FE08751BCE}"/>
              </a:ext>
            </a:extLst>
          </p:cNvPr>
          <p:cNvSpPr/>
          <p:nvPr/>
        </p:nvSpPr>
        <p:spPr>
          <a:xfrm>
            <a:off x="838200" y="1690687"/>
            <a:ext cx="8363552" cy="480218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0379FB-CFF6-4C33-A8AA-47F2ABB56C54}"/>
              </a:ext>
            </a:extLst>
          </p:cNvPr>
          <p:cNvSpPr txBox="1"/>
          <p:nvPr/>
        </p:nvSpPr>
        <p:spPr>
          <a:xfrm>
            <a:off x="838200" y="1690686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СУБД </a:t>
            </a:r>
            <a:r>
              <a:rPr lang="en-US" dirty="0"/>
              <a:t>MySQL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C4162A6-78E4-435F-90EE-3D0107F1B29C}"/>
              </a:ext>
            </a:extLst>
          </p:cNvPr>
          <p:cNvSpPr/>
          <p:nvPr/>
        </p:nvSpPr>
        <p:spPr>
          <a:xfrm>
            <a:off x="1135781" y="2156059"/>
            <a:ext cx="4466122" cy="41292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5665E1-C602-41EA-9708-531723D31965}"/>
              </a:ext>
            </a:extLst>
          </p:cNvPr>
          <p:cNvSpPr txBox="1"/>
          <p:nvPr/>
        </p:nvSpPr>
        <p:spPr>
          <a:xfrm>
            <a:off x="3946396" y="2181360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База данных 1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12FF088-E63B-43D1-B13E-44721FD09711}"/>
              </a:ext>
            </a:extLst>
          </p:cNvPr>
          <p:cNvSpPr/>
          <p:nvPr/>
        </p:nvSpPr>
        <p:spPr>
          <a:xfrm>
            <a:off x="7266272" y="2156059"/>
            <a:ext cx="1733349" cy="9272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4A614D-EEE7-4DE1-B5C5-C572CD7E5970}"/>
              </a:ext>
            </a:extLst>
          </p:cNvPr>
          <p:cNvSpPr txBox="1"/>
          <p:nvPr/>
        </p:nvSpPr>
        <p:spPr>
          <a:xfrm>
            <a:off x="7322467" y="218136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База данных </a:t>
            </a:r>
            <a:r>
              <a:rPr lang="en-US" dirty="0"/>
              <a:t>N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634541A-7E82-4B90-AB04-DF35EF69FC47}"/>
              </a:ext>
            </a:extLst>
          </p:cNvPr>
          <p:cNvSpPr/>
          <p:nvPr/>
        </p:nvSpPr>
        <p:spPr>
          <a:xfrm>
            <a:off x="1251284" y="2695073"/>
            <a:ext cx="4186990" cy="1612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0A7A64-EF63-4C66-8320-3204A73550F1}"/>
              </a:ext>
            </a:extLst>
          </p:cNvPr>
          <p:cNvSpPr txBox="1"/>
          <p:nvPr/>
        </p:nvSpPr>
        <p:spPr>
          <a:xfrm>
            <a:off x="6320887" y="251040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925B2E-377D-402B-A1FC-387C2FE2B2C1}"/>
              </a:ext>
            </a:extLst>
          </p:cNvPr>
          <p:cNvSpPr txBox="1"/>
          <p:nvPr/>
        </p:nvSpPr>
        <p:spPr>
          <a:xfrm>
            <a:off x="2765934" y="2694742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Таблица 1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ACF75BCD-10CF-4A2B-98C1-D6581CB57C0C}"/>
              </a:ext>
            </a:extLst>
          </p:cNvPr>
          <p:cNvCxnSpPr/>
          <p:nvPr/>
        </p:nvCxnSpPr>
        <p:spPr>
          <a:xfrm>
            <a:off x="1328286" y="3060834"/>
            <a:ext cx="40542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BDCB0811-E687-4E9E-8AEB-C5B0E4ED1B22}"/>
              </a:ext>
            </a:extLst>
          </p:cNvPr>
          <p:cNvCxnSpPr/>
          <p:nvPr/>
        </p:nvCxnSpPr>
        <p:spPr>
          <a:xfrm>
            <a:off x="1328285" y="3427396"/>
            <a:ext cx="40542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7158E1F6-61C1-4739-B14A-2414052CAAD7}"/>
              </a:ext>
            </a:extLst>
          </p:cNvPr>
          <p:cNvCxnSpPr/>
          <p:nvPr/>
        </p:nvCxnSpPr>
        <p:spPr>
          <a:xfrm>
            <a:off x="1317645" y="3715352"/>
            <a:ext cx="40542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0A618DC8-D734-484F-A5F4-3EF52D09E61A}"/>
              </a:ext>
            </a:extLst>
          </p:cNvPr>
          <p:cNvCxnSpPr/>
          <p:nvPr/>
        </p:nvCxnSpPr>
        <p:spPr>
          <a:xfrm>
            <a:off x="1328285" y="3992881"/>
            <a:ext cx="40542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CB3163EB-5C84-4B59-B66F-E2BA65C8F4A1}"/>
              </a:ext>
            </a:extLst>
          </p:cNvPr>
          <p:cNvCxnSpPr/>
          <p:nvPr/>
        </p:nvCxnSpPr>
        <p:spPr>
          <a:xfrm flipV="1">
            <a:off x="2502568" y="3083324"/>
            <a:ext cx="0" cy="1142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BEEA5BEC-265E-4E1B-AF0D-5031813AD1CC}"/>
              </a:ext>
            </a:extLst>
          </p:cNvPr>
          <p:cNvCxnSpPr/>
          <p:nvPr/>
        </p:nvCxnSpPr>
        <p:spPr>
          <a:xfrm flipV="1">
            <a:off x="3636745" y="3060834"/>
            <a:ext cx="0" cy="1142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C1F0D838-9B8B-4779-9F8F-1108BC3525D9}"/>
              </a:ext>
            </a:extLst>
          </p:cNvPr>
          <p:cNvCxnSpPr/>
          <p:nvPr/>
        </p:nvCxnSpPr>
        <p:spPr>
          <a:xfrm flipV="1">
            <a:off x="4347410" y="3060834"/>
            <a:ext cx="0" cy="1142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EA9A988-5FAC-4069-9B6C-CC8E38902014}"/>
              </a:ext>
            </a:extLst>
          </p:cNvPr>
          <p:cNvSpPr txBox="1"/>
          <p:nvPr/>
        </p:nvSpPr>
        <p:spPr>
          <a:xfrm>
            <a:off x="3845537" y="3057264"/>
            <a:ext cx="352982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900" dirty="0"/>
              <a:t>…</a:t>
            </a:r>
          </a:p>
          <a:p>
            <a:r>
              <a:rPr lang="ru-RU" sz="1900" dirty="0"/>
              <a:t>…</a:t>
            </a:r>
          </a:p>
          <a:p>
            <a:r>
              <a:rPr lang="ru-RU" sz="1900" dirty="0"/>
              <a:t>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60C0A3-B96F-427C-BB39-A0805878D901}"/>
              </a:ext>
            </a:extLst>
          </p:cNvPr>
          <p:cNvSpPr txBox="1"/>
          <p:nvPr/>
        </p:nvSpPr>
        <p:spPr>
          <a:xfrm>
            <a:off x="2536205" y="3071260"/>
            <a:ext cx="1084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/>
              <a:t>Колонка </a:t>
            </a:r>
            <a:r>
              <a:rPr lang="en-US" sz="1600" b="1" dirty="0"/>
              <a:t>1</a:t>
            </a:r>
            <a:endParaRPr lang="ru-RU" sz="16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5CAE75-A11B-4243-86B1-6D68DEE5DD7B}"/>
              </a:ext>
            </a:extLst>
          </p:cNvPr>
          <p:cNvSpPr txBox="1"/>
          <p:nvPr/>
        </p:nvSpPr>
        <p:spPr>
          <a:xfrm>
            <a:off x="4354758" y="3068757"/>
            <a:ext cx="1114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/>
              <a:t>Колонка </a:t>
            </a:r>
            <a:r>
              <a:rPr lang="en-US" sz="1600" b="1" dirty="0"/>
              <a:t>N</a:t>
            </a:r>
            <a:endParaRPr lang="ru-RU" sz="16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C1B0A2-41B4-43AB-8FAC-BAA70CEA6CB9}"/>
              </a:ext>
            </a:extLst>
          </p:cNvPr>
          <p:cNvSpPr txBox="1"/>
          <p:nvPr/>
        </p:nvSpPr>
        <p:spPr>
          <a:xfrm>
            <a:off x="1409976" y="3390248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запись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6B47E8-BB8A-452D-B6E6-895F61863152}"/>
              </a:ext>
            </a:extLst>
          </p:cNvPr>
          <p:cNvSpPr txBox="1"/>
          <p:nvPr/>
        </p:nvSpPr>
        <p:spPr>
          <a:xfrm>
            <a:off x="1408868" y="3966411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запись </a:t>
            </a:r>
            <a:r>
              <a:rPr lang="en-US" sz="1600" dirty="0"/>
              <a:t>N</a:t>
            </a:r>
            <a:endParaRPr lang="ru-RU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9D279D-B66D-4313-8982-984C30EAFB69}"/>
              </a:ext>
            </a:extLst>
          </p:cNvPr>
          <p:cNvSpPr txBox="1"/>
          <p:nvPr/>
        </p:nvSpPr>
        <p:spPr>
          <a:xfrm>
            <a:off x="1700435" y="3612456"/>
            <a:ext cx="35298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900" dirty="0"/>
              <a:t>…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B72DC8FC-5F0F-4254-950B-1D801C79CC73}"/>
              </a:ext>
            </a:extLst>
          </p:cNvPr>
          <p:cNvSpPr/>
          <p:nvPr/>
        </p:nvSpPr>
        <p:spPr>
          <a:xfrm>
            <a:off x="1282753" y="5085397"/>
            <a:ext cx="4186990" cy="8343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B25E28-187B-4BDA-92AD-DAA34F19ECCB}"/>
              </a:ext>
            </a:extLst>
          </p:cNvPr>
          <p:cNvSpPr txBox="1"/>
          <p:nvPr/>
        </p:nvSpPr>
        <p:spPr>
          <a:xfrm>
            <a:off x="2797403" y="508506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Таблица </a:t>
            </a:r>
            <a:r>
              <a:rPr lang="en-US" dirty="0"/>
              <a:t>N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8DD114-F4B0-4269-9DB0-4B7DF18A14C3}"/>
              </a:ext>
            </a:extLst>
          </p:cNvPr>
          <p:cNvSpPr txBox="1"/>
          <p:nvPr/>
        </p:nvSpPr>
        <p:spPr>
          <a:xfrm>
            <a:off x="3168286" y="4493111"/>
            <a:ext cx="35298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900" dirty="0"/>
              <a:t>…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144FBAAA-2662-47DB-B0C8-2386ED427320}"/>
              </a:ext>
            </a:extLst>
          </p:cNvPr>
          <p:cNvSpPr/>
          <p:nvPr/>
        </p:nvSpPr>
        <p:spPr>
          <a:xfrm>
            <a:off x="6966377" y="3618182"/>
            <a:ext cx="2045039" cy="8309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7A3DD2-E27E-4D15-A887-4BF755A424BC}"/>
              </a:ext>
            </a:extLst>
          </p:cNvPr>
          <p:cNvSpPr txBox="1"/>
          <p:nvPr/>
        </p:nvSpPr>
        <p:spPr>
          <a:xfrm>
            <a:off x="7180516" y="3678765"/>
            <a:ext cx="1683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Локальный</a:t>
            </a:r>
          </a:p>
          <a:p>
            <a:pPr algn="ctr"/>
            <a:r>
              <a:rPr lang="ru-RU" dirty="0"/>
              <a:t>пользователь 1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6F761E40-21F6-4392-BC45-02D9C8853F94}"/>
              </a:ext>
            </a:extLst>
          </p:cNvPr>
          <p:cNvSpPr/>
          <p:nvPr/>
        </p:nvSpPr>
        <p:spPr>
          <a:xfrm>
            <a:off x="6966378" y="4713306"/>
            <a:ext cx="2045039" cy="8309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824121B-0FC0-43B4-9E07-FD18890E7348}"/>
              </a:ext>
            </a:extLst>
          </p:cNvPr>
          <p:cNvSpPr txBox="1"/>
          <p:nvPr/>
        </p:nvSpPr>
        <p:spPr>
          <a:xfrm>
            <a:off x="7164486" y="4813774"/>
            <a:ext cx="1715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Локальный</a:t>
            </a:r>
          </a:p>
          <a:p>
            <a:pPr algn="ctr"/>
            <a:r>
              <a:rPr lang="ru-RU" dirty="0"/>
              <a:t>пользователь </a:t>
            </a:r>
            <a:r>
              <a:rPr lang="en-US" dirty="0"/>
              <a:t>N</a:t>
            </a:r>
            <a:endParaRPr lang="ru-R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4809B8-DB94-484D-A191-F55CEA18B1CF}"/>
              </a:ext>
            </a:extLst>
          </p:cNvPr>
          <p:cNvSpPr txBox="1"/>
          <p:nvPr/>
        </p:nvSpPr>
        <p:spPr>
          <a:xfrm>
            <a:off x="7845922" y="4328584"/>
            <a:ext cx="35298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900" dirty="0"/>
              <a:t>…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6A920E82-64CD-4BC9-A05E-3E405B645D93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8132947" y="3083324"/>
            <a:ext cx="0" cy="529132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7A7330EC-8B5D-4E2E-8F57-B90D1D42E1D5}"/>
              </a:ext>
            </a:extLst>
          </p:cNvPr>
          <p:cNvSpPr/>
          <p:nvPr/>
        </p:nvSpPr>
        <p:spPr>
          <a:xfrm>
            <a:off x="9499333" y="5661926"/>
            <a:ext cx="2045039" cy="8309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4EDAF62-1945-45B0-AE9D-C0917294CB41}"/>
              </a:ext>
            </a:extLst>
          </p:cNvPr>
          <p:cNvSpPr txBox="1"/>
          <p:nvPr/>
        </p:nvSpPr>
        <p:spPr>
          <a:xfrm>
            <a:off x="9697441" y="5762394"/>
            <a:ext cx="1715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Внешний</a:t>
            </a:r>
          </a:p>
          <a:p>
            <a:pPr algn="ctr"/>
            <a:r>
              <a:rPr lang="ru-RU" dirty="0"/>
              <a:t>пользователь </a:t>
            </a:r>
            <a:r>
              <a:rPr lang="en-US" dirty="0"/>
              <a:t>N</a:t>
            </a:r>
            <a:endParaRPr lang="ru-RU" dirty="0"/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7E3968A3-DFFE-45A4-AB19-D6CD139120B9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5595858" y="4491608"/>
            <a:ext cx="1370520" cy="637172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8E9BF5CE-8A60-4A08-88D7-740223A6DA79}"/>
              </a:ext>
            </a:extLst>
          </p:cNvPr>
          <p:cNvCxnSpPr>
            <a:cxnSpLocks/>
            <a:endCxn id="29" idx="3"/>
          </p:cNvCxnSpPr>
          <p:nvPr/>
        </p:nvCxnSpPr>
        <p:spPr>
          <a:xfrm flipH="1" flipV="1">
            <a:off x="5469743" y="5502583"/>
            <a:ext cx="4026382" cy="618120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6852AFF2-D097-4059-86B6-BE4E98CA96B4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5433552" y="3368774"/>
            <a:ext cx="1532825" cy="664882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371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810410-4FFF-43E3-B0DD-DA6F78B13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Документация СУБД </a:t>
            </a:r>
            <a:r>
              <a:rPr lang="en-US" dirty="0"/>
              <a:t>MySQL</a:t>
            </a:r>
            <a:endParaRPr lang="ru-R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4EDAF62-1945-45B0-AE9D-C0917294CB41}"/>
              </a:ext>
            </a:extLst>
          </p:cNvPr>
          <p:cNvSpPr txBox="1"/>
          <p:nvPr/>
        </p:nvSpPr>
        <p:spPr>
          <a:xfrm>
            <a:off x="2031746" y="3429000"/>
            <a:ext cx="8128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https://dev.mysql.com/doc/refman/8.0/en/sql-statements.html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92531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417B6-6987-4717-8C36-049BA19F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Работа с данными в таблицах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606782-E008-4886-91D9-94F4478652CF}"/>
              </a:ext>
            </a:extLst>
          </p:cNvPr>
          <p:cNvSpPr txBox="1"/>
          <p:nvPr/>
        </p:nvSpPr>
        <p:spPr>
          <a:xfrm>
            <a:off x="4065829" y="2569945"/>
            <a:ext cx="4060342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3200" dirty="0"/>
              <a:t>Добавление строк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3200" dirty="0"/>
              <a:t>Удаление строк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3200" dirty="0"/>
              <a:t>Изменение строк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3200" dirty="0"/>
              <a:t>Извлечение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56911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417B6-6987-4717-8C36-049BA19F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Добавление строк в таблицу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181302-110B-4DF0-AD38-E68FCC6D5859}"/>
              </a:ext>
            </a:extLst>
          </p:cNvPr>
          <p:cNvSpPr txBox="1"/>
          <p:nvPr/>
        </p:nvSpPr>
        <p:spPr>
          <a:xfrm>
            <a:off x="838200" y="1995579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db_name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(col1, col2, …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colN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VALUES (data1, data2, …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dataN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800" b="1" dirty="0">
                <a:latin typeface="+mj-lt"/>
                <a:cs typeface="Courier New" panose="02070309020205020404" pitchFamily="49" charset="0"/>
              </a:rPr>
              <a:t>Примеры: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table01 (name, job, age) VALUES ('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Иванов Иван Иванович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Главный инженер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', 47);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tbl_name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(col1,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col2)</a:t>
            </a:r>
            <a:b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VALUES(15,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col1*2);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204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417B6-6987-4717-8C36-049BA19F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Добавление строк в таблицу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181302-110B-4DF0-AD38-E68FCC6D5859}"/>
              </a:ext>
            </a:extLst>
          </p:cNvPr>
          <p:cNvSpPr txBox="1"/>
          <p:nvPr/>
        </p:nvSpPr>
        <p:spPr>
          <a:xfrm>
            <a:off x="838200" y="1995579"/>
            <a:ext cx="10515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+mj-lt"/>
                <a:cs typeface="Courier New" panose="02070309020205020404" pitchFamily="49" charset="0"/>
              </a:rPr>
              <a:t>Примеры: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table01 (name, dt)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VALUES ('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Иван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', '1969-03-21 15:43:55');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800" b="1" dirty="0">
                <a:latin typeface="+mj-lt"/>
                <a:cs typeface="Courier New" panose="02070309020205020404" pitchFamily="49" charset="0"/>
              </a:rPr>
              <a:t>Вставка нескольких строк: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tbl_name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VALUES(1,2,3), (4,5,6), (7,8,9);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427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417B6-6987-4717-8C36-049BA19F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Удаление строк из таблицы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181302-110B-4DF0-AD38-E68FCC6D5859}"/>
              </a:ext>
            </a:extLst>
          </p:cNvPr>
          <p:cNvSpPr txBox="1"/>
          <p:nvPr/>
        </p:nvSpPr>
        <p:spPr>
          <a:xfrm>
            <a:off x="838200" y="1995579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db_name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условие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800" b="1" dirty="0">
                <a:latin typeface="+mj-lt"/>
                <a:cs typeface="Courier New" panose="02070309020205020404" pitchFamily="49" charset="0"/>
              </a:rPr>
              <a:t>Примеры: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 users WHERE age &gt; 10;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 users WHERE name LIKE '%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Алексей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%';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 users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WHERE age &gt; 10 OR name LIKE '%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Алексей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%';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625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417B6-6987-4717-8C36-049BA19F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Получение данных из таблицы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181302-110B-4DF0-AD38-E68FCC6D5859}"/>
              </a:ext>
            </a:extLst>
          </p:cNvPr>
          <p:cNvSpPr txBox="1"/>
          <p:nvPr/>
        </p:nvSpPr>
        <p:spPr>
          <a:xfrm>
            <a:off x="838200" y="1995579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col</a:t>
            </a:r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1,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2,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[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условия] </a:t>
            </a:r>
          </a:p>
          <a:p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[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 BY {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col_name</a:t>
            </a:r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}]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ORDER BY {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col_name</a:t>
            </a:r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{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ASC | DESC}, ...]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[LIMIT {OFFSET M</a:t>
            </a:r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{LIMIT N}]</a:t>
            </a:r>
          </a:p>
          <a:p>
            <a:endParaRPr lang="en-US" sz="2800" b="1" dirty="0">
              <a:latin typeface="+mj-lt"/>
              <a:cs typeface="Courier New" panose="02070309020205020404" pitchFamily="49" charset="0"/>
            </a:endParaRPr>
          </a:p>
          <a:p>
            <a:r>
              <a:rPr lang="ru-RU" sz="2800" b="1" dirty="0">
                <a:latin typeface="+mj-lt"/>
                <a:cs typeface="Courier New" panose="02070309020205020404" pitchFamily="49" charset="0"/>
              </a:rPr>
              <a:t>Пример: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users WHERE age &lt; 1 LIMIT 10;</a:t>
            </a:r>
          </a:p>
        </p:txBody>
      </p:sp>
    </p:spTree>
    <p:extLst>
      <p:ext uri="{BB962C8B-B14F-4D97-AF65-F5344CB8AC3E}">
        <p14:creationId xmlns:p14="http://schemas.microsoft.com/office/powerpoint/2010/main" val="2446215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417B6-6987-4717-8C36-049BA19F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Правила написания конструкций </a:t>
            </a:r>
            <a:r>
              <a:rPr lang="en-US" dirty="0"/>
              <a:t>WHERE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181302-110B-4DF0-AD38-E68FCC6D5859}"/>
              </a:ext>
            </a:extLst>
          </p:cNvPr>
          <p:cNvSpPr txBox="1"/>
          <p:nvPr/>
        </p:nvSpPr>
        <p:spPr>
          <a:xfrm>
            <a:off x="838200" y="1995579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+mj-lt"/>
                <a:cs typeface="Courier New" panose="02070309020205020404" pitchFamily="49" charset="0"/>
              </a:rPr>
              <a:t>Если сравниваем числа: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  <a:p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поле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значение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800" b="1" dirty="0">
                <a:latin typeface="+mj-lt"/>
                <a:cs typeface="Courier New" panose="02070309020205020404" pitchFamily="49" charset="0"/>
              </a:rPr>
              <a:t>Примеры: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age &lt; 3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age &gt; 3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age = 3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age &lt;= 3</a:t>
            </a:r>
          </a:p>
        </p:txBody>
      </p:sp>
    </p:spTree>
    <p:extLst>
      <p:ext uri="{BB962C8B-B14F-4D97-AF65-F5344CB8AC3E}">
        <p14:creationId xmlns:p14="http://schemas.microsoft.com/office/powerpoint/2010/main" val="12296083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864</Words>
  <Application>Microsoft Office PowerPoint</Application>
  <PresentationFormat>Широкоэкранный</PresentationFormat>
  <Paragraphs>157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Тема Office</vt:lpstr>
      <vt:lpstr>Теория БД и основы SQL</vt:lpstr>
      <vt:lpstr>Устройство СУБД MySQL</vt:lpstr>
      <vt:lpstr>Документация СУБД MySQL</vt:lpstr>
      <vt:lpstr>Работа с данными в таблицах</vt:lpstr>
      <vt:lpstr>Добавление строк в таблицу</vt:lpstr>
      <vt:lpstr>Добавление строк в таблицу</vt:lpstr>
      <vt:lpstr>Удаление строк из таблицы</vt:lpstr>
      <vt:lpstr>Получение данных из таблицы</vt:lpstr>
      <vt:lpstr>Правила написания конструкций WHERE</vt:lpstr>
      <vt:lpstr>Правила написания конструкций WHERE</vt:lpstr>
      <vt:lpstr>Правила написания конструкций WHERE</vt:lpstr>
      <vt:lpstr>Правила написания конструкций WHERE</vt:lpstr>
      <vt:lpstr>Правила написания конструкций WHERE</vt:lpstr>
      <vt:lpstr>Правила написания конструкций WHERE</vt:lpstr>
      <vt:lpstr>Конструкция GROUP BY</vt:lpstr>
      <vt:lpstr>Конструкция ORDER BY</vt:lpstr>
      <vt:lpstr>Конструкция LIMIT</vt:lpstr>
      <vt:lpstr>Варианты извлечения</vt:lpstr>
      <vt:lpstr>Варианты работы с СУБД MySQL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БД и основы SQL</dc:title>
  <dc:creator>Романов Аркадий Борисович</dc:creator>
  <cp:lastModifiedBy>Романов Аркадий Борисович</cp:lastModifiedBy>
  <cp:revision>38</cp:revision>
  <dcterms:created xsi:type="dcterms:W3CDTF">2021-09-07T16:04:43Z</dcterms:created>
  <dcterms:modified xsi:type="dcterms:W3CDTF">2021-09-12T21:19:06Z</dcterms:modified>
</cp:coreProperties>
</file>