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E2259E-0840-4FAE-A28F-CABD1F802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E5852A6-37F1-40BE-8517-9F071215C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237DAB-7209-45B1-8570-EF1CDD27F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005B-0FC4-446D-947F-2F6F99D3EE3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2B5385-1D54-486E-A61C-0E1A81796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C439AB-FB3E-4AEF-878F-E92170D07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5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EF32D-9D4F-442B-A906-2098AE02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6B8186-E07A-4306-8720-474C2E7FC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544C4C-8340-4FA3-AB35-38C4374D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005B-0FC4-446D-947F-2F6F99D3EE3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2BE1B2-AC71-4E15-A8DF-AA618AEE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721E92-7DF0-4BE4-AB64-C7BAEDAE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80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BAC49D2-66F7-4267-A142-A87B9C003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545E767-F7DF-4D38-954A-2686205F2E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3DAE99-0802-47B0-97AF-B21B309A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005B-0FC4-446D-947F-2F6F99D3EE3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777CC3-D6B6-46CC-9AE1-6D5FBE24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EEC264-A30F-4C11-B143-36F43898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05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F8576-FC2A-49E5-956F-327E31C42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A13D85-A07E-4B3F-9489-2BE81D74D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0CCD5F-2695-4F77-916E-D3182A1C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005B-0FC4-446D-947F-2F6F99D3EE3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103229-20FC-4DB0-AED8-5869C0E43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0224DC-F643-463E-BE50-A96E22999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2639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7EB776-B016-4031-8059-B4634304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AC5240-E9D3-4402-BA2D-BBB4C8DB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A8FF38-EF80-4629-A470-1EE8BE22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005B-0FC4-446D-947F-2F6F99D3EE3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6BF62E-2485-45C5-B3F5-094004477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9F95BD-23D4-438F-BBC9-DDF175FC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9557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FB99B-E0E0-416B-941F-375EC95B3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07E5B0-FEA2-41BA-B85F-ECD99949DA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BF8C207-EDE8-40D0-AE67-923480ED4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0DED29B-8D14-4FC9-9C15-F9A7086FE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005B-0FC4-446D-947F-2F6F99D3EE3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C6CD9B-236D-4D8A-8A67-958DA6C4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D0B290-9597-41FF-9AAA-E889D500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47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D64D8-FBCD-4DB8-85FF-39D8731A0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AF3B3C-7190-4085-8B68-A2BEFA7D3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A3A91B-52F8-49BE-AB91-BE646BC18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EEF5C60-F29C-4B11-8D15-D63FB365A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B1634FC-8CFA-4D89-B25B-B82199C1E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B9C385D-59D7-4B03-9987-2E8E86A39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005B-0FC4-446D-947F-2F6F99D3EE3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C3BB3A-EE23-4533-976D-5A19238F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D7327F0-FFD6-4233-96E5-EEE13702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00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7FCF2-FB95-4F94-9763-995FC9D2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E698558-436C-44B9-9F67-AEF6BE215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005B-0FC4-446D-947F-2F6F99D3EE3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ABE1A9-3A68-47F6-9400-35091400F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D4CB1D-08FB-4DD5-A118-F75815607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7BD9C93-4F14-4E67-8954-7E91FC3B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005B-0FC4-446D-947F-2F6F99D3EE3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8CCAE3C-AF1A-44E9-BDA7-26E57087F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2D18D0C-95F2-4F46-B4A0-65F845E7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3291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5B820D-3E32-456F-BFCF-6145D421B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33915-F68E-4734-8CBB-CE1B9A45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AD8FD9-FEA2-44FD-9677-5E232CD65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6C576E-4C0E-47D6-985C-0298E587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005B-0FC4-446D-947F-2F6F99D3EE3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0A0C87-298F-4415-9C0E-976E97DCF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F06500F-8B85-4854-B9F6-5DACE2E56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925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5DD00-D230-4789-A381-8B0161CC2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FA9A937-1C13-4449-95BF-3B55F98C5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40E6D5-33F8-43D6-B185-E13A25154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A94DCC-1F7B-4444-AB83-E79CD98C7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D005B-0FC4-446D-947F-2F6F99D3EE3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B8E597-C4C5-4B0C-A1CC-A3ACC18E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CAC9A30-B114-47F2-BF09-B232A80B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17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AF9177-DF7B-49C6-84A3-8A8B26DC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324A1E-E6E4-43BF-A0F5-E5F85DB3D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D9C71F3-4D15-47FC-81C2-A419BD4E9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D005B-0FC4-446D-947F-2F6F99D3EE3B}" type="datetimeFigureOut">
              <a:rPr lang="ru-RU" smtClean="0"/>
              <a:t>22.09.2021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F47A9A-005E-4B0F-807E-957C1C328C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9E2E8A-8A91-48DE-B281-574029E2E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E069B-E670-4536-93E9-CC12B6308C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440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4</a:t>
            </a:r>
            <a:endParaRPr lang="ru-RU" dirty="0">
              <a:solidFill>
                <a:schemeClr val="bg1">
                  <a:lumMod val="50000"/>
                </a:schemeClr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Первая нормальная форма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7E8D4E19-3F50-463C-9A98-DF764E7F23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5193"/>
              </p:ext>
            </p:extLst>
          </p:nvPr>
        </p:nvGraphicFramePr>
        <p:xfrm>
          <a:off x="2216558" y="1952848"/>
          <a:ext cx="81280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320273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4584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Фирма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Модели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5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BMW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M5, X5M, M1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77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03431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0042C8EB-E7D5-4AD2-A497-28648D15BA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28373"/>
              </p:ext>
            </p:extLst>
          </p:nvPr>
        </p:nvGraphicFramePr>
        <p:xfrm>
          <a:off x="2216558" y="4009549"/>
          <a:ext cx="8128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3202736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4584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Фирма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Модели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05582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BMW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9776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BMW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X5M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803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BMW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07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A5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8507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4EEC37C-DEEF-459F-B0F1-77245F9AE485}"/>
              </a:ext>
            </a:extLst>
          </p:cNvPr>
          <p:cNvSpPr txBox="1"/>
          <p:nvPr/>
        </p:nvSpPr>
        <p:spPr>
          <a:xfrm>
            <a:off x="4742060" y="1506022"/>
            <a:ext cx="307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Ненормализованная таблица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0C235-7232-48FF-A735-65A94BFC1E5A}"/>
              </a:ext>
            </a:extLst>
          </p:cNvPr>
          <p:cNvSpPr txBox="1"/>
          <p:nvPr/>
        </p:nvSpPr>
        <p:spPr>
          <a:xfrm>
            <a:off x="3824821" y="3460459"/>
            <a:ext cx="491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Таблица, приведенная к 1-й нормальной форме</a:t>
            </a:r>
          </a:p>
        </p:txBody>
      </p:sp>
    </p:spTree>
    <p:extLst>
      <p:ext uri="{BB962C8B-B14F-4D97-AF65-F5344CB8AC3E}">
        <p14:creationId xmlns:p14="http://schemas.microsoft.com/office/powerpoint/2010/main" val="246532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Первая нормальная форма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EC37C-DEEF-459F-B0F1-77245F9AE485}"/>
              </a:ext>
            </a:extLst>
          </p:cNvPr>
          <p:cNvSpPr txBox="1"/>
          <p:nvPr/>
        </p:nvSpPr>
        <p:spPr>
          <a:xfrm>
            <a:off x="3091075" y="2806316"/>
            <a:ext cx="600985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Все атрибуты в 1-й нормальной форме являются простыми</a:t>
            </a:r>
          </a:p>
          <a:p>
            <a:endParaRPr lang="ru-RU" dirty="0"/>
          </a:p>
          <a:p>
            <a:r>
              <a:rPr lang="ru-RU" dirty="0"/>
              <a:t>Все данные являются атомарными</a:t>
            </a:r>
          </a:p>
          <a:p>
            <a:endParaRPr lang="ru-RU" dirty="0"/>
          </a:p>
          <a:p>
            <a:r>
              <a:rPr lang="ru-RU" dirty="0"/>
              <a:t>Не должно быть повторений строк в таблице</a:t>
            </a:r>
          </a:p>
        </p:txBody>
      </p:sp>
    </p:spTree>
    <p:extLst>
      <p:ext uri="{BB962C8B-B14F-4D97-AF65-F5344CB8AC3E}">
        <p14:creationId xmlns:p14="http://schemas.microsoft.com/office/powerpoint/2010/main" val="2182718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Вторая нормальная форма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EC37C-DEEF-459F-B0F1-77245F9AE485}"/>
              </a:ext>
            </a:extLst>
          </p:cNvPr>
          <p:cNvSpPr txBox="1"/>
          <p:nvPr/>
        </p:nvSpPr>
        <p:spPr>
          <a:xfrm>
            <a:off x="2523547" y="1690688"/>
            <a:ext cx="7144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Условием второй нормальной формы является</a:t>
            </a:r>
          </a:p>
          <a:p>
            <a:pPr algn="ctr"/>
            <a:r>
              <a:rPr lang="ru-RU" dirty="0"/>
              <a:t>отсутствие зависимости </a:t>
            </a:r>
            <a:r>
              <a:rPr lang="ru-RU" dirty="0" err="1"/>
              <a:t>неключевых</a:t>
            </a:r>
            <a:r>
              <a:rPr lang="ru-RU" dirty="0"/>
              <a:t> полей от части составного ключа.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AFF5902-7F6F-4999-988E-6B51DE276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767402"/>
              </p:ext>
            </p:extLst>
          </p:nvPr>
        </p:nvGraphicFramePr>
        <p:xfrm>
          <a:off x="838200" y="2748182"/>
          <a:ext cx="10515600" cy="18288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415946035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342528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071555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55014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Модель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Фирма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Цена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Скидка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208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BMW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5500000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05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X5M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BMW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2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BMW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2500000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2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GT-R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Nissan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5000000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60652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D176EE-D062-4AAA-9D72-BCE32954DA68}"/>
              </a:ext>
            </a:extLst>
          </p:cNvPr>
          <p:cNvSpPr txBox="1"/>
          <p:nvPr/>
        </p:nvSpPr>
        <p:spPr>
          <a:xfrm>
            <a:off x="1559647" y="4919647"/>
            <a:ext cx="90727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Данная таблица находится в 1-й нормальной форме, но не во 2-й.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В данном примере цена зависит от модели и фирмы, а вот скидка зависти ТОЛЬКО от фирмы, но не зависит от модели.</a:t>
            </a:r>
          </a:p>
        </p:txBody>
      </p:sp>
    </p:spTree>
    <p:extLst>
      <p:ext uri="{BB962C8B-B14F-4D97-AF65-F5344CB8AC3E}">
        <p14:creationId xmlns:p14="http://schemas.microsoft.com/office/powerpoint/2010/main" val="158555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Вторая нормальная форма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EC37C-DEEF-459F-B0F1-77245F9AE485}"/>
              </a:ext>
            </a:extLst>
          </p:cNvPr>
          <p:cNvSpPr txBox="1"/>
          <p:nvPr/>
        </p:nvSpPr>
        <p:spPr>
          <a:xfrm>
            <a:off x="1778707" y="1690688"/>
            <a:ext cx="8634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Для приведения данной таблицы ко 2-й форме, необходимо разбить её на 2 таблицы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AFF5902-7F6F-4999-988E-6B51DE276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617731"/>
              </p:ext>
            </p:extLst>
          </p:nvPr>
        </p:nvGraphicFramePr>
        <p:xfrm>
          <a:off x="1870046" y="3125308"/>
          <a:ext cx="3742190" cy="1828800"/>
        </p:xfrm>
        <a:graphic>
          <a:graphicData uri="http://schemas.openxmlformats.org/drawingml/2006/table">
            <a:tbl>
              <a:tblPr/>
              <a:tblGrid>
                <a:gridCol w="1158790">
                  <a:extLst>
                    <a:ext uri="{9D8B030D-6E8A-4147-A177-3AD203B41FA5}">
                      <a16:colId xmlns:a16="http://schemas.microsoft.com/office/drawing/2014/main" val="4159460353"/>
                    </a:ext>
                  </a:extLst>
                </a:gridCol>
                <a:gridCol w="1206800">
                  <a:extLst>
                    <a:ext uri="{9D8B030D-6E8A-4147-A177-3AD203B41FA5}">
                      <a16:colId xmlns:a16="http://schemas.microsoft.com/office/drawing/2014/main" val="2534252842"/>
                    </a:ext>
                  </a:extLst>
                </a:gridCol>
                <a:gridCol w="1376600">
                  <a:extLst>
                    <a:ext uri="{9D8B030D-6E8A-4147-A177-3AD203B41FA5}">
                      <a16:colId xmlns:a16="http://schemas.microsoft.com/office/drawing/2014/main" val="130715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Модель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Фирма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Цена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208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BMW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5500000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05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X5M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2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2500000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20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GT-R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Nissan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5000000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606521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202B610-D042-424B-AE99-F0D7F2207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182940"/>
              </p:ext>
            </p:extLst>
          </p:nvPr>
        </p:nvGraphicFramePr>
        <p:xfrm>
          <a:off x="7809452" y="3125308"/>
          <a:ext cx="2365590" cy="1097280"/>
        </p:xfrm>
        <a:graphic>
          <a:graphicData uri="http://schemas.openxmlformats.org/drawingml/2006/table">
            <a:tbl>
              <a:tblPr/>
              <a:tblGrid>
                <a:gridCol w="1158790">
                  <a:extLst>
                    <a:ext uri="{9D8B030D-6E8A-4147-A177-3AD203B41FA5}">
                      <a16:colId xmlns:a16="http://schemas.microsoft.com/office/drawing/2014/main" val="3983229213"/>
                    </a:ext>
                  </a:extLst>
                </a:gridCol>
                <a:gridCol w="1206800">
                  <a:extLst>
                    <a:ext uri="{9D8B030D-6E8A-4147-A177-3AD203B41FA5}">
                      <a16:colId xmlns:a16="http://schemas.microsoft.com/office/drawing/2014/main" val="3121182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Фирма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Скидка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9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BMW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787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Nissan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8925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1B3499-5300-4FD8-A388-B8447A387A21}"/>
              </a:ext>
            </a:extLst>
          </p:cNvPr>
          <p:cNvSpPr txBox="1"/>
          <p:nvPr/>
        </p:nvSpPr>
        <p:spPr>
          <a:xfrm>
            <a:off x="2769016" y="2646919"/>
            <a:ext cx="1944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с ценами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CC873-F82A-4A06-A7BC-CAD9CF1024AB}"/>
              </a:ext>
            </a:extLst>
          </p:cNvPr>
          <p:cNvSpPr txBox="1"/>
          <p:nvPr/>
        </p:nvSpPr>
        <p:spPr>
          <a:xfrm>
            <a:off x="7858860" y="2646919"/>
            <a:ext cx="226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со скидками</a:t>
            </a:r>
          </a:p>
        </p:txBody>
      </p:sp>
    </p:spTree>
    <p:extLst>
      <p:ext uri="{BB962C8B-B14F-4D97-AF65-F5344CB8AC3E}">
        <p14:creationId xmlns:p14="http://schemas.microsoft.com/office/powerpoint/2010/main" val="1682889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Третья нормальная форма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EC37C-DEEF-459F-B0F1-77245F9AE485}"/>
              </a:ext>
            </a:extLst>
          </p:cNvPr>
          <p:cNvSpPr txBox="1"/>
          <p:nvPr/>
        </p:nvSpPr>
        <p:spPr>
          <a:xfrm>
            <a:off x="662921" y="1690688"/>
            <a:ext cx="10690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Третья нормальная форма схожа по логике со Второй нормальной форме, но с некоторым отличием. Если 2-я форма ликвидирует зависимости </a:t>
            </a:r>
            <a:r>
              <a:rPr lang="ru-RU" dirty="0" err="1"/>
              <a:t>неключевых</a:t>
            </a:r>
            <a:r>
              <a:rPr lang="ru-RU" dirty="0"/>
              <a:t> полей от части ключа, то 3-я нормальная форма исключает зависимость </a:t>
            </a:r>
            <a:r>
              <a:rPr lang="ru-RU" dirty="0" err="1"/>
              <a:t>неключевых</a:t>
            </a:r>
            <a:r>
              <a:rPr lang="ru-RU" dirty="0"/>
              <a:t> полей от других </a:t>
            </a:r>
            <a:r>
              <a:rPr lang="ru-RU" dirty="0" err="1"/>
              <a:t>неключевых</a:t>
            </a:r>
            <a:r>
              <a:rPr lang="ru-RU" dirty="0"/>
              <a:t> полей.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AFF5902-7F6F-4999-988E-6B51DE276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790193"/>
              </p:ext>
            </p:extLst>
          </p:nvPr>
        </p:nvGraphicFramePr>
        <p:xfrm>
          <a:off x="2782443" y="3016251"/>
          <a:ext cx="6451833" cy="1463040"/>
        </p:xfrm>
        <a:graphic>
          <a:graphicData uri="http://schemas.openxmlformats.org/drawingml/2006/table">
            <a:tbl>
              <a:tblPr/>
              <a:tblGrid>
                <a:gridCol w="1997846">
                  <a:extLst>
                    <a:ext uri="{9D8B030D-6E8A-4147-A177-3AD203B41FA5}">
                      <a16:colId xmlns:a16="http://schemas.microsoft.com/office/drawing/2014/main" val="4159460353"/>
                    </a:ext>
                  </a:extLst>
                </a:gridCol>
                <a:gridCol w="2080619">
                  <a:extLst>
                    <a:ext uri="{9D8B030D-6E8A-4147-A177-3AD203B41FA5}">
                      <a16:colId xmlns:a16="http://schemas.microsoft.com/office/drawing/2014/main" val="2534252842"/>
                    </a:ext>
                  </a:extLst>
                </a:gridCol>
                <a:gridCol w="2373368">
                  <a:extLst>
                    <a:ext uri="{9D8B030D-6E8A-4147-A177-3AD203B41FA5}">
                      <a16:colId xmlns:a16="http://schemas.microsoft.com/office/drawing/2014/main" val="13071555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Модель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Магазин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Телефон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208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BMW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Риал-авто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(495) 487-33-98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05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BMW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Риал-авто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(495) 487-33-98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2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Nissan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Некст</a:t>
                      </a:r>
                      <a:r>
                        <a:rPr lang="ru-RU" dirty="0"/>
                        <a:t>-Авто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(499) 958-46-11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2092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A3DB79F-199C-4E90-B9D4-312F93CBB511}"/>
              </a:ext>
            </a:extLst>
          </p:cNvPr>
          <p:cNvSpPr txBox="1"/>
          <p:nvPr/>
        </p:nvSpPr>
        <p:spPr>
          <a:xfrm>
            <a:off x="1158729" y="4942374"/>
            <a:ext cx="98745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Данная таблица находится во 2-й нормальной форме, но не во 3-й.</a:t>
            </a:r>
          </a:p>
          <a:p>
            <a:pPr algn="ctr"/>
            <a:endParaRPr lang="ru-RU" dirty="0"/>
          </a:p>
          <a:p>
            <a:pPr algn="ctr"/>
            <a:r>
              <a:rPr lang="ru-RU" dirty="0"/>
              <a:t>В данном примере телефон зависит от магазина, а не от модели автомобиля.</a:t>
            </a:r>
          </a:p>
        </p:txBody>
      </p:sp>
    </p:spTree>
    <p:extLst>
      <p:ext uri="{BB962C8B-B14F-4D97-AF65-F5344CB8AC3E}">
        <p14:creationId xmlns:p14="http://schemas.microsoft.com/office/powerpoint/2010/main" val="281886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Третья нормальная форма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EEC37C-DEEF-459F-B0F1-77245F9AE485}"/>
              </a:ext>
            </a:extLst>
          </p:cNvPr>
          <p:cNvSpPr txBox="1"/>
          <p:nvPr/>
        </p:nvSpPr>
        <p:spPr>
          <a:xfrm>
            <a:off x="2927818" y="1690688"/>
            <a:ext cx="633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Необходимо разнести по разным таблицам </a:t>
            </a:r>
            <a:r>
              <a:rPr lang="ru-RU" dirty="0" err="1"/>
              <a:t>неключевые</a:t>
            </a:r>
            <a:r>
              <a:rPr lang="ru-RU" dirty="0"/>
              <a:t> поля </a:t>
            </a: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AFF5902-7F6F-4999-988E-6B51DE2760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488745"/>
              </p:ext>
            </p:extLst>
          </p:nvPr>
        </p:nvGraphicFramePr>
        <p:xfrm>
          <a:off x="1690585" y="3125308"/>
          <a:ext cx="3742190" cy="1463040"/>
        </p:xfrm>
        <a:graphic>
          <a:graphicData uri="http://schemas.openxmlformats.org/drawingml/2006/table">
            <a:tbl>
              <a:tblPr/>
              <a:tblGrid>
                <a:gridCol w="1326081">
                  <a:extLst>
                    <a:ext uri="{9D8B030D-6E8A-4147-A177-3AD203B41FA5}">
                      <a16:colId xmlns:a16="http://schemas.microsoft.com/office/drawing/2014/main" val="4159460353"/>
                    </a:ext>
                  </a:extLst>
                </a:gridCol>
                <a:gridCol w="2416109">
                  <a:extLst>
                    <a:ext uri="{9D8B030D-6E8A-4147-A177-3AD203B41FA5}">
                      <a16:colId xmlns:a16="http://schemas.microsoft.com/office/drawing/2014/main" val="25342528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Модель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Магазин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22087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BMW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Риал-авто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059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BMW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Риал-авто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75278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Nissan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Некст</a:t>
                      </a:r>
                      <a:r>
                        <a:rPr lang="ru-RU" dirty="0"/>
                        <a:t>-Авто 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20920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2202B610-D042-424B-AE99-F0D7F2207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828669"/>
              </p:ext>
            </p:extLst>
          </p:nvPr>
        </p:nvGraphicFramePr>
        <p:xfrm>
          <a:off x="6661315" y="3125308"/>
          <a:ext cx="3897173" cy="1097280"/>
        </p:xfrm>
        <a:graphic>
          <a:graphicData uri="http://schemas.openxmlformats.org/drawingml/2006/table">
            <a:tbl>
              <a:tblPr/>
              <a:tblGrid>
                <a:gridCol w="1909039">
                  <a:extLst>
                    <a:ext uri="{9D8B030D-6E8A-4147-A177-3AD203B41FA5}">
                      <a16:colId xmlns:a16="http://schemas.microsoft.com/office/drawing/2014/main" val="3983229213"/>
                    </a:ext>
                  </a:extLst>
                </a:gridCol>
                <a:gridCol w="1988134">
                  <a:extLst>
                    <a:ext uri="{9D8B030D-6E8A-4147-A177-3AD203B41FA5}">
                      <a16:colId xmlns:a16="http://schemas.microsoft.com/office/drawing/2014/main" val="312118206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b="1" u="sng" dirty="0"/>
                        <a:t>Магазин</a:t>
                      </a:r>
                      <a:endParaRPr lang="ru-RU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/>
                        <a:t>Телефон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4958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Риал-авто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(495) 487-33-98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07875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Риал-авто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(495) 487-33-98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89251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81B3499-5300-4FD8-A388-B8447A387A21}"/>
              </a:ext>
            </a:extLst>
          </p:cNvPr>
          <p:cNvSpPr txBox="1"/>
          <p:nvPr/>
        </p:nvSpPr>
        <p:spPr>
          <a:xfrm>
            <a:off x="1452096" y="2646919"/>
            <a:ext cx="421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с моделями и местами продажи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CC873-F82A-4A06-A7BC-CAD9CF1024AB}"/>
              </a:ext>
            </a:extLst>
          </p:cNvPr>
          <p:cNvSpPr txBox="1"/>
          <p:nvPr/>
        </p:nvSpPr>
        <p:spPr>
          <a:xfrm>
            <a:off x="6864198" y="2646919"/>
            <a:ext cx="3491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Таблица с телефонами магазинов</a:t>
            </a:r>
          </a:p>
        </p:txBody>
      </p:sp>
    </p:spTree>
    <p:extLst>
      <p:ext uri="{BB962C8B-B14F-4D97-AF65-F5344CB8AC3E}">
        <p14:creationId xmlns:p14="http://schemas.microsoft.com/office/powerpoint/2010/main" val="3226808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F37F0D-7D10-4845-8567-A0E390CC3CC1}"/>
              </a:ext>
            </a:extLst>
          </p:cNvPr>
          <p:cNvSpPr txBox="1"/>
          <p:nvPr/>
        </p:nvSpPr>
        <p:spPr>
          <a:xfrm>
            <a:off x="1006786" y="2905780"/>
            <a:ext cx="10178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800" dirty="0"/>
              <a:t>Аномалии баз данных: аномалии обновления, вставки, удаления</a:t>
            </a:r>
          </a:p>
        </p:txBody>
      </p:sp>
    </p:spTree>
    <p:extLst>
      <p:ext uri="{BB962C8B-B14F-4D97-AF65-F5344CB8AC3E}">
        <p14:creationId xmlns:p14="http://schemas.microsoft.com/office/powerpoint/2010/main" val="138482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Избыточность данных и аномалии обновления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A705BF86-EF88-41A0-9840-2CB8EB83C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195375"/>
              </p:ext>
            </p:extLst>
          </p:nvPr>
        </p:nvGraphicFramePr>
        <p:xfrm>
          <a:off x="838199" y="2038525"/>
          <a:ext cx="10515600" cy="414072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2118">
                  <a:extLst>
                    <a:ext uri="{9D8B030D-6E8A-4147-A177-3AD203B41FA5}">
                      <a16:colId xmlns:a16="http://schemas.microsoft.com/office/drawing/2014/main" val="2427601694"/>
                    </a:ext>
                  </a:extLst>
                </a:gridCol>
                <a:gridCol w="1752118">
                  <a:extLst>
                    <a:ext uri="{9D8B030D-6E8A-4147-A177-3AD203B41FA5}">
                      <a16:colId xmlns:a16="http://schemas.microsoft.com/office/drawing/2014/main" val="1461648592"/>
                    </a:ext>
                  </a:extLst>
                </a:gridCol>
                <a:gridCol w="1752841">
                  <a:extLst>
                    <a:ext uri="{9D8B030D-6E8A-4147-A177-3AD203B41FA5}">
                      <a16:colId xmlns:a16="http://schemas.microsoft.com/office/drawing/2014/main" val="591964228"/>
                    </a:ext>
                  </a:extLst>
                </a:gridCol>
                <a:gridCol w="1752841">
                  <a:extLst>
                    <a:ext uri="{9D8B030D-6E8A-4147-A177-3AD203B41FA5}">
                      <a16:colId xmlns:a16="http://schemas.microsoft.com/office/drawing/2014/main" val="1416669717"/>
                    </a:ext>
                  </a:extLst>
                </a:gridCol>
                <a:gridCol w="1752841">
                  <a:extLst>
                    <a:ext uri="{9D8B030D-6E8A-4147-A177-3AD203B41FA5}">
                      <a16:colId xmlns:a16="http://schemas.microsoft.com/office/drawing/2014/main" val="3530426560"/>
                    </a:ext>
                  </a:extLst>
                </a:gridCol>
                <a:gridCol w="1752841">
                  <a:extLst>
                    <a:ext uri="{9D8B030D-6E8A-4147-A177-3AD203B41FA5}">
                      <a16:colId xmlns:a16="http://schemas.microsoft.com/office/drawing/2014/main" val="4167806954"/>
                    </a:ext>
                  </a:extLst>
                </a:gridCol>
              </a:tblGrid>
              <a:tr h="9211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Номер сотрудника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ФИО сотрудника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Должность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Номер отдела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Наименование  отдела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Квалификация  сотрудника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596450"/>
                  </a:ext>
                </a:extLst>
              </a:tr>
              <a:tr h="862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325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Иванов И.И.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Программист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128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Отдел проектирования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C#, VB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889171"/>
                  </a:ext>
                </a:extLst>
              </a:tr>
              <a:tr h="570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567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Сергеева С.С.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Администратор БД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42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Финансовый  отдел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DB2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581199"/>
                  </a:ext>
                </a:extLst>
              </a:tr>
              <a:tr h="862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225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Петров П.П.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Программист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128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Отдел проектирования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Java, VB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943355"/>
                  </a:ext>
                </a:extLst>
              </a:tr>
              <a:tr h="9211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976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Николаев Н.Н.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Системный администратор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128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Отдел проектирования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Windows, </a:t>
                      </a:r>
                      <a:r>
                        <a:rPr lang="ru-RU" sz="1800" dirty="0" err="1">
                          <a:effectLst/>
                        </a:rPr>
                        <a:t>Lunix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936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Избыточность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0E69E-F165-45DF-B012-816AB8773422}"/>
              </a:ext>
            </a:extLst>
          </p:cNvPr>
          <p:cNvSpPr txBox="1"/>
          <p:nvPr/>
        </p:nvSpPr>
        <p:spPr>
          <a:xfrm>
            <a:off x="1228817" y="1599228"/>
            <a:ext cx="973436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Под избыточностью понимают дублирование данных в разных кортежах (строках).</a:t>
            </a:r>
            <a:br>
              <a:rPr lang="ru-RU" sz="2400" dirty="0"/>
            </a:br>
            <a:endParaRPr lang="ru-RU" sz="2400" dirty="0"/>
          </a:p>
          <a:p>
            <a:r>
              <a:rPr lang="ru-RU" sz="2400" dirty="0"/>
              <a:t>Избыточность  данных в БД ведет к </a:t>
            </a:r>
            <a:r>
              <a:rPr lang="ru-RU" sz="2400" b="1" dirty="0"/>
              <a:t>увеличению объема памяти</a:t>
            </a:r>
            <a:r>
              <a:rPr lang="ru-RU" sz="2400" dirty="0"/>
              <a:t>, необходимого для физического  хранения отношений.</a:t>
            </a:r>
            <a:br>
              <a:rPr lang="ru-RU" sz="2400" dirty="0"/>
            </a:br>
            <a:endParaRPr lang="ru-RU" sz="2400" dirty="0"/>
          </a:p>
          <a:p>
            <a:r>
              <a:rPr lang="ru-RU" sz="2400" dirty="0"/>
              <a:t>В нескольких строках повторяются  наименование должностей, а также номера и наименования отделов. Кроме того, в таблице хранятся вместе независимые друг от друга данные: данные о сотрудниках и данные об отделах.</a:t>
            </a:r>
            <a:br>
              <a:rPr lang="ru-RU" sz="2400" dirty="0"/>
            </a:br>
            <a:endParaRPr lang="ru-RU" sz="2400" dirty="0"/>
          </a:p>
          <a:p>
            <a:r>
              <a:rPr lang="ru-RU" sz="2400" dirty="0"/>
              <a:t>При работе с таблицами, содержащими избыточные данные, могут возникнуть проблемы, которые называются </a:t>
            </a:r>
            <a:r>
              <a:rPr lang="ru-RU" sz="2400" b="1" dirty="0"/>
              <a:t>аномалиями обновления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2935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Аномалии обновления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0E69E-F165-45DF-B012-816AB8773422}"/>
              </a:ext>
            </a:extLst>
          </p:cNvPr>
          <p:cNvSpPr txBox="1"/>
          <p:nvPr/>
        </p:nvSpPr>
        <p:spPr>
          <a:xfrm>
            <a:off x="4324355" y="2689797"/>
            <a:ext cx="47693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аномалии включения;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аномалии удаления;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аномалии модификации.</a:t>
            </a:r>
          </a:p>
        </p:txBody>
      </p:sp>
    </p:spTree>
    <p:extLst>
      <p:ext uri="{BB962C8B-B14F-4D97-AF65-F5344CB8AC3E}">
        <p14:creationId xmlns:p14="http://schemas.microsoft.com/office/powerpoint/2010/main" val="2596031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Аномалия включения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30C5F-AFDD-4FDA-8610-CB89AA0C481C}"/>
              </a:ext>
            </a:extLst>
          </p:cNvPr>
          <p:cNvSpPr txBox="1"/>
          <p:nvPr/>
        </p:nvSpPr>
        <p:spPr>
          <a:xfrm>
            <a:off x="1228817" y="2077401"/>
            <a:ext cx="97343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Рассмотрим  аномалию включения на примере отношения  «Сотрудник». Аномалия включения  возникает при попытке создать «отдел внедрения разработок» и ввести ее в отношение при том условии, что в нее еще не переведен ни один сотрудник. Ввод такой информации в подобной ситуации требует присвоения значения NULL всем атрибутам описания сотрудника, в том числе и атрибуту Номер сотрудника, который является первичным ключом данного отношения. Но реализация такой попытки приведет к нарушению целостности, а значит, система ее обязана отклонить. </a:t>
            </a:r>
          </a:p>
        </p:txBody>
      </p:sp>
    </p:spTree>
    <p:extLst>
      <p:ext uri="{BB962C8B-B14F-4D97-AF65-F5344CB8AC3E}">
        <p14:creationId xmlns:p14="http://schemas.microsoft.com/office/powerpoint/2010/main" val="387168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Аномалия включения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3E366417-CAFE-4AA0-B569-4D35CD739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045205"/>
              </p:ext>
            </p:extLst>
          </p:nvPr>
        </p:nvGraphicFramePr>
        <p:xfrm>
          <a:off x="838199" y="2038525"/>
          <a:ext cx="10515600" cy="4140727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752118">
                  <a:extLst>
                    <a:ext uri="{9D8B030D-6E8A-4147-A177-3AD203B41FA5}">
                      <a16:colId xmlns:a16="http://schemas.microsoft.com/office/drawing/2014/main" val="2427601694"/>
                    </a:ext>
                  </a:extLst>
                </a:gridCol>
                <a:gridCol w="1752118">
                  <a:extLst>
                    <a:ext uri="{9D8B030D-6E8A-4147-A177-3AD203B41FA5}">
                      <a16:colId xmlns:a16="http://schemas.microsoft.com/office/drawing/2014/main" val="1461648592"/>
                    </a:ext>
                  </a:extLst>
                </a:gridCol>
                <a:gridCol w="1752841">
                  <a:extLst>
                    <a:ext uri="{9D8B030D-6E8A-4147-A177-3AD203B41FA5}">
                      <a16:colId xmlns:a16="http://schemas.microsoft.com/office/drawing/2014/main" val="591964228"/>
                    </a:ext>
                  </a:extLst>
                </a:gridCol>
                <a:gridCol w="1752841">
                  <a:extLst>
                    <a:ext uri="{9D8B030D-6E8A-4147-A177-3AD203B41FA5}">
                      <a16:colId xmlns:a16="http://schemas.microsoft.com/office/drawing/2014/main" val="1416669717"/>
                    </a:ext>
                  </a:extLst>
                </a:gridCol>
                <a:gridCol w="1752841">
                  <a:extLst>
                    <a:ext uri="{9D8B030D-6E8A-4147-A177-3AD203B41FA5}">
                      <a16:colId xmlns:a16="http://schemas.microsoft.com/office/drawing/2014/main" val="3530426560"/>
                    </a:ext>
                  </a:extLst>
                </a:gridCol>
                <a:gridCol w="1752841">
                  <a:extLst>
                    <a:ext uri="{9D8B030D-6E8A-4147-A177-3AD203B41FA5}">
                      <a16:colId xmlns:a16="http://schemas.microsoft.com/office/drawing/2014/main" val="4167806954"/>
                    </a:ext>
                  </a:extLst>
                </a:gridCol>
              </a:tblGrid>
              <a:tr h="9211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Номер сотрудника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ФИО сотрудника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Должность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Номер отдела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Наименование  отдела 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b="1" dirty="0">
                          <a:effectLst/>
                        </a:rPr>
                        <a:t>Квалификация  сотрудника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0596450"/>
                  </a:ext>
                </a:extLst>
              </a:tr>
              <a:tr h="862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325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Иванов И.И.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Программист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128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Отдел проектирования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C#, VB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889171"/>
                  </a:ext>
                </a:extLst>
              </a:tr>
              <a:tr h="5705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567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Сергеева С.С.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Администратор БД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42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Финансовый  отдел 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>
                          <a:effectLst/>
                        </a:rPr>
                        <a:t>DB2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7581199"/>
                  </a:ext>
                </a:extLst>
              </a:tr>
              <a:tr h="8622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…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…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…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6943355"/>
                  </a:ext>
                </a:extLst>
              </a:tr>
              <a:tr h="9211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NULL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NULL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NULL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129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800" dirty="0">
                          <a:effectLst/>
                        </a:rPr>
                        <a:t>Отдел внедрения разработок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NULL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936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5314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Аномалия удаления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30C5F-AFDD-4FDA-8610-CB89AA0C481C}"/>
              </a:ext>
            </a:extLst>
          </p:cNvPr>
          <p:cNvSpPr txBox="1"/>
          <p:nvPr/>
        </p:nvSpPr>
        <p:spPr>
          <a:xfrm>
            <a:off x="1228817" y="2077401"/>
            <a:ext cx="97343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Возьмем всё то же отношение «Сотрудник». Предположим, что все  сотрудники отдела 128 уволились в один и тот же день. После удаления записей этих сотрудников в базе </a:t>
            </a:r>
            <a:r>
              <a:rPr lang="ru-RU" sz="2400" dirty="0" err="1"/>
              <a:t>даных</a:t>
            </a:r>
            <a:r>
              <a:rPr lang="ru-RU" sz="2400" dirty="0"/>
              <a:t> больше не будет ни одной записи, содержащей информацию об отделе 128. Следовательно, при выводе отделов мы не обнаружим отдела с номером 128.</a:t>
            </a:r>
          </a:p>
          <a:p>
            <a:endParaRPr lang="ru-RU" sz="2400" dirty="0"/>
          </a:p>
          <a:p>
            <a:r>
              <a:rPr lang="ru-RU" sz="2400" dirty="0"/>
              <a:t>Такая ситуация представляет собой аномалию удаления. </a:t>
            </a:r>
          </a:p>
        </p:txBody>
      </p:sp>
    </p:spTree>
    <p:extLst>
      <p:ext uri="{BB962C8B-B14F-4D97-AF65-F5344CB8AC3E}">
        <p14:creationId xmlns:p14="http://schemas.microsoft.com/office/powerpoint/2010/main" val="1076252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94812-E585-4188-9582-9DD7DA884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Аномалия модификации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F30C5F-AFDD-4FDA-8610-CB89AA0C481C}"/>
              </a:ext>
            </a:extLst>
          </p:cNvPr>
          <p:cNvSpPr txBox="1"/>
          <p:nvPr/>
        </p:nvSpPr>
        <p:spPr>
          <a:xfrm>
            <a:off x="1228817" y="1859287"/>
            <a:ext cx="97343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Аномалии  модификации  проявляются при изменении данных в отношении с избыточностью данных.</a:t>
            </a:r>
          </a:p>
          <a:p>
            <a:endParaRPr lang="ru-RU" sz="2400" dirty="0"/>
          </a:p>
          <a:p>
            <a:r>
              <a:rPr lang="ru-RU" sz="2400" dirty="0"/>
              <a:t>Например, отдел под номером 128 решили переименовать в «Отдел передовых технологий». В этом случае потребуется изменить соответствующие данные в отношении каждого сотрудника отдела. Если мы пропустим хотя бы одну запись, возникнет аномалия модификации.</a:t>
            </a:r>
          </a:p>
          <a:p>
            <a:endParaRPr lang="ru-RU" sz="2400" dirty="0"/>
          </a:p>
          <a:p>
            <a:r>
              <a:rPr lang="ru-RU" sz="2400" dirty="0"/>
              <a:t>Также проблема возникнет, если сотрудники в двух разных отделах будут иметь одинаковое ФИО. При переводе одного из этих сотрудников в другой отдел, невозможно будет его правильно идентифицировать.</a:t>
            </a:r>
          </a:p>
        </p:txBody>
      </p:sp>
    </p:spTree>
    <p:extLst>
      <p:ext uri="{BB962C8B-B14F-4D97-AF65-F5344CB8AC3E}">
        <p14:creationId xmlns:p14="http://schemas.microsoft.com/office/powerpoint/2010/main" val="19902401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782</Words>
  <Application>Microsoft Office PowerPoint</Application>
  <PresentationFormat>Широкоэкранный</PresentationFormat>
  <Paragraphs>199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Тема Office</vt:lpstr>
      <vt:lpstr>Теория БД и основы SQL</vt:lpstr>
      <vt:lpstr>Презентация PowerPoint</vt:lpstr>
      <vt:lpstr>Избыточность данных и аномалии обновления</vt:lpstr>
      <vt:lpstr>Избыточность данных</vt:lpstr>
      <vt:lpstr>Аномалии обновления</vt:lpstr>
      <vt:lpstr>Аномалия включения</vt:lpstr>
      <vt:lpstr>Аномалия включения</vt:lpstr>
      <vt:lpstr>Аномалия удаления</vt:lpstr>
      <vt:lpstr>Аномалия модификации</vt:lpstr>
      <vt:lpstr>Первая нормальная форма</vt:lpstr>
      <vt:lpstr>Первая нормальная форма</vt:lpstr>
      <vt:lpstr>Вторая нормальная форма</vt:lpstr>
      <vt:lpstr>Вторая нормальная форма</vt:lpstr>
      <vt:lpstr>Третья нормальная форма</vt:lpstr>
      <vt:lpstr>Третья нормальная форма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2</cp:revision>
  <dcterms:created xsi:type="dcterms:W3CDTF">2021-09-21T21:11:21Z</dcterms:created>
  <dcterms:modified xsi:type="dcterms:W3CDTF">2021-09-21T22:00:47Z</dcterms:modified>
</cp:coreProperties>
</file>