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7" r:id="rId7"/>
    <p:sldId id="268" r:id="rId8"/>
    <p:sldId id="261" r:id="rId9"/>
    <p:sldId id="263" r:id="rId10"/>
    <p:sldId id="265" r:id="rId11"/>
    <p:sldId id="266" r:id="rId12"/>
    <p:sldId id="262" r:id="rId13"/>
    <p:sldId id="260" r:id="rId14"/>
    <p:sldId id="271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43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Связь один-к-одному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52751-FE42-4F8D-85F2-54F8961A885B}"/>
              </a:ext>
            </a:extLst>
          </p:cNvPr>
          <p:cNvSpPr txBox="1"/>
          <p:nvPr/>
        </p:nvSpPr>
        <p:spPr>
          <a:xfrm>
            <a:off x="2462023" y="2679620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DED67-E029-4C3B-847A-4BE3B6D750F4}"/>
              </a:ext>
            </a:extLst>
          </p:cNvPr>
          <p:cNvSpPr txBox="1"/>
          <p:nvPr/>
        </p:nvSpPr>
        <p:spPr>
          <a:xfrm>
            <a:off x="2462023" y="3234709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E0A17-1EBB-4011-8EB5-65B37A31130A}"/>
              </a:ext>
            </a:extLst>
          </p:cNvPr>
          <p:cNvSpPr txBox="1"/>
          <p:nvPr/>
        </p:nvSpPr>
        <p:spPr>
          <a:xfrm>
            <a:off x="2462023" y="3789798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CBA14-A73B-41C6-A6E5-2265971AF852}"/>
              </a:ext>
            </a:extLst>
          </p:cNvPr>
          <p:cNvSpPr txBox="1"/>
          <p:nvPr/>
        </p:nvSpPr>
        <p:spPr>
          <a:xfrm>
            <a:off x="2462023" y="4587090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273663-F512-4E66-AFEF-D3A2FDFB4CCC}"/>
              </a:ext>
            </a:extLst>
          </p:cNvPr>
          <p:cNvSpPr/>
          <p:nvPr/>
        </p:nvSpPr>
        <p:spPr>
          <a:xfrm>
            <a:off x="2212208" y="1896177"/>
            <a:ext cx="2897204" cy="33110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2DE51-2D90-4B78-9425-9C6EAB953768}"/>
              </a:ext>
            </a:extLst>
          </p:cNvPr>
          <p:cNvSpPr txBox="1"/>
          <p:nvPr/>
        </p:nvSpPr>
        <p:spPr>
          <a:xfrm>
            <a:off x="3066026" y="20180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4CEB0-1B74-4F33-95A0-685A0FAEA978}"/>
              </a:ext>
            </a:extLst>
          </p:cNvPr>
          <p:cNvSpPr txBox="1"/>
          <p:nvPr/>
        </p:nvSpPr>
        <p:spPr>
          <a:xfrm>
            <a:off x="7332404" y="2689245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944E2-4FF1-44AF-8C19-60B66D077ADD}"/>
              </a:ext>
            </a:extLst>
          </p:cNvPr>
          <p:cNvSpPr txBox="1"/>
          <p:nvPr/>
        </p:nvSpPr>
        <p:spPr>
          <a:xfrm>
            <a:off x="7332404" y="3244334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65A51-FF82-43B2-88B6-7D5CAC3427DC}"/>
              </a:ext>
            </a:extLst>
          </p:cNvPr>
          <p:cNvSpPr txBox="1"/>
          <p:nvPr/>
        </p:nvSpPr>
        <p:spPr>
          <a:xfrm>
            <a:off x="7332404" y="3799423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83F8B-DCBB-4496-B329-38CF385AB9CB}"/>
              </a:ext>
            </a:extLst>
          </p:cNvPr>
          <p:cNvSpPr txBox="1"/>
          <p:nvPr/>
        </p:nvSpPr>
        <p:spPr>
          <a:xfrm>
            <a:off x="7332404" y="4596715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DF5C73C-0D4C-4AD0-912B-D2D361564A4F}"/>
              </a:ext>
            </a:extLst>
          </p:cNvPr>
          <p:cNvSpPr/>
          <p:nvPr/>
        </p:nvSpPr>
        <p:spPr>
          <a:xfrm>
            <a:off x="7082589" y="1905802"/>
            <a:ext cx="2897204" cy="33110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DDB3-5F60-4B8A-A03B-103466DDB83A}"/>
              </a:ext>
            </a:extLst>
          </p:cNvPr>
          <p:cNvSpPr txBox="1"/>
          <p:nvPr/>
        </p:nvSpPr>
        <p:spPr>
          <a:xfrm>
            <a:off x="7936407" y="202769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9DD8D2-B7D6-4BE8-8772-FABE17C0D1D6}"/>
              </a:ext>
            </a:extLst>
          </p:cNvPr>
          <p:cNvSpPr txBox="1"/>
          <p:nvPr/>
        </p:nvSpPr>
        <p:spPr>
          <a:xfrm>
            <a:off x="2212208" y="5698156"/>
            <a:ext cx="776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 связи один-к-одному каждой записи таблицы соответствует только одна запись в другой таблице.</a:t>
            </a: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1D9ABF8-33D0-4B67-9BAC-6B39A169BD1C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4827719" y="2864286"/>
            <a:ext cx="2504685" cy="9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A72AE4D2-7F80-47B9-B824-22B31872F7A3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827719" y="3419375"/>
            <a:ext cx="2504685" cy="9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7E69CF4D-B6B0-47B2-BBFE-B7476368682F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827719" y="3974464"/>
            <a:ext cx="2504685" cy="9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B9CA069-B44F-45E3-88EA-09C1E55E36C1}"/>
              </a:ext>
            </a:extLst>
          </p:cNvPr>
          <p:cNvCxnSpPr>
            <a:stCxn id="8" idx="3"/>
          </p:cNvCxnSpPr>
          <p:nvPr/>
        </p:nvCxnSpPr>
        <p:spPr>
          <a:xfrm>
            <a:off x="4827719" y="4771756"/>
            <a:ext cx="2504685" cy="1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4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Связь один-к-одному</a:t>
            </a:r>
          </a:p>
        </p:txBody>
      </p: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62E9AEBD-846E-4AED-A25A-B52DF6ED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20951"/>
              </p:ext>
            </p:extLst>
          </p:nvPr>
        </p:nvGraphicFramePr>
        <p:xfrm>
          <a:off x="1391581" y="2657475"/>
          <a:ext cx="4371266" cy="1828800"/>
        </p:xfrm>
        <a:graphic>
          <a:graphicData uri="http://schemas.openxmlformats.org/drawingml/2006/table">
            <a:tbl>
              <a:tblPr/>
              <a:tblGrid>
                <a:gridCol w="671135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2092119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  <a:gridCol w="1608012">
                  <a:extLst>
                    <a:ext uri="{9D8B030D-6E8A-4147-A177-3AD203B41FA5}">
                      <a16:colId xmlns:a16="http://schemas.microsoft.com/office/drawing/2014/main" val="130715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id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name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job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Иванов Иван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Программист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Петров Петр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Бухгалтер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Николаев Николай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Стажер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Алексеев Алексей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Директор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06521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6AD1AA66-F737-4491-80C6-B5DB06C0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4261"/>
              </p:ext>
            </p:extLst>
          </p:nvPr>
        </p:nvGraphicFramePr>
        <p:xfrm>
          <a:off x="6952409" y="2657475"/>
          <a:ext cx="3742190" cy="1828800"/>
        </p:xfrm>
        <a:graphic>
          <a:graphicData uri="http://schemas.openxmlformats.org/drawingml/2006/table">
            <a:tbl>
              <a:tblPr/>
              <a:tblGrid>
                <a:gridCol w="947582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1418008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  <a:gridCol w="1376600">
                  <a:extLst>
                    <a:ext uri="{9D8B030D-6E8A-4147-A177-3AD203B41FA5}">
                      <a16:colId xmlns:a16="http://schemas.microsoft.com/office/drawing/2014/main" val="130715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err="1"/>
                        <a:t>user_id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err="1"/>
                        <a:t>vk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fb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vk.com/123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fb.com/123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vk.com/456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fb.com/456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vk.com/789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fb.com/789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vk.com/</a:t>
                      </a:r>
                      <a:r>
                        <a:rPr lang="ru-RU" dirty="0"/>
                        <a:t>007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fb.com/0</a:t>
                      </a:r>
                      <a:r>
                        <a:rPr lang="ru-RU" dirty="0"/>
                        <a:t>07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06521"/>
                  </a:ext>
                </a:extLst>
              </a:tr>
            </a:tbl>
          </a:graphicData>
        </a:graphic>
      </p:graphicFrame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67182-9AF7-45F3-AD9D-908879558BAD}"/>
              </a:ext>
            </a:extLst>
          </p:cNvPr>
          <p:cNvCxnSpPr/>
          <p:nvPr/>
        </p:nvCxnSpPr>
        <p:spPr>
          <a:xfrm>
            <a:off x="5762847" y="3213877"/>
            <a:ext cx="11908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CC7304D-2F36-4574-AFA2-6F518B6BF73F}"/>
              </a:ext>
            </a:extLst>
          </p:cNvPr>
          <p:cNvCxnSpPr/>
          <p:nvPr/>
        </p:nvCxnSpPr>
        <p:spPr>
          <a:xfrm>
            <a:off x="5762847" y="3568296"/>
            <a:ext cx="11908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D2810CD-CDED-4721-A2E9-8E323CDAE2FF}"/>
              </a:ext>
            </a:extLst>
          </p:cNvPr>
          <p:cNvCxnSpPr/>
          <p:nvPr/>
        </p:nvCxnSpPr>
        <p:spPr>
          <a:xfrm>
            <a:off x="5762847" y="3940435"/>
            <a:ext cx="11908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E8338F6-3C79-44EE-B7A7-5634EE97A98E}"/>
              </a:ext>
            </a:extLst>
          </p:cNvPr>
          <p:cNvCxnSpPr/>
          <p:nvPr/>
        </p:nvCxnSpPr>
        <p:spPr>
          <a:xfrm>
            <a:off x="5762847" y="4291310"/>
            <a:ext cx="119084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792CA0-0A00-4B1F-B98C-B4634FF539CE}"/>
              </a:ext>
            </a:extLst>
          </p:cNvPr>
          <p:cNvSpPr txBox="1"/>
          <p:nvPr/>
        </p:nvSpPr>
        <p:spPr>
          <a:xfrm>
            <a:off x="2176670" y="2115294"/>
            <a:ext cx="280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пользователями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55C0F-C0D2-43E3-A60A-5051E8623824}"/>
              </a:ext>
            </a:extLst>
          </p:cNvPr>
          <p:cNvSpPr txBox="1"/>
          <p:nvPr/>
        </p:nvSpPr>
        <p:spPr>
          <a:xfrm>
            <a:off x="7132047" y="2115294"/>
            <a:ext cx="338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со ссылками на соцсети</a:t>
            </a:r>
          </a:p>
        </p:txBody>
      </p:sp>
    </p:spTree>
    <p:extLst>
      <p:ext uri="{BB962C8B-B14F-4D97-AF65-F5344CB8AC3E}">
        <p14:creationId xmlns:p14="http://schemas.microsoft.com/office/powerpoint/2010/main" val="331631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Связь один-ко-многим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52751-FE42-4F8D-85F2-54F8961A885B}"/>
              </a:ext>
            </a:extLst>
          </p:cNvPr>
          <p:cNvSpPr txBox="1"/>
          <p:nvPr/>
        </p:nvSpPr>
        <p:spPr>
          <a:xfrm>
            <a:off x="2462023" y="2679620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DED67-E029-4C3B-847A-4BE3B6D750F4}"/>
              </a:ext>
            </a:extLst>
          </p:cNvPr>
          <p:cNvSpPr txBox="1"/>
          <p:nvPr/>
        </p:nvSpPr>
        <p:spPr>
          <a:xfrm>
            <a:off x="2462023" y="3234709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E0A17-1EBB-4011-8EB5-65B37A31130A}"/>
              </a:ext>
            </a:extLst>
          </p:cNvPr>
          <p:cNvSpPr txBox="1"/>
          <p:nvPr/>
        </p:nvSpPr>
        <p:spPr>
          <a:xfrm>
            <a:off x="2462023" y="3789798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CBA14-A73B-41C6-A6E5-2265971AF852}"/>
              </a:ext>
            </a:extLst>
          </p:cNvPr>
          <p:cNvSpPr txBox="1"/>
          <p:nvPr/>
        </p:nvSpPr>
        <p:spPr>
          <a:xfrm>
            <a:off x="2462023" y="4587090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273663-F512-4E66-AFEF-D3A2FDFB4CCC}"/>
              </a:ext>
            </a:extLst>
          </p:cNvPr>
          <p:cNvSpPr/>
          <p:nvPr/>
        </p:nvSpPr>
        <p:spPr>
          <a:xfrm>
            <a:off x="2212208" y="1896177"/>
            <a:ext cx="2897204" cy="33110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2DE51-2D90-4B78-9425-9C6EAB953768}"/>
              </a:ext>
            </a:extLst>
          </p:cNvPr>
          <p:cNvSpPr txBox="1"/>
          <p:nvPr/>
        </p:nvSpPr>
        <p:spPr>
          <a:xfrm>
            <a:off x="3066026" y="20180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4CEB0-1B74-4F33-95A0-685A0FAEA978}"/>
              </a:ext>
            </a:extLst>
          </p:cNvPr>
          <p:cNvSpPr txBox="1"/>
          <p:nvPr/>
        </p:nvSpPr>
        <p:spPr>
          <a:xfrm>
            <a:off x="7332404" y="2689245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944E2-4FF1-44AF-8C19-60B66D077ADD}"/>
              </a:ext>
            </a:extLst>
          </p:cNvPr>
          <p:cNvSpPr txBox="1"/>
          <p:nvPr/>
        </p:nvSpPr>
        <p:spPr>
          <a:xfrm>
            <a:off x="7332404" y="3244334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2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DF5C73C-0D4C-4AD0-912B-D2D361564A4F}"/>
              </a:ext>
            </a:extLst>
          </p:cNvPr>
          <p:cNvSpPr/>
          <p:nvPr/>
        </p:nvSpPr>
        <p:spPr>
          <a:xfrm>
            <a:off x="7082589" y="1905802"/>
            <a:ext cx="2897204" cy="33110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DDB3-5F60-4B8A-A03B-103466DDB83A}"/>
              </a:ext>
            </a:extLst>
          </p:cNvPr>
          <p:cNvSpPr txBox="1"/>
          <p:nvPr/>
        </p:nvSpPr>
        <p:spPr>
          <a:xfrm>
            <a:off x="7936407" y="202769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9DD8D2-B7D6-4BE8-8772-FABE17C0D1D6}"/>
              </a:ext>
            </a:extLst>
          </p:cNvPr>
          <p:cNvSpPr txBox="1"/>
          <p:nvPr/>
        </p:nvSpPr>
        <p:spPr>
          <a:xfrm>
            <a:off x="2212208" y="5698156"/>
            <a:ext cx="776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 связи один-ко-многим одной записи в одной таблице соответствует несколько записей в другой.</a:t>
            </a: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1D9ABF8-33D0-4B67-9BAC-6B39A169BD1C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4827719" y="2864286"/>
            <a:ext cx="2504685" cy="9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33FD132-B918-4C84-9079-2423A40B2A42}"/>
              </a:ext>
            </a:extLst>
          </p:cNvPr>
          <p:cNvCxnSpPr>
            <a:stCxn id="5" idx="3"/>
          </p:cNvCxnSpPr>
          <p:nvPr/>
        </p:nvCxnSpPr>
        <p:spPr>
          <a:xfrm>
            <a:off x="4827719" y="3419375"/>
            <a:ext cx="831936" cy="9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28DD617-68FB-4534-94C9-F7B185AEB6E8}"/>
              </a:ext>
            </a:extLst>
          </p:cNvPr>
          <p:cNvCxnSpPr/>
          <p:nvPr/>
        </p:nvCxnSpPr>
        <p:spPr>
          <a:xfrm flipV="1">
            <a:off x="5659655" y="2864286"/>
            <a:ext cx="0" cy="5647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B28BC6-EC94-40F0-86CB-B779597FD7B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827719" y="3429000"/>
            <a:ext cx="2504685" cy="1342756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70B9996-7EC2-48CD-A2FE-3F139CFDBCC8}"/>
              </a:ext>
            </a:extLst>
          </p:cNvPr>
          <p:cNvCxnSpPr>
            <a:stCxn id="7" idx="3"/>
          </p:cNvCxnSpPr>
          <p:nvPr/>
        </p:nvCxnSpPr>
        <p:spPr>
          <a:xfrm>
            <a:off x="4827719" y="3974464"/>
            <a:ext cx="1268281" cy="96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7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Связь один-ко-многим</a:t>
            </a: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9BC398F6-AD5E-4321-8AFC-A8429B32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84750"/>
              </p:ext>
            </p:extLst>
          </p:nvPr>
        </p:nvGraphicFramePr>
        <p:xfrm>
          <a:off x="1870046" y="3125308"/>
          <a:ext cx="3742190" cy="1828800"/>
        </p:xfrm>
        <a:graphic>
          <a:graphicData uri="http://schemas.openxmlformats.org/drawingml/2006/table">
            <a:tbl>
              <a:tblPr/>
              <a:tblGrid>
                <a:gridCol w="1158790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1206800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  <a:gridCol w="1376600">
                  <a:extLst>
                    <a:ext uri="{9D8B030D-6E8A-4147-A177-3AD203B41FA5}">
                      <a16:colId xmlns:a16="http://schemas.microsoft.com/office/drawing/2014/main" val="130715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Модель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Фирма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Цена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GT-R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06521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A6AB21DD-0062-4D46-B787-16C66CDD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39053"/>
              </p:ext>
            </p:extLst>
          </p:nvPr>
        </p:nvGraphicFramePr>
        <p:xfrm>
          <a:off x="7809452" y="3125308"/>
          <a:ext cx="2365590" cy="1097280"/>
        </p:xfrm>
        <a:graphic>
          <a:graphicData uri="http://schemas.openxmlformats.org/drawingml/2006/table">
            <a:tbl>
              <a:tblPr/>
              <a:tblGrid>
                <a:gridCol w="1158790">
                  <a:extLst>
                    <a:ext uri="{9D8B030D-6E8A-4147-A177-3AD203B41FA5}">
                      <a16:colId xmlns:a16="http://schemas.microsoft.com/office/drawing/2014/main" val="3983229213"/>
                    </a:ext>
                  </a:extLst>
                </a:gridCol>
                <a:gridCol w="1206800">
                  <a:extLst>
                    <a:ext uri="{9D8B030D-6E8A-4147-A177-3AD203B41FA5}">
                      <a16:colId xmlns:a16="http://schemas.microsoft.com/office/drawing/2014/main" val="3121182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Фирма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Скидка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9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78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8925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3D6F11D-4DCB-4C26-B4FD-1BABDEA34197}"/>
              </a:ext>
            </a:extLst>
          </p:cNvPr>
          <p:cNvSpPr txBox="1"/>
          <p:nvPr/>
        </p:nvSpPr>
        <p:spPr>
          <a:xfrm>
            <a:off x="2769016" y="2646919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ценами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2BBFA-D4AE-4ED7-BAD1-C3ECDCE5602E}"/>
              </a:ext>
            </a:extLst>
          </p:cNvPr>
          <p:cNvSpPr txBox="1"/>
          <p:nvPr/>
        </p:nvSpPr>
        <p:spPr>
          <a:xfrm>
            <a:off x="7858860" y="2646919"/>
            <a:ext cx="22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со скидками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3F3FB75-EEFE-4B38-A1F2-BCF8003CE026}"/>
              </a:ext>
            </a:extLst>
          </p:cNvPr>
          <p:cNvCxnSpPr/>
          <p:nvPr/>
        </p:nvCxnSpPr>
        <p:spPr>
          <a:xfrm flipH="1">
            <a:off x="5612236" y="3673948"/>
            <a:ext cx="21972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BC27F14-E808-4839-834B-8240674F57B9}"/>
              </a:ext>
            </a:extLst>
          </p:cNvPr>
          <p:cNvCxnSpPr/>
          <p:nvPr/>
        </p:nvCxnSpPr>
        <p:spPr>
          <a:xfrm>
            <a:off x="5612236" y="4039708"/>
            <a:ext cx="6441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9873131-6634-4A07-AA4D-A9A91ADACC70}"/>
              </a:ext>
            </a:extLst>
          </p:cNvPr>
          <p:cNvCxnSpPr>
            <a:cxnSpLocks/>
          </p:cNvCxnSpPr>
          <p:nvPr/>
        </p:nvCxnSpPr>
        <p:spPr>
          <a:xfrm flipV="1">
            <a:off x="6256622" y="3673948"/>
            <a:ext cx="0" cy="758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612A105-961F-4326-B040-DEE4A9A9F74D}"/>
              </a:ext>
            </a:extLst>
          </p:cNvPr>
          <p:cNvCxnSpPr/>
          <p:nvPr/>
        </p:nvCxnSpPr>
        <p:spPr>
          <a:xfrm>
            <a:off x="5612236" y="4432300"/>
            <a:ext cx="6441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C16D8413-BFE1-4A43-933B-B31F05D354A0}"/>
              </a:ext>
            </a:extLst>
          </p:cNvPr>
          <p:cNvCxnSpPr/>
          <p:nvPr/>
        </p:nvCxnSpPr>
        <p:spPr>
          <a:xfrm flipV="1">
            <a:off x="5612236" y="4053124"/>
            <a:ext cx="2197216" cy="741126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0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Связь многие-ко-многим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52751-FE42-4F8D-85F2-54F8961A885B}"/>
              </a:ext>
            </a:extLst>
          </p:cNvPr>
          <p:cNvSpPr txBox="1"/>
          <p:nvPr/>
        </p:nvSpPr>
        <p:spPr>
          <a:xfrm>
            <a:off x="1088015" y="2689245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DED67-E029-4C3B-847A-4BE3B6D750F4}"/>
              </a:ext>
            </a:extLst>
          </p:cNvPr>
          <p:cNvSpPr txBox="1"/>
          <p:nvPr/>
        </p:nvSpPr>
        <p:spPr>
          <a:xfrm>
            <a:off x="1088015" y="3244334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E0A17-1EBB-4011-8EB5-65B37A31130A}"/>
              </a:ext>
            </a:extLst>
          </p:cNvPr>
          <p:cNvSpPr txBox="1"/>
          <p:nvPr/>
        </p:nvSpPr>
        <p:spPr>
          <a:xfrm>
            <a:off x="1088015" y="3799423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CBA14-A73B-41C6-A6E5-2265971AF852}"/>
              </a:ext>
            </a:extLst>
          </p:cNvPr>
          <p:cNvSpPr txBox="1"/>
          <p:nvPr/>
        </p:nvSpPr>
        <p:spPr>
          <a:xfrm>
            <a:off x="1088015" y="4596715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273663-F512-4E66-AFEF-D3A2FDFB4CCC}"/>
              </a:ext>
            </a:extLst>
          </p:cNvPr>
          <p:cNvSpPr/>
          <p:nvPr/>
        </p:nvSpPr>
        <p:spPr>
          <a:xfrm>
            <a:off x="838200" y="1905802"/>
            <a:ext cx="2897204" cy="33110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2DE51-2D90-4B78-9425-9C6EAB953768}"/>
              </a:ext>
            </a:extLst>
          </p:cNvPr>
          <p:cNvSpPr txBox="1"/>
          <p:nvPr/>
        </p:nvSpPr>
        <p:spPr>
          <a:xfrm>
            <a:off x="1692018" y="202769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4CEB0-1B74-4F33-95A0-685A0FAEA978}"/>
              </a:ext>
            </a:extLst>
          </p:cNvPr>
          <p:cNvSpPr txBox="1"/>
          <p:nvPr/>
        </p:nvSpPr>
        <p:spPr>
          <a:xfrm>
            <a:off x="8706411" y="2686669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944E2-4FF1-44AF-8C19-60B66D077ADD}"/>
              </a:ext>
            </a:extLst>
          </p:cNvPr>
          <p:cNvSpPr txBox="1"/>
          <p:nvPr/>
        </p:nvSpPr>
        <p:spPr>
          <a:xfrm>
            <a:off x="8706411" y="3241758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2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DF5C73C-0D4C-4AD0-912B-D2D361564A4F}"/>
              </a:ext>
            </a:extLst>
          </p:cNvPr>
          <p:cNvSpPr/>
          <p:nvPr/>
        </p:nvSpPr>
        <p:spPr>
          <a:xfrm>
            <a:off x="8456596" y="1903226"/>
            <a:ext cx="2897204" cy="33110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DDB3-5F60-4B8A-A03B-103466DDB83A}"/>
              </a:ext>
            </a:extLst>
          </p:cNvPr>
          <p:cNvSpPr txBox="1"/>
          <p:nvPr/>
        </p:nvSpPr>
        <p:spPr>
          <a:xfrm>
            <a:off x="9310414" y="202511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9DD8D2-B7D6-4BE8-8772-FABE17C0D1D6}"/>
              </a:ext>
            </a:extLst>
          </p:cNvPr>
          <p:cNvSpPr txBox="1"/>
          <p:nvPr/>
        </p:nvSpPr>
        <p:spPr>
          <a:xfrm>
            <a:off x="838200" y="569815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Связь многие-ко-многим возникает тогда, когда множество строк одной таблицы соответствуют множеству строк другой таблицы. Чтобы связать их между собой, нужно создать третью таблицу, создав с каждой из первых двух связь один-ко-многим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AA72C-2160-43C4-9F43-016812AA069D}"/>
              </a:ext>
            </a:extLst>
          </p:cNvPr>
          <p:cNvSpPr txBox="1"/>
          <p:nvPr/>
        </p:nvSpPr>
        <p:spPr>
          <a:xfrm>
            <a:off x="8701312" y="3806473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Запись 3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19A53F8-BBF0-4936-BEB3-B5FF7BAD7C88}"/>
              </a:ext>
            </a:extLst>
          </p:cNvPr>
          <p:cNvSpPr/>
          <p:nvPr/>
        </p:nvSpPr>
        <p:spPr>
          <a:xfrm>
            <a:off x="4589222" y="1903226"/>
            <a:ext cx="2897204" cy="33110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447E7-13F5-4984-B99E-639F6FAA14A9}"/>
              </a:ext>
            </a:extLst>
          </p:cNvPr>
          <p:cNvSpPr txBox="1"/>
          <p:nvPr/>
        </p:nvSpPr>
        <p:spPr>
          <a:xfrm>
            <a:off x="5443040" y="202511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97AD85-060B-4A44-A602-870356D1AE7E}"/>
              </a:ext>
            </a:extLst>
          </p:cNvPr>
          <p:cNvSpPr txBox="1"/>
          <p:nvPr/>
        </p:nvSpPr>
        <p:spPr>
          <a:xfrm>
            <a:off x="4855704" y="2691043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id_tb1_r1 | </a:t>
            </a:r>
            <a:r>
              <a:rPr lang="en-US" dirty="0" err="1">
                <a:solidFill>
                  <a:schemeClr val="accent1"/>
                </a:solidFill>
              </a:rPr>
              <a:t>id_tb</a:t>
            </a:r>
            <a:r>
              <a:rPr lang="ru-RU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_r3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F44016-359F-44E5-A0D3-C8D6574C72FF}"/>
              </a:ext>
            </a:extLst>
          </p:cNvPr>
          <p:cNvSpPr txBox="1"/>
          <p:nvPr/>
        </p:nvSpPr>
        <p:spPr>
          <a:xfrm>
            <a:off x="4855704" y="3246132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id_tb1_r2 | </a:t>
            </a:r>
            <a:r>
              <a:rPr lang="en-US" dirty="0" err="1">
                <a:solidFill>
                  <a:schemeClr val="accent1"/>
                </a:solidFill>
              </a:rPr>
              <a:t>id_tb</a:t>
            </a:r>
            <a:r>
              <a:rPr lang="ru-RU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_r2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02EE03-9A0D-428E-B504-8EAE1628BA8A}"/>
              </a:ext>
            </a:extLst>
          </p:cNvPr>
          <p:cNvSpPr txBox="1"/>
          <p:nvPr/>
        </p:nvSpPr>
        <p:spPr>
          <a:xfrm>
            <a:off x="4855704" y="3801221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id_tb1_r3 | </a:t>
            </a:r>
            <a:r>
              <a:rPr lang="en-US" dirty="0" err="1">
                <a:solidFill>
                  <a:schemeClr val="accent1"/>
                </a:solidFill>
              </a:rPr>
              <a:t>id_tb</a:t>
            </a:r>
            <a:r>
              <a:rPr lang="ru-RU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_r1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62BD60-BC7D-4F82-B6AF-095B545D5387}"/>
              </a:ext>
            </a:extLst>
          </p:cNvPr>
          <p:cNvSpPr txBox="1"/>
          <p:nvPr/>
        </p:nvSpPr>
        <p:spPr>
          <a:xfrm>
            <a:off x="4855704" y="4598513"/>
            <a:ext cx="2365696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id_tb1_rN | </a:t>
            </a:r>
            <a:r>
              <a:rPr lang="en-US" dirty="0" err="1">
                <a:solidFill>
                  <a:schemeClr val="accent1"/>
                </a:solidFill>
              </a:rPr>
              <a:t>id_tb</a:t>
            </a:r>
            <a:r>
              <a:rPr lang="ru-RU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_r3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F863885-3128-4BB8-AE58-C03984910CD9}"/>
              </a:ext>
            </a:extLst>
          </p:cNvPr>
          <p:cNvCxnSpPr>
            <a:stCxn id="3" idx="3"/>
            <a:endCxn id="25" idx="1"/>
          </p:cNvCxnSpPr>
          <p:nvPr/>
        </p:nvCxnSpPr>
        <p:spPr>
          <a:xfrm>
            <a:off x="3453711" y="2873911"/>
            <a:ext cx="1401993" cy="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F4E0CD03-C628-4DD8-A397-93309D5B6A67}"/>
              </a:ext>
            </a:extLst>
          </p:cNvPr>
          <p:cNvCxnSpPr>
            <a:stCxn id="5" idx="3"/>
            <a:endCxn id="26" idx="1"/>
          </p:cNvCxnSpPr>
          <p:nvPr/>
        </p:nvCxnSpPr>
        <p:spPr>
          <a:xfrm>
            <a:off x="3453711" y="3429000"/>
            <a:ext cx="1401993" cy="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4D52E18-D061-4E9A-9B95-593E25079A31}"/>
              </a:ext>
            </a:extLst>
          </p:cNvPr>
          <p:cNvCxnSpPr>
            <a:stCxn id="7" idx="3"/>
            <a:endCxn id="27" idx="1"/>
          </p:cNvCxnSpPr>
          <p:nvPr/>
        </p:nvCxnSpPr>
        <p:spPr>
          <a:xfrm>
            <a:off x="3453711" y="3984089"/>
            <a:ext cx="1401993" cy="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C97BDBE-D951-496D-8893-E59FB0069141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3453711" y="4781381"/>
            <a:ext cx="1401993" cy="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9AFF1540-FFD5-44A0-A5D1-58C7C4C864C9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7221400" y="2875709"/>
            <a:ext cx="1479912" cy="1115430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5BAA4A50-A23E-4862-B6F8-8AB8DDDF7EF9}"/>
              </a:ext>
            </a:extLst>
          </p:cNvPr>
          <p:cNvCxnSpPr>
            <a:cxnSpLocks/>
          </p:cNvCxnSpPr>
          <p:nvPr/>
        </p:nvCxnSpPr>
        <p:spPr>
          <a:xfrm flipV="1">
            <a:off x="7221400" y="3984089"/>
            <a:ext cx="742386" cy="799090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C2B1CD9-5D5F-46E3-A204-B07836CC7088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 flipV="1">
            <a:off x="7221400" y="3426424"/>
            <a:ext cx="1485011" cy="43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550B654E-2836-44DD-B104-8D9876604FE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7752909" y="2871334"/>
            <a:ext cx="953503" cy="89325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E2FAF62D-64EE-4323-9577-08C73F49A328}"/>
              </a:ext>
            </a:extLst>
          </p:cNvPr>
          <p:cNvCxnSpPr>
            <a:stCxn id="27" idx="3"/>
          </p:cNvCxnSpPr>
          <p:nvPr/>
        </p:nvCxnSpPr>
        <p:spPr>
          <a:xfrm flipV="1">
            <a:off x="7221400" y="3764591"/>
            <a:ext cx="531509" cy="221296"/>
          </a:xfrm>
          <a:prstGeom prst="bentConnector3">
            <a:avLst>
              <a:gd name="adj1" fmla="val 7400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Связь многие-ко-многим</a:t>
            </a:r>
          </a:p>
        </p:txBody>
      </p:sp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872EB9BB-D008-452D-849E-798ACD0FA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04838"/>
              </p:ext>
            </p:extLst>
          </p:nvPr>
        </p:nvGraphicFramePr>
        <p:xfrm>
          <a:off x="838200" y="2657475"/>
          <a:ext cx="2763254" cy="1828800"/>
        </p:xfrm>
        <a:graphic>
          <a:graphicData uri="http://schemas.openxmlformats.org/drawingml/2006/table">
            <a:tbl>
              <a:tblPr/>
              <a:tblGrid>
                <a:gridCol w="671135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2092119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id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name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Иванов Иван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Петров Петр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Николаев Николай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Алексеев Алексей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06521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33AA8D19-A1F4-4A22-882D-C50EEC36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4656"/>
              </p:ext>
            </p:extLst>
          </p:nvPr>
        </p:nvGraphicFramePr>
        <p:xfrm>
          <a:off x="7611610" y="2657475"/>
          <a:ext cx="3742190" cy="1097280"/>
        </p:xfrm>
        <a:graphic>
          <a:graphicData uri="http://schemas.openxmlformats.org/drawingml/2006/table">
            <a:tbl>
              <a:tblPr/>
              <a:tblGrid>
                <a:gridCol w="947582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2794608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id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name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Математика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Русский язык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</a:tbl>
          </a:graphicData>
        </a:graphic>
      </p:graphicFrame>
      <p:graphicFrame>
        <p:nvGraphicFramePr>
          <p:cNvPr id="34" name="Таблица 33">
            <a:extLst>
              <a:ext uri="{FF2B5EF4-FFF2-40B4-BE49-F238E27FC236}">
                <a16:creationId xmlns:a16="http://schemas.microsoft.com/office/drawing/2014/main" id="{01C6FE05-6E60-4656-B5D9-F78A7FFEC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87079"/>
              </p:ext>
            </p:extLst>
          </p:nvPr>
        </p:nvGraphicFramePr>
        <p:xfrm>
          <a:off x="4224905" y="2657475"/>
          <a:ext cx="2763254" cy="2194560"/>
        </p:xfrm>
        <a:graphic>
          <a:graphicData uri="http://schemas.openxmlformats.org/drawingml/2006/table">
            <a:tbl>
              <a:tblPr/>
              <a:tblGrid>
                <a:gridCol w="1410351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1352903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id</a:t>
                      </a:r>
                      <a:r>
                        <a:rPr lang="ru-RU" b="1" u="sng" dirty="0"/>
                        <a:t>_</a:t>
                      </a:r>
                      <a:r>
                        <a:rPr lang="en-US" b="1" u="sng" dirty="0"/>
                        <a:t>lecturer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err="1"/>
                        <a:t>id_lecture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0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412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B1135FC-B70D-48D3-A303-2721A54C6CE5}"/>
              </a:ext>
            </a:extLst>
          </p:cNvPr>
          <p:cNvSpPr txBox="1"/>
          <p:nvPr/>
        </p:nvSpPr>
        <p:spPr>
          <a:xfrm>
            <a:off x="800366" y="2104661"/>
            <a:ext cx="294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преподавателями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885F2F-AAE0-40FC-A0FC-9120ADCF50D5}"/>
              </a:ext>
            </a:extLst>
          </p:cNvPr>
          <p:cNvSpPr txBox="1"/>
          <p:nvPr/>
        </p:nvSpPr>
        <p:spPr>
          <a:xfrm>
            <a:off x="8397311" y="210466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лекциями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8DEE-4F05-4405-9783-A349D9394996}"/>
              </a:ext>
            </a:extLst>
          </p:cNvPr>
          <p:cNvSpPr txBox="1"/>
          <p:nvPr/>
        </p:nvSpPr>
        <p:spPr>
          <a:xfrm>
            <a:off x="4538387" y="2104661"/>
            <a:ext cx="213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Связующая таблица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C5AA46D-0918-4F66-902F-11A1C3B13E5C}"/>
              </a:ext>
            </a:extLst>
          </p:cNvPr>
          <p:cNvCxnSpPr/>
          <p:nvPr/>
        </p:nvCxnSpPr>
        <p:spPr>
          <a:xfrm>
            <a:off x="3601454" y="3189767"/>
            <a:ext cx="623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B08CAD73-F211-441E-88E0-29D4762BC628}"/>
              </a:ext>
            </a:extLst>
          </p:cNvPr>
          <p:cNvCxnSpPr/>
          <p:nvPr/>
        </p:nvCxnSpPr>
        <p:spPr>
          <a:xfrm>
            <a:off x="3601453" y="3571875"/>
            <a:ext cx="623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52FC487-1952-4063-B3D1-0F8919358B31}"/>
              </a:ext>
            </a:extLst>
          </p:cNvPr>
          <p:cNvCxnSpPr/>
          <p:nvPr/>
        </p:nvCxnSpPr>
        <p:spPr>
          <a:xfrm>
            <a:off x="3601453" y="3937590"/>
            <a:ext cx="623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8EBA7FF4-6119-4CF4-9740-EB48B6311B6B}"/>
              </a:ext>
            </a:extLst>
          </p:cNvPr>
          <p:cNvCxnSpPr/>
          <p:nvPr/>
        </p:nvCxnSpPr>
        <p:spPr>
          <a:xfrm>
            <a:off x="3601452" y="4277832"/>
            <a:ext cx="623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237BE83F-F257-4B03-AC74-B0E5B868F57A}"/>
              </a:ext>
            </a:extLst>
          </p:cNvPr>
          <p:cNvCxnSpPr>
            <a:endCxn id="32" idx="1"/>
          </p:cNvCxnSpPr>
          <p:nvPr/>
        </p:nvCxnSpPr>
        <p:spPr>
          <a:xfrm flipV="1">
            <a:off x="6988159" y="3206115"/>
            <a:ext cx="623451" cy="365760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89D4E8FF-EA8E-4959-941A-03CE6D54FC79}"/>
              </a:ext>
            </a:extLst>
          </p:cNvPr>
          <p:cNvCxnSpPr/>
          <p:nvPr/>
        </p:nvCxnSpPr>
        <p:spPr>
          <a:xfrm flipH="1">
            <a:off x="6988159" y="3206115"/>
            <a:ext cx="3117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A0A4A618-849C-4C1C-9643-447E40251E34}"/>
              </a:ext>
            </a:extLst>
          </p:cNvPr>
          <p:cNvCxnSpPr>
            <a:cxnSpLocks/>
          </p:cNvCxnSpPr>
          <p:nvPr/>
        </p:nvCxnSpPr>
        <p:spPr>
          <a:xfrm>
            <a:off x="6988159" y="3937590"/>
            <a:ext cx="443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314E3DC-43B8-47B1-9A22-0B8D26C3AC82}"/>
              </a:ext>
            </a:extLst>
          </p:cNvPr>
          <p:cNvCxnSpPr>
            <a:cxnSpLocks/>
          </p:cNvCxnSpPr>
          <p:nvPr/>
        </p:nvCxnSpPr>
        <p:spPr>
          <a:xfrm flipV="1">
            <a:off x="7421526" y="3571876"/>
            <a:ext cx="0" cy="7059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5C029616-F50A-468D-A6CF-53127EC71BAC}"/>
              </a:ext>
            </a:extLst>
          </p:cNvPr>
          <p:cNvCxnSpPr/>
          <p:nvPr/>
        </p:nvCxnSpPr>
        <p:spPr>
          <a:xfrm>
            <a:off x="7410893" y="3571875"/>
            <a:ext cx="200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C0BAB037-8400-4AB7-A430-9175BB168CC6}"/>
              </a:ext>
            </a:extLst>
          </p:cNvPr>
          <p:cNvCxnSpPr/>
          <p:nvPr/>
        </p:nvCxnSpPr>
        <p:spPr>
          <a:xfrm>
            <a:off x="6988159" y="4277832"/>
            <a:ext cx="43336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98B1E80-B1F2-4721-974C-552314424B12}"/>
              </a:ext>
            </a:extLst>
          </p:cNvPr>
          <p:cNvCxnSpPr>
            <a:cxnSpLocks/>
          </p:cNvCxnSpPr>
          <p:nvPr/>
        </p:nvCxnSpPr>
        <p:spPr>
          <a:xfrm>
            <a:off x="7299884" y="3571875"/>
            <a:ext cx="0" cy="1106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9F83E1B3-D9D9-425E-AFF9-D59E8D55C228}"/>
              </a:ext>
            </a:extLst>
          </p:cNvPr>
          <p:cNvCxnSpPr/>
          <p:nvPr/>
        </p:nvCxnSpPr>
        <p:spPr>
          <a:xfrm flipH="1">
            <a:off x="6988159" y="4678326"/>
            <a:ext cx="3117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A2A2736-B90E-45F2-9F71-266B223E3CE3}"/>
              </a:ext>
            </a:extLst>
          </p:cNvPr>
          <p:cNvCxnSpPr/>
          <p:nvPr/>
        </p:nvCxnSpPr>
        <p:spPr>
          <a:xfrm>
            <a:off x="3955312" y="4277832"/>
            <a:ext cx="0" cy="4004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F08ABF9-7348-49D2-9C69-117714C60D4B}"/>
              </a:ext>
            </a:extLst>
          </p:cNvPr>
          <p:cNvCxnSpPr/>
          <p:nvPr/>
        </p:nvCxnSpPr>
        <p:spPr>
          <a:xfrm>
            <a:off x="3955312" y="4678326"/>
            <a:ext cx="2695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Ключи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3622132" y="2598003"/>
            <a:ext cx="49477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PRIMARY KEY</a:t>
            </a:r>
            <a:r>
              <a:rPr lang="en-US" sz="2400" dirty="0"/>
              <a:t> – </a:t>
            </a:r>
            <a:r>
              <a:rPr lang="ru-RU" sz="2400" dirty="0"/>
              <a:t>первичный ключ</a:t>
            </a:r>
          </a:p>
          <a:p>
            <a:endParaRPr lang="en-US" sz="2400" dirty="0"/>
          </a:p>
          <a:p>
            <a:r>
              <a:rPr lang="en-US" sz="2400" b="1" dirty="0"/>
              <a:t>FOREIGN KEY</a:t>
            </a:r>
            <a:r>
              <a:rPr lang="ru-RU" sz="2400" b="1" dirty="0"/>
              <a:t> </a:t>
            </a:r>
            <a:r>
              <a:rPr lang="ru-RU" sz="2400" dirty="0"/>
              <a:t>– внешний ключ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PRIMARY KEY – </a:t>
            </a:r>
            <a:r>
              <a:rPr lang="ru-RU" dirty="0"/>
              <a:t>первичный ключ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Первичный ключ </a:t>
            </a:r>
            <a:r>
              <a:rPr lang="ru-RU" sz="2400" dirty="0"/>
              <a:t>уникально идентифицирует строку в таблице. В качестве первичного ключа обычно используется тип </a:t>
            </a:r>
            <a:r>
              <a:rPr lang="en-US" sz="2400" dirty="0"/>
              <a:t>int </a:t>
            </a:r>
            <a:r>
              <a:rPr lang="ru-RU" sz="2400" dirty="0"/>
              <a:t>или его производные. Однако, можно использовать и любой другой тип данных.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386839" y="3372385"/>
            <a:ext cx="41573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 </a:t>
            </a:r>
            <a:r>
              <a:rPr lang="ru-RU" dirty="0">
                <a:solidFill>
                  <a:srgbClr val="C00000"/>
                </a:solidFill>
              </a:rPr>
              <a:t>PRIMARY KEY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a</a:t>
            </a:r>
            <a:r>
              <a:rPr lang="ru-RU" dirty="0" err="1"/>
              <a:t>ge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f</a:t>
            </a:r>
            <a:r>
              <a:rPr lang="ru-RU" dirty="0" err="1"/>
              <a:t>irst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l</a:t>
            </a:r>
            <a:r>
              <a:rPr lang="ru-RU" dirty="0" err="1"/>
              <a:t>ast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p</a:t>
            </a:r>
            <a:r>
              <a:rPr lang="ru-RU" dirty="0" err="1"/>
              <a:t>hone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UNIQUE</a:t>
            </a:r>
          </a:p>
          <a:p>
            <a:r>
              <a:rPr lang="ru-RU" dirty="0"/>
              <a:t>);</a:t>
            </a:r>
          </a:p>
          <a:p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E777C-80D8-4B53-9576-58B335F2F9D0}"/>
              </a:ext>
            </a:extLst>
          </p:cNvPr>
          <p:cNvSpPr txBox="1"/>
          <p:nvPr/>
        </p:nvSpPr>
        <p:spPr>
          <a:xfrm>
            <a:off x="6574056" y="3319556"/>
            <a:ext cx="467627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    </a:t>
            </a:r>
            <a:r>
              <a:rPr lang="en-US" dirty="0"/>
              <a:t>a</a:t>
            </a:r>
            <a:r>
              <a:rPr lang="ru-RU" dirty="0" err="1"/>
              <a:t>ge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f</a:t>
            </a:r>
            <a:r>
              <a:rPr lang="ru-RU" dirty="0" err="1"/>
              <a:t>irst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l</a:t>
            </a:r>
            <a:r>
              <a:rPr lang="ru-RU" dirty="0" err="1"/>
              <a:t>ast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p</a:t>
            </a:r>
            <a:r>
              <a:rPr lang="ru-RU" dirty="0" err="1"/>
              <a:t>hone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UNIQUE,</a:t>
            </a:r>
          </a:p>
          <a:p>
            <a:r>
              <a:rPr lang="ru-RU" dirty="0">
                <a:solidFill>
                  <a:schemeClr val="accent1"/>
                </a:solidFill>
              </a:rPr>
              <a:t>    </a:t>
            </a:r>
            <a:r>
              <a:rPr lang="en-US" dirty="0">
                <a:solidFill>
                  <a:srgbClr val="C00000"/>
                </a:solidFill>
              </a:rPr>
              <a:t>PRIMARY KEY(id)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/>
              <a:t>);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96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Атрибут </a:t>
            </a:r>
            <a:r>
              <a:rPr lang="en-US" dirty="0"/>
              <a:t>AUTO_INCREMENT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Атрибут </a:t>
            </a:r>
            <a:r>
              <a:rPr lang="ru-RU" sz="2400" b="1" dirty="0"/>
              <a:t>AUTO_INCREMENT </a:t>
            </a:r>
            <a:r>
              <a:rPr lang="ru-RU" sz="2400" dirty="0"/>
              <a:t>позволяет указать, что значение столбца будет автоматически увеличиваться при добавлении новой строки. Данный атрибут работает для столбцов, которые представляют целочисленный тип или числа с плавающей точкой.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838200" y="3726885"/>
            <a:ext cx="41573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 </a:t>
            </a:r>
            <a:r>
              <a:rPr lang="ru-RU" dirty="0">
                <a:solidFill>
                  <a:srgbClr val="C00000"/>
                </a:solidFill>
              </a:rPr>
              <a:t>PRIMARY KEY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AUTO_INCREMENT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a</a:t>
            </a:r>
            <a:r>
              <a:rPr lang="ru-RU" dirty="0" err="1"/>
              <a:t>ge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f</a:t>
            </a:r>
            <a:r>
              <a:rPr lang="ru-RU" dirty="0" err="1"/>
              <a:t>irst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l</a:t>
            </a:r>
            <a:r>
              <a:rPr lang="ru-RU" dirty="0" err="1"/>
              <a:t>ast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p</a:t>
            </a:r>
            <a:r>
              <a:rPr lang="ru-RU" dirty="0" err="1"/>
              <a:t>hone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UNIQUE</a:t>
            </a:r>
          </a:p>
          <a:p>
            <a:r>
              <a:rPr lang="ru-RU" dirty="0"/>
              <a:t>);</a:t>
            </a:r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1FED6-8D91-4DA3-A619-9180FF8E563C}"/>
              </a:ext>
            </a:extLst>
          </p:cNvPr>
          <p:cNvSpPr txBox="1"/>
          <p:nvPr/>
        </p:nvSpPr>
        <p:spPr>
          <a:xfrm>
            <a:off x="6294922" y="3726885"/>
            <a:ext cx="5058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Обычно увеличение значения столбца с атрибутом </a:t>
            </a:r>
            <a:r>
              <a:rPr lang="en-US" dirty="0"/>
              <a:t>AUTO_INCREMENT </a:t>
            </a:r>
            <a:r>
              <a:rPr lang="ru-RU" dirty="0"/>
              <a:t>происходит на 1. Но это можно изменить: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accent1"/>
                </a:solidFill>
              </a:rPr>
              <a:t>ALTER TABLE</a:t>
            </a:r>
            <a:r>
              <a:rPr lang="ru-RU" dirty="0"/>
              <a:t> </a:t>
            </a:r>
            <a:r>
              <a:rPr lang="en-US" dirty="0"/>
              <a:t>customer</a:t>
            </a:r>
            <a:r>
              <a:rPr lang="ru-RU" dirty="0"/>
              <a:t> </a:t>
            </a:r>
            <a:r>
              <a:rPr lang="ru-RU" b="1" dirty="0"/>
              <a:t>AUTO_INCREMENT = 100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156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FOREIGN KEY – </a:t>
            </a:r>
            <a:r>
              <a:rPr lang="ru-RU" dirty="0"/>
              <a:t>внешний ключ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508085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Внешний ключ</a:t>
            </a:r>
            <a:r>
              <a:rPr lang="ru-RU" sz="2400" dirty="0"/>
              <a:t> устанавливается для столбцов из зависимой, подчиненной таблицы, и указывает на один из столбцов из главной таблицы. Как правило, </a:t>
            </a:r>
            <a:r>
              <a:rPr lang="ru-RU" sz="2400" i="1" dirty="0"/>
              <a:t>внешний ключ указывает на первичный ключ из связанной главной таблицы</a:t>
            </a:r>
            <a:r>
              <a:rPr lang="ru-RU" sz="2400" dirty="0"/>
              <a:t>.</a:t>
            </a:r>
            <a:endParaRPr lang="ru-RU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838199" y="3016250"/>
            <a:ext cx="41573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 PRIMARY KEY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AUTO_INCREMENT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a</a:t>
            </a:r>
            <a:r>
              <a:rPr lang="ru-RU" dirty="0" err="1"/>
              <a:t>ge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f</a:t>
            </a:r>
            <a:r>
              <a:rPr lang="ru-RU" dirty="0" err="1"/>
              <a:t>irst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l</a:t>
            </a:r>
            <a:r>
              <a:rPr lang="ru-RU" dirty="0" err="1"/>
              <a:t>ast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p</a:t>
            </a:r>
            <a:r>
              <a:rPr lang="ru-RU" dirty="0" err="1"/>
              <a:t>hone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UNIQUE</a:t>
            </a:r>
          </a:p>
          <a:p>
            <a:r>
              <a:rPr lang="ru-RU" dirty="0"/>
              <a:t>);</a:t>
            </a:r>
          </a:p>
          <a:p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F70FB-0946-41F6-BC42-863933314E4D}"/>
              </a:ext>
            </a:extLst>
          </p:cNvPr>
          <p:cNvSpPr txBox="1"/>
          <p:nvPr/>
        </p:nvSpPr>
        <p:spPr>
          <a:xfrm>
            <a:off x="5711792" y="3016250"/>
            <a:ext cx="56420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1"/>
                </a:solidFill>
              </a:rPr>
              <a:t>CREATE TABLE </a:t>
            </a:r>
            <a:r>
              <a:rPr lang="en-US" sz="1800" dirty="0"/>
              <a:t>o</a:t>
            </a:r>
            <a:r>
              <a:rPr lang="ru-RU" sz="1800" dirty="0" err="1"/>
              <a:t>rder</a:t>
            </a:r>
            <a:endParaRPr lang="ru-RU" sz="1800" dirty="0"/>
          </a:p>
          <a:p>
            <a:r>
              <a:rPr lang="ru-RU" sz="1800" dirty="0"/>
              <a:t>(</a:t>
            </a:r>
          </a:p>
          <a:p>
            <a:r>
              <a:rPr lang="ru-RU" sz="1800" dirty="0"/>
              <a:t>    </a:t>
            </a:r>
            <a:r>
              <a:rPr lang="en-US" sz="1800" dirty="0" err="1"/>
              <a:t>i</a:t>
            </a:r>
            <a:r>
              <a:rPr lang="ru-RU" sz="1800" dirty="0"/>
              <a:t>d </a:t>
            </a:r>
            <a:r>
              <a:rPr lang="ru-RU" sz="1800" dirty="0">
                <a:solidFill>
                  <a:schemeClr val="accent1"/>
                </a:solidFill>
              </a:rPr>
              <a:t>INT PRIMARY KEY</a:t>
            </a:r>
            <a:r>
              <a:rPr lang="ru-RU" sz="1800" dirty="0"/>
              <a:t> 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AUTO_INCREMENT</a:t>
            </a:r>
            <a:r>
              <a:rPr lang="ru-RU" sz="1800" dirty="0"/>
              <a:t>,</a:t>
            </a:r>
          </a:p>
          <a:p>
            <a:r>
              <a:rPr lang="ru-RU" sz="1800" dirty="0"/>
              <a:t>    </a:t>
            </a:r>
            <a:r>
              <a:rPr lang="en-US" sz="1800" dirty="0"/>
              <a:t>c</a:t>
            </a:r>
            <a:r>
              <a:rPr lang="ru-RU" sz="1800" dirty="0" err="1"/>
              <a:t>ustomer</a:t>
            </a:r>
            <a:r>
              <a:rPr lang="en-US" sz="1800" dirty="0"/>
              <a:t>_id</a:t>
            </a:r>
            <a:r>
              <a:rPr lang="ru-RU" sz="1800" dirty="0"/>
              <a:t> </a:t>
            </a:r>
            <a:r>
              <a:rPr lang="ru-RU" sz="1800" dirty="0">
                <a:solidFill>
                  <a:schemeClr val="accent1"/>
                </a:solidFill>
              </a:rPr>
              <a:t>INT</a:t>
            </a:r>
            <a:r>
              <a:rPr lang="ru-RU" sz="1800" dirty="0"/>
              <a:t>,</a:t>
            </a:r>
          </a:p>
          <a:p>
            <a:r>
              <a:rPr lang="ru-RU" sz="1800" dirty="0"/>
              <a:t>    </a:t>
            </a:r>
            <a:r>
              <a:rPr lang="en-US" sz="1800" dirty="0"/>
              <a:t>c</a:t>
            </a:r>
            <a:r>
              <a:rPr lang="ru-RU" sz="1800" dirty="0" err="1"/>
              <a:t>reated</a:t>
            </a:r>
            <a:r>
              <a:rPr lang="en-US" sz="1800" dirty="0"/>
              <a:t>_at</a:t>
            </a:r>
            <a:r>
              <a:rPr lang="ru-RU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DATETIME</a:t>
            </a:r>
            <a:r>
              <a:rPr lang="ru-RU" sz="1800" dirty="0"/>
              <a:t>,</a:t>
            </a:r>
          </a:p>
          <a:p>
            <a:r>
              <a:rPr lang="ru-RU" sz="1800" dirty="0"/>
              <a:t>   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>
                <a:solidFill>
                  <a:srgbClr val="C00000"/>
                </a:solidFill>
                <a:highlight>
                  <a:srgbClr val="FFFF00"/>
                </a:highlight>
              </a:rPr>
              <a:t>FOREIGN KEY</a:t>
            </a:r>
            <a:r>
              <a:rPr lang="ru-RU" sz="1800" dirty="0">
                <a:highlight>
                  <a:srgbClr val="FFFF00"/>
                </a:highlight>
              </a:rPr>
              <a:t> (</a:t>
            </a:r>
            <a:r>
              <a:rPr lang="en-US" sz="1800" dirty="0">
                <a:highlight>
                  <a:srgbClr val="FFFF00"/>
                </a:highlight>
              </a:rPr>
              <a:t>c</a:t>
            </a:r>
            <a:r>
              <a:rPr lang="ru-RU" sz="1800" dirty="0" err="1">
                <a:highlight>
                  <a:srgbClr val="FFFF00"/>
                </a:highlight>
              </a:rPr>
              <a:t>ustomer</a:t>
            </a:r>
            <a:r>
              <a:rPr lang="en-US" sz="1800" dirty="0">
                <a:highlight>
                  <a:srgbClr val="FFFF00"/>
                </a:highlight>
              </a:rPr>
              <a:t>_id</a:t>
            </a:r>
            <a:r>
              <a:rPr lang="ru-RU" sz="1800" dirty="0">
                <a:highlight>
                  <a:srgbClr val="FFFF00"/>
                </a:highlight>
              </a:rPr>
              <a:t>)  </a:t>
            </a:r>
            <a:r>
              <a:rPr lang="ru-RU" sz="1800" dirty="0">
                <a:solidFill>
                  <a:srgbClr val="C00000"/>
                </a:solidFill>
                <a:highlight>
                  <a:srgbClr val="FFFF00"/>
                </a:highlight>
              </a:rPr>
              <a:t>REFERENCES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en-US" sz="1800" dirty="0">
                <a:highlight>
                  <a:srgbClr val="FFFF00"/>
                </a:highlight>
              </a:rPr>
              <a:t>c</a:t>
            </a:r>
            <a:r>
              <a:rPr lang="ru-RU" sz="1800" dirty="0" err="1">
                <a:highlight>
                  <a:srgbClr val="FFFF00"/>
                </a:highlight>
              </a:rPr>
              <a:t>ustomer</a:t>
            </a:r>
            <a:r>
              <a:rPr lang="ru-RU" sz="1800" dirty="0">
                <a:highlight>
                  <a:srgbClr val="FFFF00"/>
                </a:highlight>
              </a:rPr>
              <a:t> (</a:t>
            </a:r>
            <a:r>
              <a:rPr lang="en-US" sz="1800" dirty="0">
                <a:highlight>
                  <a:srgbClr val="FFFF00"/>
                </a:highlight>
              </a:rPr>
              <a:t>id</a:t>
            </a:r>
            <a:r>
              <a:rPr lang="ru-RU" sz="1800" dirty="0">
                <a:highlight>
                  <a:srgbClr val="FFFF00"/>
                </a:highlight>
              </a:rPr>
              <a:t>)</a:t>
            </a:r>
          </a:p>
          <a:p>
            <a:r>
              <a:rPr lang="ru-RU" sz="1800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F233D-F059-4E59-AD15-3AB5C8B46EA4}"/>
              </a:ext>
            </a:extLst>
          </p:cNvPr>
          <p:cNvSpPr txBox="1"/>
          <p:nvPr/>
        </p:nvSpPr>
        <p:spPr>
          <a:xfrm>
            <a:off x="1413134" y="5465137"/>
            <a:ext cx="9365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 данном примере подчиненная таблица </a:t>
            </a:r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ru-RU" sz="2400" dirty="0"/>
              <a:t>содержит поле </a:t>
            </a:r>
            <a:r>
              <a:rPr lang="en-US" sz="2400" b="1" dirty="0" err="1"/>
              <a:t>customer_id</a:t>
            </a:r>
            <a:r>
              <a:rPr lang="en-US" sz="2400" dirty="0"/>
              <a:t>, </a:t>
            </a:r>
            <a:r>
              <a:rPr lang="ru-RU" sz="2400" dirty="0"/>
              <a:t>которое связано с полем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главной таблицы </a:t>
            </a:r>
            <a:r>
              <a:rPr lang="en-US" sz="2400" b="1" dirty="0"/>
              <a:t>customer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6386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Конструкции </a:t>
            </a:r>
            <a:r>
              <a:rPr lang="en-US" dirty="0"/>
              <a:t>ON DELETE </a:t>
            </a:r>
            <a:r>
              <a:rPr lang="ru-RU" dirty="0"/>
              <a:t>и </a:t>
            </a:r>
            <a:r>
              <a:rPr lang="en-US" dirty="0"/>
              <a:t>ON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413134" y="1459855"/>
            <a:ext cx="9365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Используются для </a:t>
            </a:r>
            <a:r>
              <a:rPr lang="en-US" sz="2400" dirty="0"/>
              <a:t>FOREIGN KEY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F233D-F059-4E59-AD15-3AB5C8B46EA4}"/>
              </a:ext>
            </a:extLst>
          </p:cNvPr>
          <p:cNvSpPr txBox="1"/>
          <p:nvPr/>
        </p:nvSpPr>
        <p:spPr>
          <a:xfrm>
            <a:off x="838200" y="2244617"/>
            <a:ext cx="10515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CASCADE</a:t>
            </a:r>
            <a:r>
              <a:rPr lang="ru-RU" sz="2400" dirty="0"/>
              <a:t>: автоматически удаляет или изменяет строки из зависимой таблицы при удалении или изменении связанных строк в главной таблице.</a:t>
            </a:r>
          </a:p>
          <a:p>
            <a:endParaRPr lang="ru-RU" sz="2400" dirty="0"/>
          </a:p>
          <a:p>
            <a:r>
              <a:rPr lang="ru-RU" sz="2400" b="1" dirty="0"/>
              <a:t>SET NULL</a:t>
            </a:r>
            <a:r>
              <a:rPr lang="ru-RU" sz="2400" dirty="0"/>
              <a:t>: при удалении или обновлении связанной строки из главной таблицы устанавливает для столбца внешнего ключа значение NULL. </a:t>
            </a:r>
            <a:r>
              <a:rPr lang="ru-RU" sz="2400" dirty="0">
                <a:solidFill>
                  <a:srgbClr val="C00000"/>
                </a:solidFill>
              </a:rPr>
              <a:t>В этом случае столбец внешнего ключа должен поддерживать установку NULL</a:t>
            </a:r>
            <a:endParaRPr lang="ru-RU" sz="2400" dirty="0"/>
          </a:p>
          <a:p>
            <a:endParaRPr lang="ru-RU" sz="2400" dirty="0"/>
          </a:p>
          <a:p>
            <a:r>
              <a:rPr lang="ru-RU" sz="2400" b="1" dirty="0"/>
              <a:t>RESTRICT</a:t>
            </a:r>
            <a:r>
              <a:rPr lang="ru-RU" sz="2400" dirty="0"/>
              <a:t>: отклоняет удаление или изменение строк в главной таблице при наличии связанных строк в зависимой таблице.</a:t>
            </a:r>
          </a:p>
          <a:p>
            <a:endParaRPr lang="ru-RU" sz="2400" dirty="0"/>
          </a:p>
          <a:p>
            <a:r>
              <a:rPr lang="ru-RU" sz="2400" b="1" dirty="0"/>
              <a:t>NO ACTION</a:t>
            </a:r>
            <a:r>
              <a:rPr lang="ru-RU" sz="2400" dirty="0"/>
              <a:t>: то же самое, что и RESTRICT.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7210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CASCADE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5ADD6-136A-4AD5-A8C8-55960365E530}"/>
              </a:ext>
            </a:extLst>
          </p:cNvPr>
          <p:cNvSpPr txBox="1"/>
          <p:nvPr/>
        </p:nvSpPr>
        <p:spPr>
          <a:xfrm>
            <a:off x="838201" y="2092225"/>
            <a:ext cx="105966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CREATE TABLE </a:t>
            </a:r>
            <a:r>
              <a:rPr lang="en-US" sz="2400" dirty="0"/>
              <a:t>o</a:t>
            </a:r>
            <a:r>
              <a:rPr lang="ru-RU" sz="2400" dirty="0" err="1"/>
              <a:t>rder</a:t>
            </a:r>
            <a:endParaRPr lang="ru-RU" sz="2400" dirty="0"/>
          </a:p>
          <a:p>
            <a:r>
              <a:rPr lang="ru-RU" sz="2400" dirty="0"/>
              <a:t>(</a:t>
            </a:r>
          </a:p>
          <a:p>
            <a:r>
              <a:rPr lang="ru-RU" sz="2400" dirty="0"/>
              <a:t>    </a:t>
            </a:r>
            <a:r>
              <a:rPr lang="en-US" sz="2400" dirty="0" err="1"/>
              <a:t>i</a:t>
            </a:r>
            <a:r>
              <a:rPr lang="ru-RU" sz="2400" dirty="0"/>
              <a:t>d </a:t>
            </a:r>
            <a:r>
              <a:rPr lang="ru-RU" sz="2400" dirty="0">
                <a:solidFill>
                  <a:schemeClr val="accent1"/>
                </a:solidFill>
              </a:rPr>
              <a:t>INT PRIMARY KEY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AUTO_INCREMENT</a:t>
            </a:r>
            <a:r>
              <a:rPr lang="ru-RU" sz="2400" dirty="0"/>
              <a:t>,</a:t>
            </a:r>
          </a:p>
          <a:p>
            <a:r>
              <a:rPr lang="ru-RU" sz="2400" dirty="0"/>
              <a:t>    </a:t>
            </a:r>
            <a:r>
              <a:rPr lang="en-US" sz="2400" dirty="0"/>
              <a:t>c</a:t>
            </a:r>
            <a:r>
              <a:rPr lang="ru-RU" sz="2400" dirty="0" err="1"/>
              <a:t>ustomer</a:t>
            </a:r>
            <a:r>
              <a:rPr lang="en-US" sz="2400" dirty="0"/>
              <a:t>_id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accent1"/>
                </a:solidFill>
              </a:rPr>
              <a:t>INT</a:t>
            </a:r>
            <a:r>
              <a:rPr lang="ru-RU" sz="2400" dirty="0"/>
              <a:t>,</a:t>
            </a:r>
          </a:p>
          <a:p>
            <a:r>
              <a:rPr lang="ru-RU" sz="2400" dirty="0"/>
              <a:t>    </a:t>
            </a:r>
            <a:r>
              <a:rPr lang="en-US" sz="2400" dirty="0"/>
              <a:t>c</a:t>
            </a:r>
            <a:r>
              <a:rPr lang="ru-RU" sz="2400" dirty="0" err="1"/>
              <a:t>reated</a:t>
            </a:r>
            <a:r>
              <a:rPr lang="en-US" sz="2400" dirty="0"/>
              <a:t>_at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DATETIME</a:t>
            </a:r>
            <a:r>
              <a:rPr lang="ru-RU" sz="2400" dirty="0"/>
              <a:t>,</a:t>
            </a:r>
          </a:p>
          <a:p>
            <a:r>
              <a:rPr lang="ru-RU" sz="2400" dirty="0"/>
              <a:t>   </a:t>
            </a:r>
            <a:r>
              <a:rPr lang="ru-RU" sz="2400" dirty="0">
                <a:highlight>
                  <a:srgbClr val="FFFF00"/>
                </a:highlight>
              </a:rPr>
              <a:t> </a:t>
            </a:r>
            <a:r>
              <a:rPr lang="ru-RU" sz="2400" dirty="0">
                <a:solidFill>
                  <a:srgbClr val="C00000"/>
                </a:solidFill>
                <a:highlight>
                  <a:srgbClr val="FFFF00"/>
                </a:highlight>
              </a:rPr>
              <a:t>FOREIGN KEY</a:t>
            </a:r>
            <a:r>
              <a:rPr lang="ru-RU" sz="2400" dirty="0">
                <a:highlight>
                  <a:srgbClr val="FFFF00"/>
                </a:highlight>
              </a:rPr>
              <a:t> (</a:t>
            </a:r>
            <a:r>
              <a:rPr lang="en-US" sz="2400" dirty="0">
                <a:highlight>
                  <a:srgbClr val="FFFF00"/>
                </a:highlight>
              </a:rPr>
              <a:t>c</a:t>
            </a:r>
            <a:r>
              <a:rPr lang="ru-RU" sz="2400" dirty="0" err="1">
                <a:highlight>
                  <a:srgbClr val="FFFF00"/>
                </a:highlight>
              </a:rPr>
              <a:t>ustomer</a:t>
            </a:r>
            <a:r>
              <a:rPr lang="en-US" sz="2400" dirty="0">
                <a:highlight>
                  <a:srgbClr val="FFFF00"/>
                </a:highlight>
              </a:rPr>
              <a:t>_id</a:t>
            </a:r>
            <a:r>
              <a:rPr lang="ru-RU" sz="2400" dirty="0">
                <a:highlight>
                  <a:srgbClr val="FFFF00"/>
                </a:highlight>
              </a:rPr>
              <a:t>)  </a:t>
            </a:r>
            <a:r>
              <a:rPr lang="ru-RU" sz="2400" dirty="0">
                <a:solidFill>
                  <a:srgbClr val="C00000"/>
                </a:solidFill>
                <a:highlight>
                  <a:srgbClr val="FFFF00"/>
                </a:highlight>
              </a:rPr>
              <a:t>REFERENCES</a:t>
            </a:r>
            <a:r>
              <a:rPr lang="ru-RU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c</a:t>
            </a:r>
            <a:r>
              <a:rPr lang="ru-RU" sz="2400" dirty="0" err="1">
                <a:highlight>
                  <a:srgbClr val="FFFF00"/>
                </a:highlight>
              </a:rPr>
              <a:t>ustomer</a:t>
            </a:r>
            <a:r>
              <a:rPr lang="ru-RU" sz="2400" dirty="0">
                <a:highlight>
                  <a:srgbClr val="FFFF00"/>
                </a:highlight>
              </a:rPr>
              <a:t> (</a:t>
            </a:r>
            <a:r>
              <a:rPr lang="en-US" sz="2400" dirty="0">
                <a:highlight>
                  <a:srgbClr val="FFFF00"/>
                </a:highlight>
              </a:rPr>
              <a:t>id</a:t>
            </a:r>
            <a:r>
              <a:rPr lang="ru-RU" sz="2400" dirty="0">
                <a:highlight>
                  <a:srgbClr val="FFFF00"/>
                </a:highlight>
              </a:rPr>
              <a:t>)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</a:rPr>
              <a:t>ON DELETE CASCADE</a:t>
            </a:r>
            <a:endParaRPr lang="ru-RU" sz="24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r>
              <a:rPr lang="ru-RU" sz="2400" dirty="0"/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67F7E-09CB-4CDD-B2A4-2231B01F6A59}"/>
              </a:ext>
            </a:extLst>
          </p:cNvPr>
          <p:cNvSpPr txBox="1"/>
          <p:nvPr/>
        </p:nvSpPr>
        <p:spPr>
          <a:xfrm>
            <a:off x="838200" y="5303520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Конструкция </a:t>
            </a:r>
            <a:r>
              <a:rPr lang="en-US" b="1" dirty="0"/>
              <a:t>ON UPDATE CASCADE</a:t>
            </a:r>
            <a:r>
              <a:rPr lang="ru-RU" dirty="0"/>
              <a:t> практически никогда не применяется, т.к. изменение первичного ключа – крайне пагубная практика, и в 99,9% не допускается.</a:t>
            </a:r>
          </a:p>
        </p:txBody>
      </p:sp>
    </p:spTree>
    <p:extLst>
      <p:ext uri="{BB962C8B-B14F-4D97-AF65-F5344CB8AC3E}">
        <p14:creationId xmlns:p14="http://schemas.microsoft.com/office/powerpoint/2010/main" val="85651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5ADD6-136A-4AD5-A8C8-55960365E530}"/>
              </a:ext>
            </a:extLst>
          </p:cNvPr>
          <p:cNvSpPr txBox="1"/>
          <p:nvPr/>
        </p:nvSpPr>
        <p:spPr>
          <a:xfrm>
            <a:off x="838201" y="2092225"/>
            <a:ext cx="105966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CREATE TABLE </a:t>
            </a:r>
            <a:r>
              <a:rPr lang="en-US" sz="2400" dirty="0"/>
              <a:t>o</a:t>
            </a:r>
            <a:r>
              <a:rPr lang="ru-RU" sz="2400" dirty="0" err="1"/>
              <a:t>rder</a:t>
            </a:r>
            <a:endParaRPr lang="ru-RU" sz="2400" dirty="0"/>
          </a:p>
          <a:p>
            <a:r>
              <a:rPr lang="ru-RU" sz="2400" dirty="0"/>
              <a:t>(</a:t>
            </a:r>
          </a:p>
          <a:p>
            <a:r>
              <a:rPr lang="ru-RU" sz="2400" dirty="0"/>
              <a:t>    </a:t>
            </a:r>
            <a:r>
              <a:rPr lang="en-US" sz="2400" dirty="0" err="1"/>
              <a:t>i</a:t>
            </a:r>
            <a:r>
              <a:rPr lang="ru-RU" sz="2400" dirty="0"/>
              <a:t>d </a:t>
            </a:r>
            <a:r>
              <a:rPr lang="ru-RU" sz="2400" dirty="0">
                <a:solidFill>
                  <a:schemeClr val="accent1"/>
                </a:solidFill>
              </a:rPr>
              <a:t>INT PRIMARY KEY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AUTO_INCREMENT</a:t>
            </a:r>
            <a:r>
              <a:rPr lang="ru-RU" sz="2400" dirty="0"/>
              <a:t>,</a:t>
            </a:r>
          </a:p>
          <a:p>
            <a:r>
              <a:rPr lang="ru-RU" sz="2400" dirty="0"/>
              <a:t>    </a:t>
            </a:r>
            <a:r>
              <a:rPr lang="en-US" sz="2400" dirty="0"/>
              <a:t>c</a:t>
            </a:r>
            <a:r>
              <a:rPr lang="ru-RU" sz="2400" dirty="0" err="1"/>
              <a:t>ustomer</a:t>
            </a:r>
            <a:r>
              <a:rPr lang="en-US" sz="2400" dirty="0"/>
              <a:t>_id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accent1"/>
                </a:solidFill>
              </a:rPr>
              <a:t>INT</a:t>
            </a:r>
            <a:r>
              <a:rPr lang="ru-RU" sz="2400" dirty="0"/>
              <a:t>,</a:t>
            </a:r>
          </a:p>
          <a:p>
            <a:r>
              <a:rPr lang="ru-RU" sz="2400" dirty="0"/>
              <a:t>    </a:t>
            </a:r>
            <a:r>
              <a:rPr lang="en-US" sz="2400" dirty="0"/>
              <a:t>c</a:t>
            </a:r>
            <a:r>
              <a:rPr lang="ru-RU" sz="2400" dirty="0" err="1"/>
              <a:t>reated</a:t>
            </a:r>
            <a:r>
              <a:rPr lang="en-US" sz="2400" dirty="0"/>
              <a:t>_at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DATETIME</a:t>
            </a:r>
            <a:r>
              <a:rPr lang="ru-RU" sz="2400" dirty="0"/>
              <a:t>,</a:t>
            </a:r>
          </a:p>
          <a:p>
            <a:r>
              <a:rPr lang="ru-RU" sz="2400" dirty="0"/>
              <a:t>   </a:t>
            </a:r>
            <a:r>
              <a:rPr lang="ru-RU" sz="2400" dirty="0">
                <a:highlight>
                  <a:srgbClr val="FFFF00"/>
                </a:highlight>
              </a:rPr>
              <a:t> </a:t>
            </a:r>
            <a:r>
              <a:rPr lang="ru-RU" sz="2400" dirty="0">
                <a:solidFill>
                  <a:srgbClr val="C00000"/>
                </a:solidFill>
                <a:highlight>
                  <a:srgbClr val="FFFF00"/>
                </a:highlight>
              </a:rPr>
              <a:t>FOREIGN KEY</a:t>
            </a:r>
            <a:r>
              <a:rPr lang="ru-RU" sz="2400" dirty="0">
                <a:highlight>
                  <a:srgbClr val="FFFF00"/>
                </a:highlight>
              </a:rPr>
              <a:t> (</a:t>
            </a:r>
            <a:r>
              <a:rPr lang="en-US" sz="2400" dirty="0">
                <a:highlight>
                  <a:srgbClr val="FFFF00"/>
                </a:highlight>
              </a:rPr>
              <a:t>c</a:t>
            </a:r>
            <a:r>
              <a:rPr lang="ru-RU" sz="2400" dirty="0" err="1">
                <a:highlight>
                  <a:srgbClr val="FFFF00"/>
                </a:highlight>
              </a:rPr>
              <a:t>ustomer</a:t>
            </a:r>
            <a:r>
              <a:rPr lang="en-US" sz="2400" dirty="0">
                <a:highlight>
                  <a:srgbClr val="FFFF00"/>
                </a:highlight>
              </a:rPr>
              <a:t>_id</a:t>
            </a:r>
            <a:r>
              <a:rPr lang="ru-RU" sz="2400" dirty="0">
                <a:highlight>
                  <a:srgbClr val="FFFF00"/>
                </a:highlight>
              </a:rPr>
              <a:t>)  </a:t>
            </a:r>
            <a:r>
              <a:rPr lang="ru-RU" sz="2400" dirty="0">
                <a:solidFill>
                  <a:srgbClr val="C00000"/>
                </a:solidFill>
                <a:highlight>
                  <a:srgbClr val="FFFF00"/>
                </a:highlight>
              </a:rPr>
              <a:t>REFERENCES</a:t>
            </a:r>
            <a:r>
              <a:rPr lang="ru-RU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c</a:t>
            </a:r>
            <a:r>
              <a:rPr lang="ru-RU" sz="2400" dirty="0" err="1">
                <a:highlight>
                  <a:srgbClr val="FFFF00"/>
                </a:highlight>
              </a:rPr>
              <a:t>ustomer</a:t>
            </a:r>
            <a:r>
              <a:rPr lang="ru-RU" sz="2400" dirty="0">
                <a:highlight>
                  <a:srgbClr val="FFFF00"/>
                </a:highlight>
              </a:rPr>
              <a:t> (</a:t>
            </a:r>
            <a:r>
              <a:rPr lang="en-US" sz="2400" dirty="0">
                <a:highlight>
                  <a:srgbClr val="FFFF00"/>
                </a:highlight>
              </a:rPr>
              <a:t>id</a:t>
            </a:r>
            <a:r>
              <a:rPr lang="ru-RU" sz="2400" dirty="0">
                <a:highlight>
                  <a:srgbClr val="FFFF00"/>
                </a:highlight>
              </a:rPr>
              <a:t>)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</a:rPr>
              <a:t>ON DELETE SET NULL</a:t>
            </a:r>
            <a:endParaRPr lang="ru-RU" sz="24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r>
              <a:rPr lang="ru-RU" sz="2400" dirty="0"/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67F7E-09CB-4CDD-B2A4-2231B01F6A59}"/>
              </a:ext>
            </a:extLst>
          </p:cNvPr>
          <p:cNvSpPr txBox="1"/>
          <p:nvPr/>
        </p:nvSpPr>
        <p:spPr>
          <a:xfrm>
            <a:off x="838200" y="5245769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этом случае, при удалении строки со связанным </a:t>
            </a:r>
            <a:r>
              <a:rPr lang="en-US" dirty="0"/>
              <a:t>id </a:t>
            </a:r>
            <a:r>
              <a:rPr lang="ru-RU" dirty="0"/>
              <a:t>в таблице </a:t>
            </a:r>
            <a:r>
              <a:rPr lang="en-US" dirty="0"/>
              <a:t>customer, </a:t>
            </a:r>
            <a:r>
              <a:rPr lang="ru-RU" dirty="0"/>
              <a:t>все поля со значением этого столбца в таблице </a:t>
            </a:r>
            <a:r>
              <a:rPr lang="en-US" dirty="0"/>
              <a:t>order </a:t>
            </a:r>
            <a:r>
              <a:rPr lang="ru-RU" dirty="0"/>
              <a:t>будут автоматически изменены на </a:t>
            </a:r>
            <a:r>
              <a:rPr lang="en-US" dirty="0"/>
              <a:t>null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35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связей между таблицами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4178246" y="2286575"/>
            <a:ext cx="45723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один-к-одному</a:t>
            </a:r>
          </a:p>
          <a:p>
            <a:endParaRPr lang="ru-RU" sz="4000" dirty="0"/>
          </a:p>
          <a:p>
            <a:r>
              <a:rPr lang="ru-RU" sz="4000" dirty="0"/>
              <a:t>один-ко-многим</a:t>
            </a:r>
          </a:p>
          <a:p>
            <a:endParaRPr lang="ru-RU" sz="4000" dirty="0"/>
          </a:p>
          <a:p>
            <a:r>
              <a:rPr lang="ru-RU" sz="4000" dirty="0"/>
              <a:t>многие-ко-многим</a:t>
            </a:r>
          </a:p>
        </p:txBody>
      </p:sp>
    </p:spTree>
    <p:extLst>
      <p:ext uri="{BB962C8B-B14F-4D97-AF65-F5344CB8AC3E}">
        <p14:creationId xmlns:p14="http://schemas.microsoft.com/office/powerpoint/2010/main" val="447338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1031</Words>
  <Application>Microsoft Office PowerPoint</Application>
  <PresentationFormat>Широкоэкранный</PresentationFormat>
  <Paragraphs>218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Теория БД и основы SQL</vt:lpstr>
      <vt:lpstr>Ключи</vt:lpstr>
      <vt:lpstr>PRIMARY KEY – первичный ключ</vt:lpstr>
      <vt:lpstr>Атрибут AUTO_INCREMENT</vt:lpstr>
      <vt:lpstr>FOREIGN KEY – внешний ключ</vt:lpstr>
      <vt:lpstr>Конструкции ON DELETE и ON UPDATE</vt:lpstr>
      <vt:lpstr>CASCADE</vt:lpstr>
      <vt:lpstr>SET NULL</vt:lpstr>
      <vt:lpstr>Типы связей между таблицами</vt:lpstr>
      <vt:lpstr>Связь один-к-одному</vt:lpstr>
      <vt:lpstr>Связь один-к-одному</vt:lpstr>
      <vt:lpstr>Связь один-ко-многим</vt:lpstr>
      <vt:lpstr>Связь один-ко-многим</vt:lpstr>
      <vt:lpstr>Связь многие-ко-многим</vt:lpstr>
      <vt:lpstr>Связь многие-ко-многим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7</cp:revision>
  <dcterms:created xsi:type="dcterms:W3CDTF">2021-09-25T09:32:47Z</dcterms:created>
  <dcterms:modified xsi:type="dcterms:W3CDTF">2021-09-25T22:49:05Z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