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9" r:id="rId6"/>
    <p:sldId id="267" r:id="rId7"/>
    <p:sldId id="274" r:id="rId8"/>
    <p:sldId id="275" r:id="rId9"/>
    <p:sldId id="276" r:id="rId10"/>
    <p:sldId id="277" r:id="rId11"/>
    <p:sldId id="27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9935F-8AC4-4731-9EE6-507A4D7F0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7E3FBA-AAC8-4FEB-9680-E403535D6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8918B5-4A45-4DB8-91CC-1996E959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1077E0-FA46-4761-A099-A6EEAEF0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1D7C65-63BD-495E-BDFD-799BF59E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96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43605-0FE1-4D3A-B8F5-5FAAB7FA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665248-9D43-4B01-8AE8-ABA248004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2EBE7D-7810-4FFF-96FD-17C3E2CF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EA2A68-723C-4EB1-A106-EC514A47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BB9DDE-7084-4894-BD0C-7F732EBF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54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C68717-2AEA-4295-8DD0-78FB155E1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155AD4-8A12-42D8-B860-003CE048A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C51F59-2A2F-44AA-B6AF-E15DEF9E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59C378-7D0F-451D-8966-DE352F42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5A209F-9069-4D76-A56D-3DC55932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45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E29E8-F4DF-488F-B003-13A39E06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0B1354-802C-4133-A87B-3ADEFD8F4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96F3F7-7836-47A0-A9F8-3C0F8A39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5BECBA-B8C7-42AB-87AC-3FE84671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6EB34E-3C67-42C3-ABEF-6BD4EB93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48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779C8-5D02-42D4-B16B-A6F14E5D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59AA0A-AEC6-4399-975B-F3F3EB62E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62B420-CFF9-436C-8EB4-9236731B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E9B49A-1DE7-4C84-BFBD-58ED46D7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0F5E5D-8597-49F6-87B0-F60345E8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16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E6EC9-6CDE-4486-89C0-F68F3EF7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44B39B-5CA9-4ECA-BBC4-F1A91F5B5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24D49C-14F0-43F5-A81E-8D57D354A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90972E-FEAA-480D-938A-9264E231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007E54-7990-4B55-ACB4-33711378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41145F-2618-4C10-942E-46DD9A21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0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2D5CC-F62A-461D-A088-E68C34C2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DE41FE-344A-4E66-9F1F-2AA9432AD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3E22C3-058E-4356-A6A4-6B1667292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5353BB-6638-498C-95B7-7B757352D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5899DA-09FA-4091-BD19-4AB8DED54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EE8DCB-C00B-4895-80F4-EE427E9D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BC3582-FD90-4C4F-8F49-D094FF7A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9B9E9E-2744-46DD-B10B-4FB5FE19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01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70F66-AECF-48AA-94BA-304C79EA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521E1A-A63D-4FB3-A066-B2B1C379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766F21-F803-42B9-B7E2-FADFC75B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1DE06D-BF7D-4097-BB50-D01DEBD7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58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0F86B6-F761-45C9-808C-A76EFA31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0FA54D-E4C3-4EBE-B0A5-45717E3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C17E18-3442-4E42-B7BE-D18AE6FA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9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3FAE7-750B-4A63-B8A6-5370ACF0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D0B118-B076-4A91-8B87-9964DED3E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369568-FA4C-4D91-9140-82A19F7F9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8BC603-0A1F-4792-B7D5-466DE447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386C3B-6D25-4E02-96E3-510AA9BE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990FE-44C2-4AE7-B817-944B7329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97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2D0A4-D168-4897-8EC4-C5AE272B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411CD6-6E6C-4D34-9543-FC849D073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F82E1C-5A1F-4AF3-A1DD-DF08D666A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4A7A2A-F763-4936-8D98-2F5957FD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09F939-2920-4B81-9BC0-621864FD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475C82-4A71-410B-A390-7D4C95F5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78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ED023-88B2-467F-8DB7-B69F79DB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F9AC07-B69B-461F-8940-D25EF5150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ECA5B-243A-4F87-A66C-72FE7EF9B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2930E-A6FF-4322-BEEC-DAC651A9E567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7F537B-E9AC-4646-A029-733093D46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25D9DC-D32C-49DA-BE46-931927DD3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09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759E8-B386-460D-8184-F848F39BF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Теория БД и основы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FD4E6F-0046-4FEA-9288-BE733EB05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2021-2022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лекция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752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Контроль данных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2181138" y="2598003"/>
            <a:ext cx="673635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NOT NULL</a:t>
            </a:r>
            <a:r>
              <a:rPr lang="en-US" sz="2400" dirty="0"/>
              <a:t> – </a:t>
            </a:r>
            <a:r>
              <a:rPr lang="ru-RU" sz="2400" dirty="0"/>
              <a:t>Запрет на значение </a:t>
            </a:r>
            <a:r>
              <a:rPr lang="en-US" sz="2400" dirty="0"/>
              <a:t>NULL</a:t>
            </a:r>
            <a:endParaRPr lang="ru-RU" sz="2400" dirty="0"/>
          </a:p>
          <a:p>
            <a:endParaRPr lang="en-US" sz="2400" dirty="0"/>
          </a:p>
          <a:p>
            <a:r>
              <a:rPr lang="en-US" sz="2400" b="1" dirty="0"/>
              <a:t>UNIQUE</a:t>
            </a:r>
            <a:r>
              <a:rPr lang="ru-RU" sz="2400" b="1" dirty="0"/>
              <a:t> </a:t>
            </a:r>
            <a:r>
              <a:rPr lang="ru-RU" sz="2400" dirty="0"/>
              <a:t>– требование к уникальности поля</a:t>
            </a:r>
          </a:p>
          <a:p>
            <a:endParaRPr lang="ru-RU" sz="2400" dirty="0"/>
          </a:p>
          <a:p>
            <a:r>
              <a:rPr lang="en-US" sz="2400" b="1" dirty="0"/>
              <a:t>CHECK</a:t>
            </a:r>
            <a:r>
              <a:rPr lang="en-US" sz="2400" dirty="0"/>
              <a:t> </a:t>
            </a:r>
            <a:r>
              <a:rPr lang="ru-RU" sz="2400" dirty="0"/>
              <a:t>–</a:t>
            </a:r>
            <a:r>
              <a:rPr lang="en-US" sz="2400" dirty="0"/>
              <a:t> </a:t>
            </a:r>
            <a:r>
              <a:rPr lang="ru-RU" sz="2400" dirty="0"/>
              <a:t>проверка полей при вставке</a:t>
            </a:r>
          </a:p>
          <a:p>
            <a:endParaRPr lang="ru-RU" sz="2400" dirty="0"/>
          </a:p>
          <a:p>
            <a:r>
              <a:rPr lang="en-US" sz="2400" b="1" dirty="0"/>
              <a:t>DEFAULT</a:t>
            </a:r>
            <a:r>
              <a:rPr lang="en-US" sz="2400" dirty="0"/>
              <a:t> </a:t>
            </a:r>
            <a:r>
              <a:rPr lang="ru-RU" sz="2400" dirty="0"/>
              <a:t>–</a:t>
            </a:r>
            <a:r>
              <a:rPr lang="en-US" sz="2400" dirty="0"/>
              <a:t> </a:t>
            </a:r>
            <a:r>
              <a:rPr lang="ru-RU" sz="2400" dirty="0"/>
              <a:t>управление значениями по умолчанию</a:t>
            </a:r>
          </a:p>
        </p:txBody>
      </p:sp>
    </p:spTree>
    <p:extLst>
      <p:ext uri="{BB962C8B-B14F-4D97-AF65-F5344CB8AC3E}">
        <p14:creationId xmlns:p14="http://schemas.microsoft.com/office/powerpoint/2010/main" val="381016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NOT NULL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838200" y="1690688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Ограничивает присвоение полю значение </a:t>
            </a:r>
            <a:r>
              <a:rPr lang="en-US" sz="2400" dirty="0"/>
              <a:t>NULL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51EED-6135-4ED1-AB83-A677235921E5}"/>
              </a:ext>
            </a:extLst>
          </p:cNvPr>
          <p:cNvSpPr txBox="1"/>
          <p:nvPr/>
        </p:nvSpPr>
        <p:spPr>
          <a:xfrm>
            <a:off x="4205540" y="3016251"/>
            <a:ext cx="415731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CREATE TABLE</a:t>
            </a:r>
            <a:r>
              <a:rPr lang="ru-RU" dirty="0"/>
              <a:t> </a:t>
            </a:r>
            <a:r>
              <a:rPr lang="en-US" dirty="0"/>
              <a:t>c</a:t>
            </a:r>
            <a:r>
              <a:rPr lang="ru-RU" dirty="0" err="1"/>
              <a:t>ustomer</a:t>
            </a:r>
            <a:endParaRPr lang="ru-RU" dirty="0"/>
          </a:p>
          <a:p>
            <a:r>
              <a:rPr lang="ru-RU" dirty="0"/>
              <a:t>(</a:t>
            </a:r>
          </a:p>
          <a:p>
            <a:r>
              <a:rPr lang="ru-RU" dirty="0"/>
              <a:t>    </a:t>
            </a:r>
            <a:r>
              <a:rPr lang="en-US" dirty="0"/>
              <a:t>id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INT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PRIMARY KEY</a:t>
            </a:r>
            <a:r>
              <a:rPr lang="ru-RU" dirty="0"/>
              <a:t>,</a:t>
            </a:r>
          </a:p>
          <a:p>
            <a:r>
              <a:rPr lang="ru-RU" dirty="0"/>
              <a:t>    </a:t>
            </a:r>
            <a:r>
              <a:rPr lang="en-US" dirty="0"/>
              <a:t>a</a:t>
            </a:r>
            <a:r>
              <a:rPr lang="ru-RU" dirty="0" err="1"/>
              <a:t>ge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INT</a:t>
            </a:r>
            <a:r>
              <a:rPr lang="ru-RU" dirty="0"/>
              <a:t>, </a:t>
            </a:r>
          </a:p>
          <a:p>
            <a:r>
              <a:rPr lang="ru-RU" dirty="0"/>
              <a:t>    </a:t>
            </a:r>
            <a:r>
              <a:rPr lang="en-US" dirty="0"/>
              <a:t>f</a:t>
            </a:r>
            <a:r>
              <a:rPr lang="ru-RU" dirty="0" err="1"/>
              <a:t>irst</a:t>
            </a:r>
            <a:r>
              <a:rPr lang="en-US" dirty="0"/>
              <a:t>_n</a:t>
            </a:r>
            <a:r>
              <a:rPr lang="ru-RU" dirty="0" err="1"/>
              <a:t>ame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VARCHAR(20)</a:t>
            </a:r>
            <a:r>
              <a:rPr lang="ru-RU" dirty="0"/>
              <a:t> </a:t>
            </a:r>
            <a:r>
              <a:rPr lang="ru-RU" dirty="0">
                <a:solidFill>
                  <a:srgbClr val="C00000"/>
                </a:solidFill>
              </a:rPr>
              <a:t>NOT NULL</a:t>
            </a:r>
            <a:r>
              <a:rPr lang="ru-RU" dirty="0"/>
              <a:t>,</a:t>
            </a:r>
          </a:p>
          <a:p>
            <a:r>
              <a:rPr lang="ru-RU" dirty="0"/>
              <a:t>    </a:t>
            </a:r>
            <a:r>
              <a:rPr lang="en-US" dirty="0"/>
              <a:t>l</a:t>
            </a:r>
            <a:r>
              <a:rPr lang="ru-RU" dirty="0" err="1"/>
              <a:t>ast</a:t>
            </a:r>
            <a:r>
              <a:rPr lang="en-US" dirty="0"/>
              <a:t>_n</a:t>
            </a:r>
            <a:r>
              <a:rPr lang="ru-RU" dirty="0" err="1"/>
              <a:t>ame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VARCHAR(20)</a:t>
            </a:r>
            <a:r>
              <a:rPr lang="ru-RU" dirty="0"/>
              <a:t> </a:t>
            </a:r>
            <a:r>
              <a:rPr lang="ru-RU" dirty="0">
                <a:solidFill>
                  <a:srgbClr val="C00000"/>
                </a:solidFill>
              </a:rPr>
              <a:t>NOT NULL</a:t>
            </a:r>
            <a:r>
              <a:rPr lang="ru-RU" dirty="0"/>
              <a:t>,</a:t>
            </a:r>
          </a:p>
          <a:p>
            <a:r>
              <a:rPr lang="ru-RU" dirty="0"/>
              <a:t>    </a:t>
            </a:r>
            <a:r>
              <a:rPr lang="en-US" dirty="0"/>
              <a:t>p</a:t>
            </a:r>
            <a:r>
              <a:rPr lang="ru-RU" dirty="0" err="1"/>
              <a:t>hone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VARCHAR(20)</a:t>
            </a:r>
          </a:p>
          <a:p>
            <a:r>
              <a:rPr lang="ru-RU" dirty="0"/>
              <a:t>);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5964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UNIQUE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838200" y="1690688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Запрещает запись в поле одинаковых значений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51EED-6135-4ED1-AB83-A677235921E5}"/>
              </a:ext>
            </a:extLst>
          </p:cNvPr>
          <p:cNvSpPr txBox="1"/>
          <p:nvPr/>
        </p:nvSpPr>
        <p:spPr>
          <a:xfrm>
            <a:off x="4205540" y="3016251"/>
            <a:ext cx="415731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CREATE TABLE</a:t>
            </a:r>
            <a:r>
              <a:rPr lang="ru-RU" dirty="0"/>
              <a:t> </a:t>
            </a:r>
            <a:r>
              <a:rPr lang="en-US" dirty="0"/>
              <a:t>c</a:t>
            </a:r>
            <a:r>
              <a:rPr lang="ru-RU" dirty="0" err="1"/>
              <a:t>ustomer</a:t>
            </a:r>
            <a:endParaRPr lang="ru-RU" dirty="0"/>
          </a:p>
          <a:p>
            <a:r>
              <a:rPr lang="ru-RU" dirty="0"/>
              <a:t>(</a:t>
            </a:r>
          </a:p>
          <a:p>
            <a:r>
              <a:rPr lang="ru-RU" dirty="0"/>
              <a:t>    </a:t>
            </a:r>
            <a:r>
              <a:rPr lang="en-US" dirty="0"/>
              <a:t>id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INT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PRIMARY KEY</a:t>
            </a:r>
            <a:r>
              <a:rPr lang="ru-RU" dirty="0"/>
              <a:t>,</a:t>
            </a:r>
          </a:p>
          <a:p>
            <a:r>
              <a:rPr lang="ru-RU" dirty="0"/>
              <a:t>    </a:t>
            </a:r>
            <a:r>
              <a:rPr lang="en-US" dirty="0"/>
              <a:t>a</a:t>
            </a:r>
            <a:r>
              <a:rPr lang="ru-RU" dirty="0" err="1"/>
              <a:t>ge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INT</a:t>
            </a:r>
            <a:r>
              <a:rPr lang="ru-RU" dirty="0"/>
              <a:t>, </a:t>
            </a:r>
          </a:p>
          <a:p>
            <a:r>
              <a:rPr lang="ru-RU" dirty="0"/>
              <a:t>    </a:t>
            </a:r>
            <a:r>
              <a:rPr lang="en-US" dirty="0"/>
              <a:t>f</a:t>
            </a:r>
            <a:r>
              <a:rPr lang="ru-RU" dirty="0" err="1"/>
              <a:t>irst</a:t>
            </a:r>
            <a:r>
              <a:rPr lang="en-US" dirty="0"/>
              <a:t>_n</a:t>
            </a:r>
            <a:r>
              <a:rPr lang="ru-RU" dirty="0" err="1"/>
              <a:t>ame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VARCHAR(20)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NOT NULL</a:t>
            </a:r>
            <a:r>
              <a:rPr lang="ru-RU" dirty="0"/>
              <a:t>,</a:t>
            </a:r>
          </a:p>
          <a:p>
            <a:r>
              <a:rPr lang="ru-RU" dirty="0"/>
              <a:t>    </a:t>
            </a:r>
            <a:r>
              <a:rPr lang="en-US" dirty="0"/>
              <a:t>l</a:t>
            </a:r>
            <a:r>
              <a:rPr lang="ru-RU" dirty="0" err="1"/>
              <a:t>ast</a:t>
            </a:r>
            <a:r>
              <a:rPr lang="en-US" dirty="0"/>
              <a:t>_n</a:t>
            </a:r>
            <a:r>
              <a:rPr lang="ru-RU" dirty="0" err="1"/>
              <a:t>ame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VARCHAR(20)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NOT NULL</a:t>
            </a:r>
            <a:r>
              <a:rPr lang="ru-RU" dirty="0"/>
              <a:t>,</a:t>
            </a:r>
          </a:p>
          <a:p>
            <a:r>
              <a:rPr lang="ru-RU" dirty="0"/>
              <a:t>    </a:t>
            </a:r>
            <a:r>
              <a:rPr lang="en-US" dirty="0"/>
              <a:t>p</a:t>
            </a:r>
            <a:r>
              <a:rPr lang="ru-RU" dirty="0" err="1"/>
              <a:t>hone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VARCHAR(20) </a:t>
            </a:r>
            <a:r>
              <a:rPr lang="en-US" dirty="0">
                <a:solidFill>
                  <a:srgbClr val="C00000"/>
                </a:solidFill>
              </a:rPr>
              <a:t>UNIQUE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ru-RU" dirty="0"/>
              <a:t>);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17520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CHECK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838200" y="1690688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Проверка значений при вставке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51EED-6135-4ED1-AB83-A677235921E5}"/>
              </a:ext>
            </a:extLst>
          </p:cNvPr>
          <p:cNvSpPr txBox="1"/>
          <p:nvPr/>
        </p:nvSpPr>
        <p:spPr>
          <a:xfrm>
            <a:off x="1017724" y="3116919"/>
            <a:ext cx="4157313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CREATE TABLE</a:t>
            </a:r>
            <a:r>
              <a:rPr lang="ru-RU" dirty="0"/>
              <a:t> </a:t>
            </a:r>
            <a:r>
              <a:rPr lang="en-US" dirty="0"/>
              <a:t>c</a:t>
            </a:r>
            <a:r>
              <a:rPr lang="ru-RU" dirty="0" err="1"/>
              <a:t>ustomer</a:t>
            </a:r>
            <a:endParaRPr lang="ru-RU" dirty="0"/>
          </a:p>
          <a:p>
            <a:r>
              <a:rPr lang="ru-RU" dirty="0"/>
              <a:t>(</a:t>
            </a:r>
          </a:p>
          <a:p>
            <a:r>
              <a:rPr lang="ru-RU" dirty="0"/>
              <a:t>    </a:t>
            </a:r>
            <a:r>
              <a:rPr lang="en-US" dirty="0"/>
              <a:t>id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INT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PRIMARY KEY</a:t>
            </a:r>
            <a:r>
              <a:rPr lang="ru-RU" dirty="0"/>
              <a:t>,</a:t>
            </a:r>
          </a:p>
          <a:p>
            <a:r>
              <a:rPr lang="ru-RU" dirty="0"/>
              <a:t>    </a:t>
            </a:r>
            <a:r>
              <a:rPr lang="en-US" dirty="0"/>
              <a:t>a</a:t>
            </a:r>
            <a:r>
              <a:rPr lang="ru-RU" dirty="0" err="1"/>
              <a:t>ge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INT</a:t>
            </a:r>
            <a:r>
              <a:rPr lang="ru-RU" dirty="0"/>
              <a:t>, </a:t>
            </a:r>
          </a:p>
          <a:p>
            <a:r>
              <a:rPr lang="ru-RU" dirty="0"/>
              <a:t>    </a:t>
            </a:r>
            <a:r>
              <a:rPr lang="en-US" dirty="0"/>
              <a:t>f</a:t>
            </a:r>
            <a:r>
              <a:rPr lang="ru-RU" dirty="0" err="1"/>
              <a:t>irst</a:t>
            </a:r>
            <a:r>
              <a:rPr lang="en-US" dirty="0"/>
              <a:t>_n</a:t>
            </a:r>
            <a:r>
              <a:rPr lang="ru-RU" dirty="0" err="1"/>
              <a:t>ame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VARCHAR(20)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NOT NULL</a:t>
            </a:r>
            <a:r>
              <a:rPr lang="ru-RU" dirty="0"/>
              <a:t>,</a:t>
            </a:r>
          </a:p>
          <a:p>
            <a:r>
              <a:rPr lang="ru-RU" dirty="0"/>
              <a:t>    </a:t>
            </a:r>
            <a:r>
              <a:rPr lang="en-US" dirty="0"/>
              <a:t>l</a:t>
            </a:r>
            <a:r>
              <a:rPr lang="ru-RU" dirty="0" err="1"/>
              <a:t>ast</a:t>
            </a:r>
            <a:r>
              <a:rPr lang="en-US" dirty="0"/>
              <a:t>_n</a:t>
            </a:r>
            <a:r>
              <a:rPr lang="ru-RU" dirty="0" err="1"/>
              <a:t>ame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VARCHAR(20)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NOT NULL</a:t>
            </a:r>
            <a:r>
              <a:rPr lang="ru-RU" dirty="0"/>
              <a:t>,</a:t>
            </a:r>
          </a:p>
          <a:p>
            <a:r>
              <a:rPr lang="ru-RU" dirty="0"/>
              <a:t>    </a:t>
            </a:r>
            <a:r>
              <a:rPr lang="en-US" dirty="0"/>
              <a:t>p</a:t>
            </a:r>
            <a:r>
              <a:rPr lang="ru-RU" dirty="0" err="1"/>
              <a:t>hone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VARCHAR(20)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UNIQUE,</a:t>
            </a:r>
          </a:p>
          <a:p>
            <a:r>
              <a:rPr lang="en-US" dirty="0">
                <a:solidFill>
                  <a:srgbClr val="C00000"/>
                </a:solidFill>
              </a:rPr>
              <a:t>    CHECK (age &gt; 18)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ru-RU" dirty="0"/>
              <a:t>);</a:t>
            </a:r>
          </a:p>
          <a:p>
            <a:endParaRPr lang="ru-RU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F4EE6F-4C9D-4E58-96D4-594258D3E81B}"/>
              </a:ext>
            </a:extLst>
          </p:cNvPr>
          <p:cNvSpPr txBox="1"/>
          <p:nvPr/>
        </p:nvSpPr>
        <p:spPr>
          <a:xfrm>
            <a:off x="5380383" y="3116919"/>
            <a:ext cx="5973417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CREATE TABLE</a:t>
            </a:r>
            <a:r>
              <a:rPr lang="ru-RU" dirty="0"/>
              <a:t> </a:t>
            </a:r>
            <a:r>
              <a:rPr lang="en-US" dirty="0"/>
              <a:t>c</a:t>
            </a:r>
            <a:r>
              <a:rPr lang="ru-RU" dirty="0" err="1"/>
              <a:t>ustomer</a:t>
            </a:r>
            <a:endParaRPr lang="ru-RU" dirty="0"/>
          </a:p>
          <a:p>
            <a:r>
              <a:rPr lang="ru-RU" dirty="0"/>
              <a:t>(</a:t>
            </a:r>
          </a:p>
          <a:p>
            <a:r>
              <a:rPr lang="ru-RU" dirty="0"/>
              <a:t>    </a:t>
            </a:r>
            <a:r>
              <a:rPr lang="en-US" dirty="0"/>
              <a:t>id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INT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PRIMARY KEY</a:t>
            </a:r>
            <a:r>
              <a:rPr lang="ru-RU" dirty="0"/>
              <a:t>,</a:t>
            </a:r>
          </a:p>
          <a:p>
            <a:r>
              <a:rPr lang="ru-RU" dirty="0"/>
              <a:t>    </a:t>
            </a:r>
            <a:r>
              <a:rPr lang="en-US" dirty="0"/>
              <a:t>a</a:t>
            </a:r>
            <a:r>
              <a:rPr lang="ru-RU" dirty="0" err="1"/>
              <a:t>ge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INT</a:t>
            </a:r>
            <a:r>
              <a:rPr lang="ru-RU" dirty="0"/>
              <a:t>, </a:t>
            </a:r>
          </a:p>
          <a:p>
            <a:r>
              <a:rPr lang="ru-RU" dirty="0"/>
              <a:t>    </a:t>
            </a:r>
            <a:r>
              <a:rPr lang="en-US" dirty="0"/>
              <a:t>f</a:t>
            </a:r>
            <a:r>
              <a:rPr lang="ru-RU" dirty="0" err="1"/>
              <a:t>irst</a:t>
            </a:r>
            <a:r>
              <a:rPr lang="en-US" dirty="0"/>
              <a:t>_n</a:t>
            </a:r>
            <a:r>
              <a:rPr lang="ru-RU" dirty="0" err="1"/>
              <a:t>ame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VARCHAR(20)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NOT NULL</a:t>
            </a:r>
            <a:r>
              <a:rPr lang="ru-RU" dirty="0"/>
              <a:t>,</a:t>
            </a:r>
          </a:p>
          <a:p>
            <a:r>
              <a:rPr lang="ru-RU" dirty="0"/>
              <a:t>    </a:t>
            </a:r>
            <a:r>
              <a:rPr lang="en-US" dirty="0"/>
              <a:t>l</a:t>
            </a:r>
            <a:r>
              <a:rPr lang="ru-RU" dirty="0" err="1"/>
              <a:t>ast</a:t>
            </a:r>
            <a:r>
              <a:rPr lang="en-US" dirty="0"/>
              <a:t>_n</a:t>
            </a:r>
            <a:r>
              <a:rPr lang="ru-RU" dirty="0" err="1"/>
              <a:t>ame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VARCHAR(20)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NOT NULL</a:t>
            </a:r>
            <a:r>
              <a:rPr lang="ru-RU" dirty="0"/>
              <a:t>,</a:t>
            </a:r>
          </a:p>
          <a:p>
            <a:r>
              <a:rPr lang="ru-RU" dirty="0"/>
              <a:t>    </a:t>
            </a:r>
            <a:r>
              <a:rPr lang="en-US" dirty="0"/>
              <a:t>p</a:t>
            </a:r>
            <a:r>
              <a:rPr lang="ru-RU" dirty="0" err="1"/>
              <a:t>hone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VARCHAR(20)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UNIQUE,</a:t>
            </a:r>
          </a:p>
          <a:p>
            <a:r>
              <a:rPr lang="en-US" dirty="0">
                <a:solidFill>
                  <a:srgbClr val="C00000"/>
                </a:solidFill>
              </a:rPr>
              <a:t>    CONSTRAINT </a:t>
            </a:r>
            <a:r>
              <a:rPr lang="en-US" dirty="0" err="1">
                <a:solidFill>
                  <a:srgbClr val="C00000"/>
                </a:solidFill>
              </a:rPr>
              <a:t>chk_name</a:t>
            </a:r>
            <a:r>
              <a:rPr lang="en-US" dirty="0">
                <a:solidFill>
                  <a:srgbClr val="C00000"/>
                </a:solidFill>
              </a:rPr>
              <a:t> CHECK (age&gt;=18 AND phone!='02')</a:t>
            </a:r>
          </a:p>
          <a:p>
            <a:r>
              <a:rPr lang="ru-RU" dirty="0"/>
              <a:t>);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437135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DEFAULT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838200" y="1690688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Присвоение значения по умолчанию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030520-5859-4537-A7D7-5F848361D2C4}"/>
              </a:ext>
            </a:extLst>
          </p:cNvPr>
          <p:cNvSpPr txBox="1"/>
          <p:nvPr/>
        </p:nvSpPr>
        <p:spPr>
          <a:xfrm>
            <a:off x="2197916" y="2522557"/>
            <a:ext cx="855348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CREATE TABLE</a:t>
            </a:r>
            <a:r>
              <a:rPr lang="ru-RU" dirty="0"/>
              <a:t> </a:t>
            </a:r>
            <a:r>
              <a:rPr lang="en-US" dirty="0"/>
              <a:t>c</a:t>
            </a:r>
            <a:r>
              <a:rPr lang="ru-RU" dirty="0" err="1"/>
              <a:t>ustomer</a:t>
            </a:r>
            <a:endParaRPr lang="ru-RU" dirty="0"/>
          </a:p>
          <a:p>
            <a:r>
              <a:rPr lang="ru-RU" dirty="0"/>
              <a:t>(</a:t>
            </a:r>
          </a:p>
          <a:p>
            <a:r>
              <a:rPr lang="ru-RU" dirty="0"/>
              <a:t>    </a:t>
            </a:r>
            <a:r>
              <a:rPr lang="en-US" dirty="0"/>
              <a:t>id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INT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PRIMARY KEY</a:t>
            </a:r>
            <a:r>
              <a:rPr lang="ru-RU" dirty="0"/>
              <a:t>,</a:t>
            </a:r>
          </a:p>
          <a:p>
            <a:r>
              <a:rPr lang="ru-RU" dirty="0"/>
              <a:t>    </a:t>
            </a:r>
            <a:r>
              <a:rPr lang="en-US" dirty="0"/>
              <a:t>a</a:t>
            </a:r>
            <a:r>
              <a:rPr lang="ru-RU" dirty="0" err="1"/>
              <a:t>ge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INT</a:t>
            </a:r>
            <a:r>
              <a:rPr lang="ru-RU" dirty="0"/>
              <a:t>, </a:t>
            </a:r>
          </a:p>
          <a:p>
            <a:r>
              <a:rPr lang="ru-RU" dirty="0"/>
              <a:t>    </a:t>
            </a:r>
            <a:r>
              <a:rPr lang="en-US" dirty="0"/>
              <a:t>f</a:t>
            </a:r>
            <a:r>
              <a:rPr lang="ru-RU" dirty="0" err="1"/>
              <a:t>irst</a:t>
            </a:r>
            <a:r>
              <a:rPr lang="en-US" dirty="0"/>
              <a:t>_n</a:t>
            </a:r>
            <a:r>
              <a:rPr lang="ru-RU" dirty="0" err="1"/>
              <a:t>ame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VARCHAR(20)</a:t>
            </a:r>
            <a:r>
              <a:rPr lang="ru-RU" dirty="0"/>
              <a:t> </a:t>
            </a:r>
            <a:r>
              <a:rPr lang="en-US" dirty="0">
                <a:solidFill>
                  <a:srgbClr val="C00000"/>
                </a:solidFill>
              </a:rPr>
              <a:t>DEFAUL '</a:t>
            </a:r>
            <a:r>
              <a:rPr lang="ru-RU" dirty="0">
                <a:solidFill>
                  <a:srgbClr val="C00000"/>
                </a:solidFill>
              </a:rPr>
              <a:t>Игорь</a:t>
            </a:r>
            <a:r>
              <a:rPr lang="en-US" dirty="0">
                <a:solidFill>
                  <a:srgbClr val="C00000"/>
                </a:solidFill>
              </a:rPr>
              <a:t>'</a:t>
            </a:r>
            <a:r>
              <a:rPr lang="ru-RU" dirty="0"/>
              <a:t>,</a:t>
            </a:r>
          </a:p>
          <a:p>
            <a:r>
              <a:rPr lang="ru-RU" dirty="0"/>
              <a:t>    </a:t>
            </a:r>
            <a:r>
              <a:rPr lang="en-US" dirty="0"/>
              <a:t>l</a:t>
            </a:r>
            <a:r>
              <a:rPr lang="ru-RU" dirty="0" err="1"/>
              <a:t>ast</a:t>
            </a:r>
            <a:r>
              <a:rPr lang="en-US" dirty="0"/>
              <a:t>_n</a:t>
            </a:r>
            <a:r>
              <a:rPr lang="ru-RU" dirty="0" err="1"/>
              <a:t>ame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VARCHAR(20)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NOT NULL</a:t>
            </a:r>
            <a:r>
              <a:rPr lang="ru-RU" dirty="0"/>
              <a:t>,</a:t>
            </a:r>
          </a:p>
          <a:p>
            <a:r>
              <a:rPr lang="ru-RU" dirty="0"/>
              <a:t>    </a:t>
            </a:r>
            <a:r>
              <a:rPr lang="en-US" dirty="0"/>
              <a:t>p</a:t>
            </a:r>
            <a:r>
              <a:rPr lang="ru-RU" dirty="0" err="1"/>
              <a:t>hone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VARCHAR(20)</a:t>
            </a:r>
          </a:p>
          <a:p>
            <a:r>
              <a:rPr lang="ru-RU" dirty="0"/>
              <a:t>);</a:t>
            </a:r>
          </a:p>
          <a:p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ALTER</a:t>
            </a:r>
            <a:r>
              <a:rPr lang="ru-RU" dirty="0">
                <a:solidFill>
                  <a:schemeClr val="accent1"/>
                </a:solidFill>
              </a:rPr>
              <a:t> TABLE</a:t>
            </a:r>
            <a:r>
              <a:rPr lang="ru-RU" dirty="0"/>
              <a:t> </a:t>
            </a:r>
            <a:r>
              <a:rPr lang="en-US" dirty="0"/>
              <a:t>c</a:t>
            </a:r>
            <a:r>
              <a:rPr lang="ru-RU" dirty="0" err="1"/>
              <a:t>ustomer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ALTER</a:t>
            </a:r>
            <a:r>
              <a:rPr lang="en-US" dirty="0"/>
              <a:t> </a:t>
            </a:r>
            <a:r>
              <a:rPr lang="en-US" dirty="0" err="1"/>
              <a:t>first_name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SET DEFAULT '</a:t>
            </a:r>
            <a:r>
              <a:rPr lang="ru-RU" dirty="0">
                <a:solidFill>
                  <a:srgbClr val="C00000"/>
                </a:solidFill>
              </a:rPr>
              <a:t>Игорь</a:t>
            </a:r>
            <a:r>
              <a:rPr lang="en-US" dirty="0">
                <a:solidFill>
                  <a:srgbClr val="C00000"/>
                </a:solidFill>
              </a:rPr>
              <a:t>'</a:t>
            </a:r>
            <a:r>
              <a:rPr lang="en-US" dirty="0"/>
              <a:t>;</a:t>
            </a:r>
            <a:endParaRPr lang="ru-RU" dirty="0"/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ALTER</a:t>
            </a:r>
            <a:r>
              <a:rPr lang="ru-RU" dirty="0">
                <a:solidFill>
                  <a:schemeClr val="accent1"/>
                </a:solidFill>
              </a:rPr>
              <a:t> TABLE</a:t>
            </a:r>
            <a:r>
              <a:rPr lang="ru-RU" dirty="0"/>
              <a:t> </a:t>
            </a:r>
            <a:r>
              <a:rPr lang="en-US" dirty="0"/>
              <a:t>c</a:t>
            </a:r>
            <a:r>
              <a:rPr lang="ru-RU" dirty="0" err="1"/>
              <a:t>ustomer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CHANGE</a:t>
            </a:r>
            <a:r>
              <a:rPr lang="en-US" dirty="0"/>
              <a:t> </a:t>
            </a:r>
            <a:r>
              <a:rPr lang="en-US" dirty="0" err="1"/>
              <a:t>first_name</a:t>
            </a:r>
            <a:r>
              <a:rPr lang="en-US" dirty="0"/>
              <a:t> </a:t>
            </a:r>
            <a:r>
              <a:rPr lang="en-US" dirty="0" err="1"/>
              <a:t>first_name</a:t>
            </a:r>
            <a:r>
              <a:rPr lang="en-US" dirty="0"/>
              <a:t> VARCHAR(20) </a:t>
            </a:r>
            <a:r>
              <a:rPr lang="en-US" dirty="0">
                <a:solidFill>
                  <a:srgbClr val="C00000"/>
                </a:solidFill>
              </a:rPr>
              <a:t>DEFAULT '</a:t>
            </a:r>
            <a:r>
              <a:rPr lang="ru-RU" dirty="0">
                <a:solidFill>
                  <a:srgbClr val="C00000"/>
                </a:solidFill>
              </a:rPr>
              <a:t>Игорь</a:t>
            </a:r>
            <a:r>
              <a:rPr lang="en-US" dirty="0">
                <a:solidFill>
                  <a:srgbClr val="C00000"/>
                </a:solidFill>
              </a:rPr>
              <a:t>'</a:t>
            </a:r>
            <a:r>
              <a:rPr lang="en-US" dirty="0"/>
              <a:t>;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331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DEFAULT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838200" y="1690688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Для поля даты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030520-5859-4537-A7D7-5F848361D2C4}"/>
              </a:ext>
            </a:extLst>
          </p:cNvPr>
          <p:cNvSpPr txBox="1"/>
          <p:nvPr/>
        </p:nvSpPr>
        <p:spPr>
          <a:xfrm>
            <a:off x="2161563" y="2690337"/>
            <a:ext cx="786887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CREATE TABLE</a:t>
            </a:r>
            <a:r>
              <a:rPr lang="ru-RU" dirty="0"/>
              <a:t> </a:t>
            </a:r>
            <a:r>
              <a:rPr lang="en-US" dirty="0"/>
              <a:t>log</a:t>
            </a:r>
            <a:endParaRPr lang="ru-RU" dirty="0"/>
          </a:p>
          <a:p>
            <a:r>
              <a:rPr lang="ru-RU" dirty="0"/>
              <a:t>(</a:t>
            </a:r>
          </a:p>
          <a:p>
            <a:r>
              <a:rPr lang="ru-RU" dirty="0"/>
              <a:t>    </a:t>
            </a:r>
            <a:r>
              <a:rPr lang="en-US" dirty="0"/>
              <a:t>id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INT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PRIMARY KEY</a:t>
            </a:r>
            <a:r>
              <a:rPr lang="ru-RU" dirty="0"/>
              <a:t>,</a:t>
            </a:r>
          </a:p>
          <a:p>
            <a:r>
              <a:rPr lang="ru-RU" dirty="0"/>
              <a:t>    </a:t>
            </a:r>
            <a:r>
              <a:rPr lang="en-US" dirty="0" err="1"/>
              <a:t>val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INT</a:t>
            </a:r>
            <a:r>
              <a:rPr lang="ru-RU" dirty="0"/>
              <a:t>, </a:t>
            </a:r>
          </a:p>
          <a:p>
            <a:r>
              <a:rPr lang="ru-RU" dirty="0"/>
              <a:t>    </a:t>
            </a:r>
            <a:r>
              <a:rPr lang="en-US" dirty="0"/>
              <a:t>dt</a:t>
            </a:r>
            <a:r>
              <a:rPr lang="ru-RU" dirty="0"/>
              <a:t> </a:t>
            </a:r>
            <a:r>
              <a:rPr lang="en-US" dirty="0">
                <a:solidFill>
                  <a:schemeClr val="accent1"/>
                </a:solidFill>
              </a:rPr>
              <a:t>DATETIME</a:t>
            </a:r>
            <a:r>
              <a:rPr lang="ru-RU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DEFAUL</a:t>
            </a:r>
            <a:r>
              <a:rPr lang="en-US" dirty="0">
                <a:solidFill>
                  <a:srgbClr val="C00000"/>
                </a:solidFill>
              </a:rPr>
              <a:t> CURRENT_TIMESTAMP</a:t>
            </a:r>
          </a:p>
          <a:p>
            <a:r>
              <a:rPr lang="ru-RU" dirty="0"/>
              <a:t>);</a:t>
            </a:r>
          </a:p>
          <a:p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ALTER</a:t>
            </a:r>
            <a:r>
              <a:rPr lang="ru-RU" dirty="0">
                <a:solidFill>
                  <a:schemeClr val="accent1"/>
                </a:solidFill>
              </a:rPr>
              <a:t> TABLE</a:t>
            </a:r>
            <a:r>
              <a:rPr lang="ru-RU" dirty="0"/>
              <a:t> </a:t>
            </a:r>
            <a:r>
              <a:rPr lang="en-US" dirty="0"/>
              <a:t>c</a:t>
            </a:r>
            <a:r>
              <a:rPr lang="ru-RU" dirty="0" err="1"/>
              <a:t>ustomer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ALTER</a:t>
            </a:r>
            <a:r>
              <a:rPr lang="en-US" dirty="0"/>
              <a:t> dt </a:t>
            </a:r>
            <a:r>
              <a:rPr lang="en-US" dirty="0">
                <a:solidFill>
                  <a:schemeClr val="accent1"/>
                </a:solidFill>
              </a:rPr>
              <a:t>SET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DEFAULT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CURRENT_TIMESTAMP</a:t>
            </a:r>
            <a:r>
              <a:rPr lang="en-US" dirty="0"/>
              <a:t>;</a:t>
            </a:r>
            <a:endParaRPr lang="ru-RU" dirty="0"/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ALTER</a:t>
            </a:r>
            <a:r>
              <a:rPr lang="ru-RU" dirty="0">
                <a:solidFill>
                  <a:schemeClr val="accent1"/>
                </a:solidFill>
              </a:rPr>
              <a:t> TABLE</a:t>
            </a:r>
            <a:r>
              <a:rPr lang="ru-RU" dirty="0"/>
              <a:t> </a:t>
            </a:r>
            <a:r>
              <a:rPr lang="en-US" dirty="0"/>
              <a:t>c</a:t>
            </a:r>
            <a:r>
              <a:rPr lang="ru-RU" dirty="0" err="1"/>
              <a:t>ustomer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CHANGE</a:t>
            </a:r>
            <a:r>
              <a:rPr lang="en-US" dirty="0"/>
              <a:t> dt </a:t>
            </a:r>
            <a:r>
              <a:rPr lang="en-US" dirty="0" err="1"/>
              <a:t>dt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DATETIME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DEFAULT</a:t>
            </a:r>
            <a:r>
              <a:rPr lang="en-US" dirty="0">
                <a:solidFill>
                  <a:srgbClr val="C00000"/>
                </a:solidFill>
              </a:rPr>
              <a:t> CURRENT_TIMESTAMP</a:t>
            </a:r>
            <a:r>
              <a:rPr lang="en-US" dirty="0"/>
              <a:t>;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0974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9BAC8D-D162-4286-AA3E-F28F42BC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Наш тестовый сервер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5E80AF-698B-4D13-BEB4-02477E93C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14261"/>
            <a:ext cx="10515600" cy="30627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http://db-learning.ithub.ru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5897867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2CC9B991CE44B48B840C48F4E14C738" ma:contentTypeVersion="11" ma:contentTypeDescription="Создание документа." ma:contentTypeScope="" ma:versionID="c229767ce3b8782a8e135421238a08f7">
  <xsd:schema xmlns:xsd="http://www.w3.org/2001/XMLSchema" xmlns:xs="http://www.w3.org/2001/XMLSchema" xmlns:p="http://schemas.microsoft.com/office/2006/metadata/properties" xmlns:ns3="20895bc8-be02-42ca-8ca1-36e50731b469" xmlns:ns4="e85ba575-3eae-4c7e-b3f1-323868c4ce13" targetNamespace="http://schemas.microsoft.com/office/2006/metadata/properties" ma:root="true" ma:fieldsID="8f067912acd794335a3d7d083cfe6a8d" ns3:_="" ns4:_="">
    <xsd:import namespace="20895bc8-be02-42ca-8ca1-36e50731b469"/>
    <xsd:import namespace="e85ba575-3eae-4c7e-b3f1-323868c4c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895bc8-be02-42ca-8ca1-36e50731b4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5ba575-3eae-4c7e-b3f1-323868c4c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BC1E19-A7B0-4AB7-BA15-CB3C7B9B97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602252-2014-4D9C-BB1E-D47804EC2645}">
  <ds:schemaRefs>
    <ds:schemaRef ds:uri="20895bc8-be02-42ca-8ca1-36e50731b469"/>
    <ds:schemaRef ds:uri="e85ba575-3eae-4c7e-b3f1-323868c4ce1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8D3B951-5F0F-4CAD-BCE3-FE36B81463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895bc8-be02-42ca-8ca1-36e50731b469"/>
    <ds:schemaRef ds:uri="e85ba575-3eae-4c7e-b3f1-323868c4c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432</Words>
  <Application>Microsoft Office PowerPoint</Application>
  <PresentationFormat>Широкоэкранный</PresentationFormat>
  <Paragraphs>82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Теория БД и основы SQL</vt:lpstr>
      <vt:lpstr>Контроль данных</vt:lpstr>
      <vt:lpstr>NOT NULL</vt:lpstr>
      <vt:lpstr>UNIQUE</vt:lpstr>
      <vt:lpstr>CHECK</vt:lpstr>
      <vt:lpstr>DEFAULT</vt:lpstr>
      <vt:lpstr>DEFAULT</vt:lpstr>
      <vt:lpstr>Наш тестовый сервер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БД и основы SQL</dc:title>
  <dc:creator>Романов Аркадий Борисович</dc:creator>
  <cp:lastModifiedBy>Романов Аркадий Борисович</cp:lastModifiedBy>
  <cp:revision>17</cp:revision>
  <dcterms:created xsi:type="dcterms:W3CDTF">2021-09-25T09:32:47Z</dcterms:created>
  <dcterms:modified xsi:type="dcterms:W3CDTF">2021-10-25T08:04:13Z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0x01010042CC9B991CE44B48B840C48F4E14C738</vt:lpwstr>
  </property>
</Properties>
</file>