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67" r:id="rId7"/>
    <p:sldId id="279" r:id="rId8"/>
    <p:sldId id="280" r:id="rId9"/>
    <p:sldId id="274" r:id="rId10"/>
    <p:sldId id="281" r:id="rId11"/>
    <p:sldId id="282" r:id="rId12"/>
    <p:sldId id="283" r:id="rId13"/>
    <p:sldId id="284" r:id="rId14"/>
    <p:sldId id="285" r:id="rId15"/>
    <p:sldId id="27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35F-8AC4-4731-9EE6-507A4D7F0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7E3FBA-AAC8-4FEB-9680-E403535D6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918B5-4A45-4DB8-91CC-1996E959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077E0-FA46-4761-A099-A6EEAEF0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D7C65-63BD-495E-BDFD-799BF59E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6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43605-0FE1-4D3A-B8F5-5FAAB7FA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65248-9D43-4B01-8AE8-ABA248004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EBE7D-7810-4FFF-96FD-17C3E2CF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EA2A68-723C-4EB1-A106-EC514A4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B9DDE-7084-4894-BD0C-7F732EB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4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68717-2AEA-4295-8DD0-78FB155E1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155AD4-8A12-42D8-B860-003CE048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51F59-2A2F-44AA-B6AF-E15DEF9E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9C378-7D0F-451D-8966-DE352F42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A209F-9069-4D76-A56D-3DC55932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E29E8-F4DF-488F-B003-13A39E06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B1354-802C-4133-A87B-3ADEFD8F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6F3F7-7836-47A0-A9F8-3C0F8A39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BECBA-B8C7-42AB-87AC-3FE84671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EB34E-3C67-42C3-ABEF-6BD4EB93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4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779C8-5D02-42D4-B16B-A6F14E5D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59AA0A-AEC6-4399-975B-F3F3EB62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2B420-CFF9-436C-8EB4-9236731B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9B49A-1DE7-4C84-BFBD-58ED46D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F5E5D-8597-49F6-87B0-F60345E8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16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E6EC9-6CDE-4486-89C0-F68F3EF7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4B39B-5CA9-4ECA-BBC4-F1A91F5B5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24D49C-14F0-43F5-A81E-8D57D354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90972E-FEAA-480D-938A-9264E231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007E54-7990-4B55-ACB4-33711378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1145F-2618-4C10-942E-46DD9A21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0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2D5CC-F62A-461D-A088-E68C34C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E41FE-344A-4E66-9F1F-2AA9432A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E22C3-058E-4356-A6A4-6B1667292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5353BB-6638-498C-95B7-7B757352D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5899DA-09FA-4091-BD19-4AB8DED54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EE8DCB-C00B-4895-80F4-EE427E9D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BC3582-FD90-4C4F-8F49-D094FF7A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9B9E9E-2744-46DD-B10B-4FB5FE19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70F66-AECF-48AA-94BA-304C79EA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521E1A-A63D-4FB3-A066-B2B1C37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766F21-F803-42B9-B7E2-FADFC75B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1DE06D-BF7D-4097-BB50-D01DEBD7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5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0F86B6-F761-45C9-808C-A76EFA31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0FA54D-E4C3-4EBE-B0A5-45717E3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C17E18-3442-4E42-B7BE-D18AE6F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3FAE7-750B-4A63-B8A6-5370ACF0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0B118-B076-4A91-8B87-9964DED3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369568-FA4C-4D91-9140-82A19F7F9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BC603-0A1F-4792-B7D5-466DE447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86C3B-6D25-4E02-96E3-510AA9B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990FE-44C2-4AE7-B817-944B7329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D0A4-D168-4897-8EC4-C5AE272B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411CD6-6E6C-4D34-9543-FC849D07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F82E1C-5A1F-4AF3-A1DD-DF08D666A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4A7A2A-F763-4936-8D98-2F5957FD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09F939-2920-4B81-9BC0-621864FD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75C82-4A71-410B-A390-7D4C95F5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8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ED023-88B2-467F-8DB7-B69F79DB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F9AC07-B69B-461F-8940-D25EF515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CA5B-243A-4F87-A66C-72FE7EF9B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930E-A6FF-4322-BEEC-DAC651A9E56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F537B-E9AC-4646-A029-733093D46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5D9DC-D32C-49DA-BE46-931927DD3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09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Теория БД и основы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HAVING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Ограничение выдаваемых значений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1544454" y="3016251"/>
            <a:ext cx="910309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SELECT</a:t>
            </a:r>
            <a:r>
              <a:rPr lang="en-US" sz="2800" dirty="0"/>
              <a:t> </a:t>
            </a:r>
            <a:r>
              <a:rPr lang="ru-RU" sz="2800" dirty="0" err="1"/>
              <a:t>стобец</a:t>
            </a:r>
            <a:r>
              <a:rPr lang="en-US" sz="2800" dirty="0"/>
              <a:t>1, </a:t>
            </a:r>
            <a:r>
              <a:rPr lang="ru-RU" sz="2800" dirty="0" err="1"/>
              <a:t>стобец</a:t>
            </a:r>
            <a:r>
              <a:rPr lang="en-US" sz="2800" dirty="0"/>
              <a:t>2, ... </a:t>
            </a:r>
            <a:r>
              <a:rPr lang="ru-RU" sz="2800" dirty="0"/>
              <a:t>столбец</a:t>
            </a:r>
            <a:r>
              <a:rPr lang="en-US" sz="2800" dirty="0"/>
              <a:t>_n,</a:t>
            </a:r>
            <a:r>
              <a:rPr lang="ru-RU" sz="2800" dirty="0"/>
              <a:t> функция</a:t>
            </a:r>
            <a:r>
              <a:rPr lang="en-US" sz="2800" dirty="0"/>
              <a:t>(</a:t>
            </a:r>
            <a:r>
              <a:rPr lang="ru-RU" sz="2800" dirty="0"/>
              <a:t>столбец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>
                <a:solidFill>
                  <a:schemeClr val="accent1"/>
                </a:solidFill>
              </a:rPr>
              <a:t>FROM</a:t>
            </a:r>
            <a:r>
              <a:rPr lang="en-US" sz="2800" dirty="0"/>
              <a:t> </a:t>
            </a:r>
            <a:r>
              <a:rPr lang="ru-RU" sz="2800" dirty="0"/>
              <a:t>таблица</a:t>
            </a:r>
            <a:br>
              <a:rPr lang="en-US" sz="2800" dirty="0"/>
            </a:br>
            <a:r>
              <a:rPr lang="en-US" sz="2800" dirty="0"/>
              <a:t>[</a:t>
            </a:r>
            <a:r>
              <a:rPr lang="en-US" sz="2800" dirty="0">
                <a:solidFill>
                  <a:schemeClr val="accent1"/>
                </a:solidFill>
              </a:rPr>
              <a:t>WHERE</a:t>
            </a:r>
            <a:r>
              <a:rPr lang="en-US" sz="2800" dirty="0"/>
              <a:t> </a:t>
            </a:r>
            <a:r>
              <a:rPr lang="ru-RU" sz="2800" dirty="0"/>
              <a:t>условие</a:t>
            </a:r>
            <a:r>
              <a:rPr lang="en-US" sz="2800" dirty="0"/>
              <a:t>]</a:t>
            </a:r>
            <a:br>
              <a:rPr lang="en-US" sz="2800" dirty="0"/>
            </a:br>
            <a:r>
              <a:rPr lang="en-US" sz="2800" dirty="0">
                <a:solidFill>
                  <a:schemeClr val="accent1"/>
                </a:solidFill>
              </a:rPr>
              <a:t>GROUP BY </a:t>
            </a:r>
            <a:r>
              <a:rPr lang="ru-RU" sz="2800" dirty="0" err="1"/>
              <a:t>стобец</a:t>
            </a:r>
            <a:r>
              <a:rPr lang="en-US" sz="2800" dirty="0"/>
              <a:t>1, </a:t>
            </a:r>
            <a:r>
              <a:rPr lang="ru-RU" sz="2800" dirty="0" err="1"/>
              <a:t>стобец</a:t>
            </a:r>
            <a:r>
              <a:rPr lang="en-US" sz="2800" dirty="0"/>
              <a:t>2, ... </a:t>
            </a:r>
            <a:r>
              <a:rPr lang="ru-RU" sz="2800" dirty="0" err="1"/>
              <a:t>стобец</a:t>
            </a:r>
            <a:r>
              <a:rPr lang="en-US" sz="2800" dirty="0"/>
              <a:t>_n</a:t>
            </a:r>
            <a:br>
              <a:rPr lang="en-US" sz="2800" dirty="0"/>
            </a:br>
            <a:r>
              <a:rPr lang="en-US" sz="2800" dirty="0">
                <a:solidFill>
                  <a:srgbClr val="C00000"/>
                </a:solidFill>
              </a:rPr>
              <a:t>HAVING</a:t>
            </a:r>
            <a:r>
              <a:rPr lang="en-US" sz="2800" dirty="0"/>
              <a:t> </a:t>
            </a:r>
            <a:r>
              <a:rPr lang="ru-RU" sz="2800" dirty="0"/>
              <a:t>выражение</a:t>
            </a:r>
            <a:r>
              <a:rPr lang="en-US" sz="2800" dirty="0"/>
              <a:t>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8442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HAVING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Ограничение выдаваемых значений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2275071" y="2521059"/>
            <a:ext cx="76418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effectLst/>
              </a:rPr>
              <a:t>SELECT</a:t>
            </a:r>
            <a:r>
              <a:rPr lang="en-US" sz="2800" dirty="0">
                <a:effectLst/>
              </a:rPr>
              <a:t> </a:t>
            </a:r>
            <a:r>
              <a:rPr lang="en-US" sz="2800" dirty="0" err="1"/>
              <a:t>kurs</a:t>
            </a:r>
            <a:r>
              <a:rPr lang="en-US" sz="2800" dirty="0">
                <a:effectLst/>
              </a:rPr>
              <a:t>, COUNT(*) </a:t>
            </a:r>
            <a:r>
              <a:rPr lang="en-US" sz="2800" dirty="0">
                <a:solidFill>
                  <a:schemeClr val="accent1"/>
                </a:solidFill>
                <a:effectLst/>
              </a:rPr>
              <a:t>AS "</a:t>
            </a:r>
            <a:r>
              <a:rPr lang="ru-RU" sz="2800" dirty="0">
                <a:effectLst/>
              </a:rPr>
              <a:t>Количество студентов</a:t>
            </a:r>
            <a:r>
              <a:rPr lang="en-US" sz="2800" dirty="0">
                <a:solidFill>
                  <a:schemeClr val="accent1"/>
                </a:solidFill>
                <a:effectLst/>
              </a:rPr>
              <a:t>"</a:t>
            </a:r>
          </a:p>
          <a:p>
            <a:r>
              <a:rPr lang="en-US" sz="2800" dirty="0">
                <a:solidFill>
                  <a:schemeClr val="accent1"/>
                </a:solidFill>
                <a:effectLst/>
              </a:rPr>
              <a:t>FROM</a:t>
            </a:r>
            <a:r>
              <a:rPr lang="en-US" sz="2800" dirty="0">
                <a:effectLst/>
              </a:rPr>
              <a:t> student</a:t>
            </a:r>
          </a:p>
          <a:p>
            <a:r>
              <a:rPr lang="en-US" sz="2800" dirty="0">
                <a:solidFill>
                  <a:schemeClr val="accent1"/>
                </a:solidFill>
                <a:effectLst/>
              </a:rPr>
              <a:t>GROUP BY </a:t>
            </a:r>
            <a:r>
              <a:rPr lang="en-US" sz="2800" dirty="0" err="1">
                <a:effectLst/>
              </a:rPr>
              <a:t>kurs</a:t>
            </a:r>
            <a:endParaRPr lang="en-US" sz="2800" dirty="0">
              <a:effectLst/>
            </a:endParaRPr>
          </a:p>
          <a:p>
            <a:r>
              <a:rPr lang="en-US" sz="2800" dirty="0">
                <a:solidFill>
                  <a:srgbClr val="C00000"/>
                </a:solidFill>
                <a:effectLst/>
              </a:rPr>
              <a:t>HAVING </a:t>
            </a:r>
            <a:r>
              <a:rPr lang="en-US" sz="2800" dirty="0">
                <a:effectLst/>
              </a:rPr>
              <a:t>stipend</a:t>
            </a:r>
            <a:r>
              <a:rPr lang="en-US" sz="2800" dirty="0">
                <a:solidFill>
                  <a:srgbClr val="C00000"/>
                </a:solidFill>
                <a:effectLst/>
              </a:rPr>
              <a:t> &gt; 100</a:t>
            </a:r>
            <a:r>
              <a:rPr lang="en-US" sz="2800" dirty="0">
                <a:effectLst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A1383-197F-41BE-8975-F9754B805AD6}"/>
              </a:ext>
            </a:extLst>
          </p:cNvPr>
          <p:cNvSpPr txBox="1"/>
          <p:nvPr/>
        </p:nvSpPr>
        <p:spPr>
          <a:xfrm>
            <a:off x="2275071" y="4676993"/>
            <a:ext cx="76418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effectLst/>
              </a:rPr>
              <a:t>SELECT</a:t>
            </a:r>
            <a:r>
              <a:rPr lang="en-US" sz="2800" dirty="0">
                <a:effectLst/>
              </a:rPr>
              <a:t> </a:t>
            </a:r>
            <a:r>
              <a:rPr lang="en-US" sz="2800" dirty="0" err="1"/>
              <a:t>kurs</a:t>
            </a:r>
            <a:r>
              <a:rPr lang="en-US" sz="2800" dirty="0">
                <a:effectLst/>
              </a:rPr>
              <a:t>, COUNT(*) </a:t>
            </a:r>
            <a:r>
              <a:rPr lang="en-US" sz="2800" dirty="0">
                <a:solidFill>
                  <a:schemeClr val="accent1"/>
                </a:solidFill>
                <a:effectLst/>
              </a:rPr>
              <a:t>AS </a:t>
            </a:r>
            <a:r>
              <a:rPr lang="en-US" sz="2800" dirty="0">
                <a:effectLst/>
              </a:rPr>
              <a:t>count</a:t>
            </a:r>
          </a:p>
          <a:p>
            <a:r>
              <a:rPr lang="en-US" sz="2800" dirty="0">
                <a:solidFill>
                  <a:schemeClr val="accent1"/>
                </a:solidFill>
                <a:effectLst/>
              </a:rPr>
              <a:t>FROM</a:t>
            </a:r>
            <a:r>
              <a:rPr lang="en-US" sz="2800" dirty="0">
                <a:effectLst/>
              </a:rPr>
              <a:t> student</a:t>
            </a:r>
          </a:p>
          <a:p>
            <a:r>
              <a:rPr lang="en-US" sz="2800" dirty="0">
                <a:solidFill>
                  <a:schemeClr val="accent1"/>
                </a:solidFill>
                <a:effectLst/>
              </a:rPr>
              <a:t>GROUP BY </a:t>
            </a:r>
            <a:r>
              <a:rPr lang="en-US" sz="2800" dirty="0" err="1">
                <a:effectLst/>
              </a:rPr>
              <a:t>kurs</a:t>
            </a:r>
            <a:endParaRPr lang="en-US" sz="2800" dirty="0">
              <a:effectLst/>
            </a:endParaRPr>
          </a:p>
          <a:p>
            <a:r>
              <a:rPr lang="en-US" sz="2800">
                <a:solidFill>
                  <a:srgbClr val="C00000"/>
                </a:solidFill>
                <a:effectLst/>
              </a:rPr>
              <a:t>HAVING </a:t>
            </a:r>
            <a:r>
              <a:rPr lang="en-US" sz="2800">
                <a:effectLst/>
              </a:rPr>
              <a:t>count</a:t>
            </a:r>
            <a:r>
              <a:rPr lang="en-US" sz="2800">
                <a:solidFill>
                  <a:srgbClr val="C00000"/>
                </a:solidFill>
                <a:effectLst/>
              </a:rPr>
              <a:t> </a:t>
            </a:r>
            <a:r>
              <a:rPr lang="en-US" sz="2800" dirty="0">
                <a:solidFill>
                  <a:srgbClr val="C00000"/>
                </a:solidFill>
                <a:effectLst/>
              </a:rPr>
              <a:t>&gt; 100</a:t>
            </a:r>
            <a:r>
              <a:rPr lang="en-US" sz="2800" dirty="0">
                <a:effectLst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23129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BAC8D-D162-4286-AA3E-F28F42BC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Наш тестовый сервер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5E80AF-698B-4D13-BEB4-02477E93C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14261"/>
            <a:ext cx="10515600" cy="30627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http://db-learning.ithub.ru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58978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Агрегирование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3162650" y="1985607"/>
            <a:ext cx="673635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COUNT</a:t>
            </a:r>
            <a:r>
              <a:rPr lang="en-US" sz="2400" dirty="0"/>
              <a:t> – </a:t>
            </a:r>
            <a:r>
              <a:rPr lang="ru-RU" sz="2400" dirty="0"/>
              <a:t>Подсчет значений</a:t>
            </a:r>
          </a:p>
          <a:p>
            <a:endParaRPr lang="en-US" sz="2400" dirty="0"/>
          </a:p>
          <a:p>
            <a:r>
              <a:rPr lang="en-US" sz="2400" b="1" dirty="0"/>
              <a:t>MIN</a:t>
            </a:r>
            <a:r>
              <a:rPr lang="ru-RU" sz="2400" b="1" dirty="0"/>
              <a:t> </a:t>
            </a:r>
            <a:r>
              <a:rPr lang="ru-RU" sz="2400" dirty="0"/>
              <a:t>– Минимальное значение</a:t>
            </a:r>
          </a:p>
          <a:p>
            <a:endParaRPr lang="ru-RU" sz="2400" dirty="0"/>
          </a:p>
          <a:p>
            <a:r>
              <a:rPr lang="en-US" sz="2400" b="1" dirty="0"/>
              <a:t>MAX</a:t>
            </a:r>
            <a:r>
              <a:rPr lang="en-US" sz="2400" dirty="0"/>
              <a:t> </a:t>
            </a:r>
            <a:r>
              <a:rPr lang="ru-RU" sz="2400" dirty="0"/>
              <a:t>–</a:t>
            </a:r>
            <a:r>
              <a:rPr lang="en-US" sz="2400" dirty="0"/>
              <a:t> </a:t>
            </a:r>
            <a:r>
              <a:rPr lang="ru-RU" sz="2400" dirty="0"/>
              <a:t>Максимальное значение	</a:t>
            </a:r>
          </a:p>
          <a:p>
            <a:endParaRPr lang="ru-RU" sz="2400" dirty="0"/>
          </a:p>
          <a:p>
            <a:r>
              <a:rPr lang="en-US" sz="2400" b="1" dirty="0"/>
              <a:t>SUM</a:t>
            </a:r>
            <a:r>
              <a:rPr lang="en-US" sz="2400" dirty="0"/>
              <a:t> </a:t>
            </a:r>
            <a:r>
              <a:rPr lang="ru-RU" sz="2400" dirty="0"/>
              <a:t>–</a:t>
            </a:r>
            <a:r>
              <a:rPr lang="en-US" sz="2400" dirty="0"/>
              <a:t> </a:t>
            </a:r>
            <a:r>
              <a:rPr lang="ru-RU" sz="2400" dirty="0"/>
              <a:t>Суммирование отобранных значений</a:t>
            </a:r>
          </a:p>
          <a:p>
            <a:endParaRPr lang="ru-RU" sz="2400" dirty="0"/>
          </a:p>
          <a:p>
            <a:r>
              <a:rPr lang="en-US" sz="2400" b="1" dirty="0"/>
              <a:t>AVG</a:t>
            </a:r>
            <a:r>
              <a:rPr lang="en-US" sz="2400" dirty="0"/>
              <a:t> </a:t>
            </a:r>
            <a:r>
              <a:rPr lang="ru-RU" sz="2400" dirty="0"/>
              <a:t>–</a:t>
            </a:r>
            <a:r>
              <a:rPr lang="en-US" sz="2400" dirty="0"/>
              <a:t> </a:t>
            </a:r>
            <a:r>
              <a:rPr lang="ru-RU" sz="2400" dirty="0"/>
              <a:t>Поиск среднего значения</a:t>
            </a:r>
          </a:p>
          <a:p>
            <a:endParaRPr lang="ru-RU" sz="2400" dirty="0"/>
          </a:p>
          <a:p>
            <a:r>
              <a:rPr lang="en-US" sz="2400" b="1" dirty="0"/>
              <a:t>HAVING</a:t>
            </a:r>
            <a:r>
              <a:rPr lang="en-US" sz="2400" dirty="0"/>
              <a:t> </a:t>
            </a:r>
            <a:r>
              <a:rPr lang="ru-RU" sz="2400" dirty="0"/>
              <a:t>–</a:t>
            </a:r>
            <a:r>
              <a:rPr lang="en-US" sz="2400" dirty="0"/>
              <a:t> </a:t>
            </a:r>
            <a:r>
              <a:rPr lang="ru-RU" sz="2400" dirty="0"/>
              <a:t>Ограничение выдаваемых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381016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COUNT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Подсчитывает значения, если они не </a:t>
            </a:r>
            <a:r>
              <a:rPr lang="en-US" sz="2400" dirty="0"/>
              <a:t>NULL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838200" y="2780487"/>
            <a:ext cx="33006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SELECT </a:t>
            </a:r>
            <a:r>
              <a:rPr lang="en-US" sz="2400" dirty="0">
                <a:solidFill>
                  <a:srgbClr val="C00000"/>
                </a:solidFill>
              </a:rPr>
              <a:t>COUNT(</a:t>
            </a:r>
            <a:r>
              <a:rPr lang="ru-RU" sz="2400" dirty="0"/>
              <a:t>столбец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endParaRPr lang="ru-RU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FROM </a:t>
            </a:r>
            <a:r>
              <a:rPr lang="ru-RU" sz="2400" dirty="0"/>
              <a:t>таблица</a:t>
            </a:r>
          </a:p>
          <a:p>
            <a:r>
              <a:rPr lang="en-US" sz="2400" dirty="0"/>
              <a:t>[</a:t>
            </a:r>
            <a:r>
              <a:rPr lang="en-US" sz="2400" dirty="0">
                <a:solidFill>
                  <a:schemeClr val="accent1"/>
                </a:solidFill>
              </a:rPr>
              <a:t>WHERE</a:t>
            </a:r>
            <a:r>
              <a:rPr lang="en-US" sz="2400" dirty="0"/>
              <a:t> </a:t>
            </a:r>
            <a:r>
              <a:rPr lang="ru-RU" sz="2400" dirty="0"/>
              <a:t>условие</a:t>
            </a:r>
            <a:r>
              <a:rPr lang="en-US" sz="2400" dirty="0"/>
              <a:t>];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DDB50-C90A-4AAA-8639-EFB5D7E7A320}"/>
              </a:ext>
            </a:extLst>
          </p:cNvPr>
          <p:cNvSpPr txBox="1"/>
          <p:nvPr/>
        </p:nvSpPr>
        <p:spPr>
          <a:xfrm>
            <a:off x="5159141" y="2780487"/>
            <a:ext cx="61946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SELECT </a:t>
            </a:r>
            <a:r>
              <a:rPr lang="ru-RU" sz="2400" dirty="0"/>
              <a:t>стобец1, … столбец</a:t>
            </a:r>
            <a:r>
              <a:rPr lang="en-US" sz="2400" dirty="0"/>
              <a:t>N</a:t>
            </a:r>
            <a:r>
              <a:rPr lang="ru-RU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COUNT(</a:t>
            </a:r>
            <a:r>
              <a:rPr lang="ru-RU" sz="2400" dirty="0"/>
              <a:t>столбец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endParaRPr lang="ru-RU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FROM </a:t>
            </a:r>
            <a:r>
              <a:rPr lang="ru-RU" sz="2400" dirty="0"/>
              <a:t>таблица</a:t>
            </a:r>
          </a:p>
          <a:p>
            <a:r>
              <a:rPr lang="en-US" sz="2400" dirty="0"/>
              <a:t>[</a:t>
            </a:r>
            <a:r>
              <a:rPr lang="en-US" sz="2400" dirty="0">
                <a:solidFill>
                  <a:schemeClr val="accent1"/>
                </a:solidFill>
              </a:rPr>
              <a:t>WHERE</a:t>
            </a:r>
            <a:r>
              <a:rPr lang="en-US" sz="2400" dirty="0"/>
              <a:t> </a:t>
            </a:r>
            <a:r>
              <a:rPr lang="ru-RU" sz="2400" dirty="0"/>
              <a:t>условие</a:t>
            </a:r>
            <a:r>
              <a:rPr lang="en-US" sz="2400" dirty="0"/>
              <a:t>]</a:t>
            </a:r>
            <a:endParaRPr lang="ru-RU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GROUP BY </a:t>
            </a:r>
            <a:r>
              <a:rPr lang="ru-RU" sz="2400" dirty="0"/>
              <a:t>столбец</a:t>
            </a:r>
            <a:r>
              <a:rPr lang="en-US" sz="2400" dirty="0"/>
              <a:t>1, </a:t>
            </a:r>
            <a:r>
              <a:rPr lang="ru-RU" sz="2400" dirty="0"/>
              <a:t>… столбец</a:t>
            </a:r>
            <a:r>
              <a:rPr lang="en-US" sz="2400" dirty="0"/>
              <a:t>N;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964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COUNT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3019025" y="3704149"/>
            <a:ext cx="7408245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SELECT </a:t>
            </a:r>
            <a:r>
              <a:rPr lang="en-US" sz="3200" dirty="0">
                <a:solidFill>
                  <a:srgbClr val="C00000"/>
                </a:solidFill>
              </a:rPr>
              <a:t>COUNT(*)</a:t>
            </a:r>
            <a:r>
              <a:rPr lang="en-US" sz="3200" dirty="0">
                <a:solidFill>
                  <a:schemeClr val="accent1"/>
                </a:solidFill>
              </a:rPr>
              <a:t> FROM </a:t>
            </a:r>
            <a:r>
              <a:rPr lang="en-US" sz="3200" dirty="0"/>
              <a:t>supplier</a:t>
            </a:r>
          </a:p>
          <a:p>
            <a:endParaRPr lang="en-US" sz="3200" dirty="0"/>
          </a:p>
          <a:p>
            <a:r>
              <a:rPr lang="en-US" sz="3200" dirty="0">
                <a:solidFill>
                  <a:schemeClr val="accent1"/>
                </a:solidFill>
              </a:rPr>
              <a:t>SELECT </a:t>
            </a:r>
            <a:r>
              <a:rPr lang="en-US" sz="3200" dirty="0">
                <a:solidFill>
                  <a:srgbClr val="C00000"/>
                </a:solidFill>
              </a:rPr>
              <a:t>COUNT(id)</a:t>
            </a:r>
            <a:r>
              <a:rPr lang="en-US" sz="3200" dirty="0">
                <a:solidFill>
                  <a:schemeClr val="accent1"/>
                </a:solidFill>
              </a:rPr>
              <a:t> FROM </a:t>
            </a:r>
            <a:r>
              <a:rPr lang="en-US" sz="3200" dirty="0"/>
              <a:t>supplier</a:t>
            </a:r>
            <a:endParaRPr lang="ru-RU" sz="3200" dirty="0"/>
          </a:p>
          <a:p>
            <a:endParaRPr lang="en-US" sz="3200" dirty="0"/>
          </a:p>
          <a:p>
            <a:r>
              <a:rPr lang="en-US" sz="3200" dirty="0">
                <a:solidFill>
                  <a:schemeClr val="accent1"/>
                </a:solidFill>
              </a:rPr>
              <a:t>SELECT </a:t>
            </a:r>
            <a:r>
              <a:rPr lang="en-US" sz="3200" dirty="0">
                <a:solidFill>
                  <a:srgbClr val="C00000"/>
                </a:solidFill>
              </a:rPr>
              <a:t>COUNT(state)</a:t>
            </a:r>
            <a:r>
              <a:rPr lang="en-US" sz="3200" dirty="0">
                <a:solidFill>
                  <a:schemeClr val="accent1"/>
                </a:solidFill>
              </a:rPr>
              <a:t> FROM </a:t>
            </a:r>
            <a:r>
              <a:rPr lang="en-US" sz="3200" dirty="0"/>
              <a:t>supplier</a:t>
            </a:r>
            <a:endParaRPr lang="ru-RU" sz="3200" dirty="0"/>
          </a:p>
          <a:p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7A07FFE3-C6B7-43C3-AE75-D243E5FB6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040443"/>
              </p:ext>
            </p:extLst>
          </p:nvPr>
        </p:nvGraphicFramePr>
        <p:xfrm>
          <a:off x="3104279" y="1690811"/>
          <a:ext cx="6198210" cy="14630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66070">
                  <a:extLst>
                    <a:ext uri="{9D8B030D-6E8A-4147-A177-3AD203B41FA5}">
                      <a16:colId xmlns:a16="http://schemas.microsoft.com/office/drawing/2014/main" val="2893408214"/>
                    </a:ext>
                  </a:extLst>
                </a:gridCol>
                <a:gridCol w="2066070">
                  <a:extLst>
                    <a:ext uri="{9D8B030D-6E8A-4147-A177-3AD203B41FA5}">
                      <a16:colId xmlns:a16="http://schemas.microsoft.com/office/drawing/2014/main" val="2280274230"/>
                    </a:ext>
                  </a:extLst>
                </a:gridCol>
                <a:gridCol w="2066070">
                  <a:extLst>
                    <a:ext uri="{9D8B030D-6E8A-4147-A177-3AD203B41FA5}">
                      <a16:colId xmlns:a16="http://schemas.microsoft.com/office/drawing/2014/main" val="495386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04040"/>
                          </a:solidFill>
                          <a:effectLst/>
                        </a:rPr>
                        <a:t>id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04040"/>
                          </a:solidFill>
                          <a:effectLst/>
                        </a:rPr>
                        <a:t>name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04040"/>
                          </a:solidFill>
                          <a:effectLst/>
                        </a:rPr>
                        <a:t>state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66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113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584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Cheese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6534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2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COUNT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1073617" y="2077479"/>
            <a:ext cx="10044765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effectLst/>
              </a:rPr>
              <a:t>SELECT</a:t>
            </a:r>
            <a:r>
              <a:rPr lang="en-US" sz="3200" dirty="0">
                <a:effectLst/>
              </a:rPr>
              <a:t> department, </a:t>
            </a:r>
            <a:r>
              <a:rPr lang="en-US" sz="3200" dirty="0">
                <a:solidFill>
                  <a:srgbClr val="C00000"/>
                </a:solidFill>
                <a:effectLst/>
              </a:rPr>
              <a:t>COUNT(*)</a:t>
            </a:r>
            <a:r>
              <a:rPr lang="en-US" sz="3200" dirty="0">
                <a:effectLst/>
              </a:rPr>
              <a:t> </a:t>
            </a:r>
            <a:r>
              <a:rPr lang="en-US" sz="3200" dirty="0">
                <a:solidFill>
                  <a:schemeClr val="accent1"/>
                </a:solidFill>
                <a:effectLst/>
              </a:rPr>
              <a:t>AS</a:t>
            </a:r>
            <a:r>
              <a:rPr lang="en-US" sz="3200" dirty="0">
                <a:effectLst/>
              </a:rPr>
              <a:t> "Number of employees"</a:t>
            </a:r>
          </a:p>
          <a:p>
            <a:r>
              <a:rPr lang="en-US" sz="3200" dirty="0">
                <a:solidFill>
                  <a:schemeClr val="accent1"/>
                </a:solidFill>
                <a:effectLst/>
              </a:rPr>
              <a:t>FROM</a:t>
            </a:r>
            <a:r>
              <a:rPr lang="en-US" sz="3200" dirty="0">
                <a:effectLst/>
              </a:rPr>
              <a:t> employees</a:t>
            </a:r>
          </a:p>
          <a:p>
            <a:r>
              <a:rPr lang="en-US" sz="3200" dirty="0">
                <a:solidFill>
                  <a:schemeClr val="accent1"/>
                </a:solidFill>
                <a:effectLst/>
              </a:rPr>
              <a:t>WHERE</a:t>
            </a:r>
            <a:r>
              <a:rPr lang="en-US" sz="3200" dirty="0">
                <a:effectLst/>
              </a:rPr>
              <a:t> district = '</a:t>
            </a:r>
            <a:r>
              <a:rPr lang="ru-RU" sz="3200" dirty="0">
                <a:effectLst/>
              </a:rPr>
              <a:t>ВАО</a:t>
            </a:r>
            <a:r>
              <a:rPr lang="en-US" sz="3200" dirty="0">
                <a:effectLst/>
              </a:rPr>
              <a:t>'</a:t>
            </a:r>
          </a:p>
          <a:p>
            <a:r>
              <a:rPr lang="en-US" sz="3200" dirty="0">
                <a:solidFill>
                  <a:schemeClr val="accent1"/>
                </a:solidFill>
                <a:effectLst/>
              </a:rPr>
              <a:t>GROUP BY </a:t>
            </a:r>
            <a:r>
              <a:rPr lang="en-US" sz="3200" dirty="0">
                <a:effectLst/>
              </a:rPr>
              <a:t>department;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12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Находит минимальное значение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1639503" y="2554586"/>
            <a:ext cx="891299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SELECT </a:t>
            </a:r>
            <a:r>
              <a:rPr lang="en-US" sz="2400" dirty="0">
                <a:solidFill>
                  <a:srgbClr val="C00000"/>
                </a:solidFill>
              </a:rPr>
              <a:t>MIN(</a:t>
            </a:r>
            <a:r>
              <a:rPr lang="en-US" sz="2400" dirty="0"/>
              <a:t>stipend</a:t>
            </a:r>
            <a:r>
              <a:rPr lang="en-US" sz="2400" dirty="0">
                <a:solidFill>
                  <a:srgbClr val="C00000"/>
                </a:solidFill>
              </a:rPr>
              <a:t>) </a:t>
            </a:r>
            <a:r>
              <a:rPr lang="en-US" sz="2400" dirty="0">
                <a:solidFill>
                  <a:schemeClr val="accent1"/>
                </a:solidFill>
              </a:rPr>
              <a:t>AS "</a:t>
            </a:r>
            <a:r>
              <a:rPr lang="en-US" sz="2400" dirty="0" err="1"/>
              <a:t>Минимальная</a:t>
            </a:r>
            <a:r>
              <a:rPr lang="en-US" sz="2400" dirty="0"/>
              <a:t> </a:t>
            </a:r>
            <a:r>
              <a:rPr lang="ru-RU" sz="2400" dirty="0"/>
              <a:t>стипендия</a:t>
            </a:r>
            <a:r>
              <a:rPr lang="en-US" sz="2400" dirty="0">
                <a:solidFill>
                  <a:schemeClr val="accent1"/>
                </a:solidFill>
              </a:rPr>
              <a:t>"</a:t>
            </a:r>
            <a:r>
              <a:rPr lang="ru-RU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FROM </a:t>
            </a:r>
            <a:r>
              <a:rPr lang="en-US" sz="2400" dirty="0"/>
              <a:t>student;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  <a:effectLst/>
              </a:rPr>
              <a:t>SELECT </a:t>
            </a:r>
            <a:r>
              <a:rPr lang="en-US" sz="2400" dirty="0" err="1">
                <a:effectLst/>
              </a:rPr>
              <a:t>kurs</a:t>
            </a:r>
            <a:r>
              <a:rPr lang="en-US" sz="2400" dirty="0">
                <a:effectLst/>
              </a:rPr>
              <a:t>, </a:t>
            </a:r>
            <a:r>
              <a:rPr lang="en-US" sz="2400" dirty="0">
                <a:solidFill>
                  <a:srgbClr val="C00000"/>
                </a:solidFill>
                <a:effectLst/>
              </a:rPr>
              <a:t>MIN(</a:t>
            </a:r>
            <a:r>
              <a:rPr lang="en-US" sz="2400" dirty="0">
                <a:effectLst/>
              </a:rPr>
              <a:t>stipend</a:t>
            </a:r>
            <a:r>
              <a:rPr lang="en-US" sz="2400" dirty="0">
                <a:solidFill>
                  <a:srgbClr val="C00000"/>
                </a:solidFill>
                <a:effectLst/>
              </a:rPr>
              <a:t>)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AS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"</a:t>
            </a:r>
            <a:r>
              <a:rPr lang="en-US" sz="2400" dirty="0" err="1"/>
              <a:t>Минимальная</a:t>
            </a:r>
            <a:r>
              <a:rPr lang="en-US" sz="2400" dirty="0"/>
              <a:t> </a:t>
            </a:r>
            <a:r>
              <a:rPr lang="ru-RU" sz="2400" dirty="0"/>
              <a:t>стипендия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"</a:t>
            </a:r>
          </a:p>
          <a:p>
            <a:r>
              <a:rPr lang="en-US" sz="2400" dirty="0">
                <a:solidFill>
                  <a:schemeClr val="accent1"/>
                </a:solidFill>
                <a:effectLst/>
              </a:rPr>
              <a:t>FROM</a:t>
            </a:r>
            <a:r>
              <a:rPr lang="en-US" sz="2400" dirty="0">
                <a:effectLst/>
              </a:rPr>
              <a:t> student</a:t>
            </a:r>
          </a:p>
          <a:p>
            <a:r>
              <a:rPr lang="en-US" sz="2400" dirty="0">
                <a:solidFill>
                  <a:schemeClr val="accent1"/>
                </a:solidFill>
                <a:effectLst/>
              </a:rPr>
              <a:t>GROUP BY </a:t>
            </a:r>
            <a:r>
              <a:rPr lang="en-US" sz="2400" dirty="0" err="1">
                <a:effectLst/>
              </a:rPr>
              <a:t>kurs</a:t>
            </a:r>
            <a:r>
              <a:rPr lang="en-US" sz="2400" dirty="0">
                <a:effectLst/>
              </a:rPr>
              <a:t>;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7520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MAX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Находит минимальное значение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1639503" y="2554586"/>
            <a:ext cx="891299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SELECT </a:t>
            </a:r>
            <a:r>
              <a:rPr lang="en-US" sz="2400" dirty="0">
                <a:solidFill>
                  <a:srgbClr val="C00000"/>
                </a:solidFill>
              </a:rPr>
              <a:t>MAX(</a:t>
            </a:r>
            <a:r>
              <a:rPr lang="en-US" sz="2400" dirty="0"/>
              <a:t>stipend</a:t>
            </a:r>
            <a:r>
              <a:rPr lang="en-US" sz="2400" dirty="0">
                <a:solidFill>
                  <a:srgbClr val="C00000"/>
                </a:solidFill>
              </a:rPr>
              <a:t>) </a:t>
            </a:r>
            <a:r>
              <a:rPr lang="en-US" sz="2400" dirty="0">
                <a:solidFill>
                  <a:schemeClr val="accent1"/>
                </a:solidFill>
              </a:rPr>
              <a:t>AS "</a:t>
            </a:r>
            <a:r>
              <a:rPr lang="en-US" sz="2400" dirty="0"/>
              <a:t>М</a:t>
            </a:r>
            <a:r>
              <a:rPr lang="ru-RU" sz="2400" dirty="0" err="1"/>
              <a:t>аксимальная</a:t>
            </a:r>
            <a:r>
              <a:rPr lang="en-US" sz="2400" dirty="0"/>
              <a:t> </a:t>
            </a:r>
            <a:r>
              <a:rPr lang="ru-RU" sz="2400" dirty="0"/>
              <a:t>стипендия</a:t>
            </a:r>
            <a:r>
              <a:rPr lang="en-US" sz="2400" dirty="0">
                <a:solidFill>
                  <a:schemeClr val="accent1"/>
                </a:solidFill>
              </a:rPr>
              <a:t>"</a:t>
            </a:r>
            <a:r>
              <a:rPr lang="ru-RU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FROM </a:t>
            </a:r>
            <a:r>
              <a:rPr lang="en-US" sz="2400" dirty="0"/>
              <a:t>student;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  <a:effectLst/>
              </a:rPr>
              <a:t>SELECT </a:t>
            </a:r>
            <a:r>
              <a:rPr lang="en-US" sz="2400" dirty="0" err="1">
                <a:effectLst/>
              </a:rPr>
              <a:t>kurs</a:t>
            </a:r>
            <a:r>
              <a:rPr lang="en-US" sz="2400" dirty="0">
                <a:effectLst/>
              </a:rPr>
              <a:t>, </a:t>
            </a:r>
            <a:r>
              <a:rPr lang="en-US" sz="2400" dirty="0">
                <a:solidFill>
                  <a:srgbClr val="C00000"/>
                </a:solidFill>
                <a:effectLst/>
              </a:rPr>
              <a:t>MAX(</a:t>
            </a:r>
            <a:r>
              <a:rPr lang="en-US" sz="2400" dirty="0">
                <a:effectLst/>
              </a:rPr>
              <a:t>stipend</a:t>
            </a:r>
            <a:r>
              <a:rPr lang="en-US" sz="2400" dirty="0">
                <a:solidFill>
                  <a:srgbClr val="C00000"/>
                </a:solidFill>
                <a:effectLst/>
              </a:rPr>
              <a:t>)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AS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"</a:t>
            </a:r>
            <a:r>
              <a:rPr lang="en-US" sz="2400" dirty="0"/>
              <a:t>М</a:t>
            </a:r>
            <a:r>
              <a:rPr lang="ru-RU" sz="2400" dirty="0" err="1"/>
              <a:t>аксимальная</a:t>
            </a:r>
            <a:r>
              <a:rPr lang="en-US" sz="2400" dirty="0"/>
              <a:t> </a:t>
            </a:r>
            <a:r>
              <a:rPr lang="ru-RU" sz="2400" dirty="0"/>
              <a:t>стипендия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"</a:t>
            </a:r>
          </a:p>
          <a:p>
            <a:r>
              <a:rPr lang="en-US" sz="2400" dirty="0">
                <a:solidFill>
                  <a:schemeClr val="accent1"/>
                </a:solidFill>
                <a:effectLst/>
              </a:rPr>
              <a:t>FROM</a:t>
            </a:r>
            <a:r>
              <a:rPr lang="en-US" sz="2400" dirty="0">
                <a:effectLst/>
              </a:rPr>
              <a:t> student</a:t>
            </a:r>
          </a:p>
          <a:p>
            <a:r>
              <a:rPr lang="en-US" sz="2400" dirty="0">
                <a:solidFill>
                  <a:schemeClr val="accent1"/>
                </a:solidFill>
                <a:effectLst/>
              </a:rPr>
              <a:t>GROUP BY </a:t>
            </a:r>
            <a:r>
              <a:rPr lang="en-US" sz="2400" dirty="0" err="1">
                <a:effectLst/>
              </a:rPr>
              <a:t>kurs</a:t>
            </a:r>
            <a:r>
              <a:rPr lang="en-US" sz="2400" dirty="0">
                <a:effectLst/>
              </a:rPr>
              <a:t>;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6794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Суммирование выбранных значений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1639503" y="2554586"/>
            <a:ext cx="891299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SELECT </a:t>
            </a:r>
            <a:r>
              <a:rPr lang="en-US" sz="2400" dirty="0">
                <a:solidFill>
                  <a:srgbClr val="C00000"/>
                </a:solidFill>
              </a:rPr>
              <a:t>SUM(</a:t>
            </a:r>
            <a:r>
              <a:rPr lang="en-US" sz="2400" dirty="0"/>
              <a:t>stipend</a:t>
            </a:r>
            <a:r>
              <a:rPr lang="en-US" sz="2400" dirty="0">
                <a:solidFill>
                  <a:srgbClr val="C00000"/>
                </a:solidFill>
              </a:rPr>
              <a:t>) </a:t>
            </a:r>
            <a:r>
              <a:rPr lang="en-US" sz="2400" dirty="0">
                <a:solidFill>
                  <a:schemeClr val="accent1"/>
                </a:solidFill>
              </a:rPr>
              <a:t>AS "</a:t>
            </a:r>
            <a:r>
              <a:rPr lang="ru-RU" sz="2400" dirty="0"/>
              <a:t>Общий размер стипендии</a:t>
            </a:r>
            <a:r>
              <a:rPr lang="en-US" sz="2400" dirty="0">
                <a:solidFill>
                  <a:schemeClr val="accent1"/>
                </a:solidFill>
              </a:rPr>
              <a:t>"</a:t>
            </a:r>
            <a:r>
              <a:rPr lang="ru-RU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FROM </a:t>
            </a:r>
            <a:r>
              <a:rPr lang="en-US" sz="2400" dirty="0"/>
              <a:t>student;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  <a:effectLst/>
              </a:rPr>
              <a:t>SELECT </a:t>
            </a:r>
            <a:r>
              <a:rPr lang="en-US" sz="2400" dirty="0" err="1">
                <a:effectLst/>
              </a:rPr>
              <a:t>kurs</a:t>
            </a:r>
            <a:r>
              <a:rPr lang="en-US" sz="2400" dirty="0">
                <a:effectLst/>
              </a:rPr>
              <a:t>, </a:t>
            </a:r>
            <a:r>
              <a:rPr lang="en-US" sz="2400" dirty="0">
                <a:solidFill>
                  <a:srgbClr val="C00000"/>
                </a:solidFill>
                <a:effectLst/>
              </a:rPr>
              <a:t>SUM(</a:t>
            </a:r>
            <a:r>
              <a:rPr lang="en-US" sz="2400" dirty="0">
                <a:effectLst/>
              </a:rPr>
              <a:t>stipend</a:t>
            </a:r>
            <a:r>
              <a:rPr lang="en-US" sz="2400" dirty="0">
                <a:solidFill>
                  <a:srgbClr val="C00000"/>
                </a:solidFill>
                <a:effectLst/>
              </a:rPr>
              <a:t>)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AS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"</a:t>
            </a:r>
            <a:r>
              <a:rPr lang="ru-RU" sz="2400" dirty="0">
                <a:effectLst/>
              </a:rPr>
              <a:t>Размер стипендии на курсе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"</a:t>
            </a:r>
          </a:p>
          <a:p>
            <a:r>
              <a:rPr lang="en-US" sz="2400" dirty="0">
                <a:solidFill>
                  <a:schemeClr val="accent1"/>
                </a:solidFill>
                <a:effectLst/>
              </a:rPr>
              <a:t>FROM</a:t>
            </a:r>
            <a:r>
              <a:rPr lang="en-US" sz="2400" dirty="0">
                <a:effectLst/>
              </a:rPr>
              <a:t> student</a:t>
            </a:r>
          </a:p>
          <a:p>
            <a:r>
              <a:rPr lang="en-US" sz="2400" dirty="0">
                <a:solidFill>
                  <a:schemeClr val="accent1"/>
                </a:solidFill>
                <a:effectLst/>
              </a:rPr>
              <a:t>GROUP BY </a:t>
            </a:r>
            <a:r>
              <a:rPr lang="en-US" sz="2400" dirty="0" err="1">
                <a:effectLst/>
              </a:rPr>
              <a:t>kurs</a:t>
            </a:r>
            <a:r>
              <a:rPr lang="en-US" sz="2400" dirty="0">
                <a:effectLst/>
              </a:rPr>
              <a:t>;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85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AVG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Поиск среднего значение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1434164" y="2554586"/>
            <a:ext cx="911833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SELECT </a:t>
            </a:r>
            <a:r>
              <a:rPr lang="en-US" sz="2400" dirty="0">
                <a:solidFill>
                  <a:srgbClr val="C00000"/>
                </a:solidFill>
              </a:rPr>
              <a:t>AVG(</a:t>
            </a:r>
            <a:r>
              <a:rPr lang="en-US" sz="2400" dirty="0"/>
              <a:t>stipend</a:t>
            </a:r>
            <a:r>
              <a:rPr lang="en-US" sz="2400" dirty="0">
                <a:solidFill>
                  <a:srgbClr val="C00000"/>
                </a:solidFill>
              </a:rPr>
              <a:t>) </a:t>
            </a:r>
            <a:r>
              <a:rPr lang="en-US" sz="2400" dirty="0">
                <a:solidFill>
                  <a:schemeClr val="accent1"/>
                </a:solidFill>
              </a:rPr>
              <a:t>AS "</a:t>
            </a:r>
            <a:r>
              <a:rPr lang="ru-RU" sz="2400" dirty="0"/>
              <a:t>Средний размер стипендии</a:t>
            </a:r>
            <a:r>
              <a:rPr lang="en-US" sz="2400" dirty="0">
                <a:solidFill>
                  <a:schemeClr val="accent1"/>
                </a:solidFill>
              </a:rPr>
              <a:t>"</a:t>
            </a:r>
            <a:r>
              <a:rPr lang="ru-RU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FROM </a:t>
            </a:r>
            <a:r>
              <a:rPr lang="en-US" sz="2400" dirty="0"/>
              <a:t>student;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  <a:effectLst/>
              </a:rPr>
              <a:t>SELECT </a:t>
            </a:r>
            <a:r>
              <a:rPr lang="en-US" sz="2400" dirty="0" err="1">
                <a:effectLst/>
              </a:rPr>
              <a:t>kurs</a:t>
            </a:r>
            <a:r>
              <a:rPr lang="en-US" sz="2400" dirty="0">
                <a:effectLst/>
              </a:rPr>
              <a:t>, </a:t>
            </a:r>
            <a:r>
              <a:rPr lang="en-US" sz="2400" dirty="0">
                <a:solidFill>
                  <a:srgbClr val="C00000"/>
                </a:solidFill>
                <a:effectLst/>
              </a:rPr>
              <a:t>AVG(</a:t>
            </a:r>
            <a:r>
              <a:rPr lang="en-US" sz="2400" dirty="0">
                <a:effectLst/>
              </a:rPr>
              <a:t>stipend</a:t>
            </a:r>
            <a:r>
              <a:rPr lang="en-US" sz="2400" dirty="0">
                <a:solidFill>
                  <a:srgbClr val="C00000"/>
                </a:solidFill>
                <a:effectLst/>
              </a:rPr>
              <a:t>)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AS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"</a:t>
            </a:r>
            <a:r>
              <a:rPr lang="ru-RU" sz="2400" dirty="0">
                <a:effectLst/>
              </a:rPr>
              <a:t>Средний размер стипендии на курсе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"</a:t>
            </a:r>
          </a:p>
          <a:p>
            <a:r>
              <a:rPr lang="en-US" sz="2400" dirty="0">
                <a:solidFill>
                  <a:schemeClr val="accent1"/>
                </a:solidFill>
                <a:effectLst/>
              </a:rPr>
              <a:t>FROM</a:t>
            </a:r>
            <a:r>
              <a:rPr lang="en-US" sz="2400" dirty="0">
                <a:effectLst/>
              </a:rPr>
              <a:t> student</a:t>
            </a:r>
          </a:p>
          <a:p>
            <a:r>
              <a:rPr lang="en-US" sz="2400" dirty="0">
                <a:solidFill>
                  <a:schemeClr val="accent1"/>
                </a:solidFill>
                <a:effectLst/>
              </a:rPr>
              <a:t>GROUP BY </a:t>
            </a:r>
            <a:r>
              <a:rPr lang="en-US" sz="2400" dirty="0" err="1">
                <a:effectLst/>
              </a:rPr>
              <a:t>kurs</a:t>
            </a:r>
            <a:r>
              <a:rPr lang="en-US" sz="2400" dirty="0">
                <a:effectLst/>
              </a:rPr>
              <a:t>;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203341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2CC9B991CE44B48B840C48F4E14C738" ma:contentTypeVersion="11" ma:contentTypeDescription="Создание документа." ma:contentTypeScope="" ma:versionID="c229767ce3b8782a8e135421238a08f7">
  <xsd:schema xmlns:xsd="http://www.w3.org/2001/XMLSchema" xmlns:xs="http://www.w3.org/2001/XMLSchema" xmlns:p="http://schemas.microsoft.com/office/2006/metadata/properties" xmlns:ns3="20895bc8-be02-42ca-8ca1-36e50731b469" xmlns:ns4="e85ba575-3eae-4c7e-b3f1-323868c4ce13" targetNamespace="http://schemas.microsoft.com/office/2006/metadata/properties" ma:root="true" ma:fieldsID="8f067912acd794335a3d7d083cfe6a8d" ns3:_="" ns4:_="">
    <xsd:import namespace="20895bc8-be02-42ca-8ca1-36e50731b469"/>
    <xsd:import namespace="e85ba575-3eae-4c7e-b3f1-323868c4c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95bc8-be02-42ca-8ca1-36e50731b4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ba575-3eae-4c7e-b3f1-323868c4c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D3B951-5F0F-4CAD-BCE3-FE36B8146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895bc8-be02-42ca-8ca1-36e50731b469"/>
    <ds:schemaRef ds:uri="e85ba575-3eae-4c7e-b3f1-323868c4c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602252-2014-4D9C-BB1E-D47804EC2645}">
  <ds:schemaRefs>
    <ds:schemaRef ds:uri="20895bc8-be02-42ca-8ca1-36e50731b469"/>
    <ds:schemaRef ds:uri="e85ba575-3eae-4c7e-b3f1-323868c4ce1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DBC1E19-A7B0-4AB7-BA15-CB3C7B9B97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382</Words>
  <Application>Microsoft Office PowerPoint</Application>
  <PresentationFormat>Широкоэкранный</PresentationFormat>
  <Paragraphs>93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Теория БД и основы SQL</vt:lpstr>
      <vt:lpstr>Агрегирование</vt:lpstr>
      <vt:lpstr>COUNT</vt:lpstr>
      <vt:lpstr>COUNT</vt:lpstr>
      <vt:lpstr>COUNT</vt:lpstr>
      <vt:lpstr>MIN</vt:lpstr>
      <vt:lpstr>MAX</vt:lpstr>
      <vt:lpstr>SUM</vt:lpstr>
      <vt:lpstr>AVG</vt:lpstr>
      <vt:lpstr>HAVING</vt:lpstr>
      <vt:lpstr>HAVING</vt:lpstr>
      <vt:lpstr>Наш тестовый сервер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Романов Аркадий Борисович</cp:lastModifiedBy>
  <cp:revision>29</cp:revision>
  <dcterms:created xsi:type="dcterms:W3CDTF">2021-09-25T09:32:47Z</dcterms:created>
  <dcterms:modified xsi:type="dcterms:W3CDTF">2021-10-27T10:34:37Z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0x01010042CC9B991CE44B48B840C48F4E14C738</vt:lpwstr>
  </property>
</Properties>
</file>