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7" r:id="rId18"/>
    <p:sldId id="288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31.10.2021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DATE_SUB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возвращает объект DATE или DATETIME, который является результатом вычитания из даты </a:t>
            </a:r>
            <a:r>
              <a:rPr lang="ru-RU" sz="2400" dirty="0" err="1"/>
              <a:t>date</a:t>
            </a:r>
            <a:r>
              <a:rPr lang="ru-RU" sz="2400" dirty="0"/>
              <a:t> определенного временного интервала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95437" y="2937892"/>
            <a:ext cx="760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ru-RU" sz="2400" dirty="0"/>
              <a:t>*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dt &lt; </a:t>
            </a:r>
            <a:r>
              <a:rPr lang="en-US" sz="2400" dirty="0">
                <a:solidFill>
                  <a:srgbClr val="C00000"/>
                </a:solidFill>
              </a:rPr>
              <a:t>NOW()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 err="1"/>
              <a:t>your_table</a:t>
            </a:r>
            <a:r>
              <a:rPr lang="en-US" sz="2400" dirty="0"/>
              <a:t> (dt, log) </a:t>
            </a:r>
            <a:r>
              <a:rPr lang="en-US" sz="2400" dirty="0">
                <a:solidFill>
                  <a:schemeClr val="accent1"/>
                </a:solidFill>
              </a:rPr>
              <a:t>VALUES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NOW()</a:t>
            </a:r>
            <a:r>
              <a:rPr lang="en-US" sz="2400" dirty="0"/>
              <a:t>, 'access’);</a:t>
            </a:r>
          </a:p>
        </p:txBody>
      </p:sp>
    </p:spTree>
    <p:extLst>
      <p:ext uri="{BB962C8B-B14F-4D97-AF65-F5344CB8AC3E}">
        <p14:creationId xmlns:p14="http://schemas.microsoft.com/office/powerpoint/2010/main" val="188465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DATE_SUB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возвращает объект DATE или DATETIME, который является результатом вычитания из даты </a:t>
            </a:r>
            <a:r>
              <a:rPr lang="ru-RU" sz="2400" dirty="0" err="1"/>
              <a:t>date</a:t>
            </a:r>
            <a:r>
              <a:rPr lang="ru-RU" sz="2400" dirty="0"/>
              <a:t> определенного временного интервала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059579" y="3760621"/>
            <a:ext cx="24305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MICROSECOND</a:t>
            </a:r>
          </a:p>
          <a:p>
            <a:r>
              <a:rPr lang="en-US" sz="2000" dirty="0"/>
              <a:t>SECOND</a:t>
            </a:r>
          </a:p>
          <a:p>
            <a:r>
              <a:rPr lang="en-US" sz="2000" dirty="0"/>
              <a:t>MINUTE</a:t>
            </a:r>
          </a:p>
          <a:p>
            <a:r>
              <a:rPr lang="en-US" sz="2000" dirty="0"/>
              <a:t>HOUR</a:t>
            </a:r>
          </a:p>
          <a:p>
            <a:r>
              <a:rPr lang="en-US" sz="2000" dirty="0"/>
              <a:t>DAY</a:t>
            </a:r>
          </a:p>
          <a:p>
            <a:r>
              <a:rPr lang="en-US" sz="2000" dirty="0"/>
              <a:t>WEEK</a:t>
            </a:r>
          </a:p>
          <a:p>
            <a:r>
              <a:rPr lang="en-US" sz="2000" dirty="0"/>
              <a:t>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C109E-FBDD-4468-8C01-E028DAA87B7C}"/>
              </a:ext>
            </a:extLst>
          </p:cNvPr>
          <p:cNvSpPr txBox="1"/>
          <p:nvPr/>
        </p:nvSpPr>
        <p:spPr>
          <a:xfrm>
            <a:off x="4479851" y="3760620"/>
            <a:ext cx="29276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QUARTER</a:t>
            </a:r>
          </a:p>
          <a:p>
            <a:r>
              <a:rPr lang="en-US" sz="2000" dirty="0"/>
              <a:t>YEAR</a:t>
            </a:r>
          </a:p>
          <a:p>
            <a:r>
              <a:rPr lang="en-US" sz="2000" dirty="0"/>
              <a:t>SECOND_MICROSECOND</a:t>
            </a:r>
          </a:p>
          <a:p>
            <a:r>
              <a:rPr lang="en-US" sz="2000" dirty="0"/>
              <a:t>MINUTE_MICROSECOND</a:t>
            </a:r>
          </a:p>
          <a:p>
            <a:r>
              <a:rPr lang="en-US" sz="2000" dirty="0"/>
              <a:t>HOUR_MICROSECOND</a:t>
            </a:r>
          </a:p>
          <a:p>
            <a:r>
              <a:rPr lang="en-US" sz="2000" dirty="0"/>
              <a:t>HOUR_SECOND</a:t>
            </a:r>
          </a:p>
          <a:p>
            <a:r>
              <a:rPr lang="en-US" sz="2000" dirty="0"/>
              <a:t>HOUR_MINUTE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E7CAF-60FF-4DD8-A845-8B4984D6A9AD}"/>
              </a:ext>
            </a:extLst>
          </p:cNvPr>
          <p:cNvSpPr txBox="1"/>
          <p:nvPr/>
        </p:nvSpPr>
        <p:spPr>
          <a:xfrm>
            <a:off x="8397244" y="3760621"/>
            <a:ext cx="292768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DAY_MICROSECOND</a:t>
            </a:r>
          </a:p>
          <a:p>
            <a:r>
              <a:rPr lang="en-US" sz="2000" dirty="0"/>
              <a:t>DAY_SECOND</a:t>
            </a:r>
          </a:p>
          <a:p>
            <a:r>
              <a:rPr lang="en-US" sz="2000" dirty="0"/>
              <a:t>DAY_MINUTE</a:t>
            </a:r>
          </a:p>
          <a:p>
            <a:r>
              <a:rPr lang="en-US" sz="2000" dirty="0"/>
              <a:t>DAY_HOUR</a:t>
            </a:r>
          </a:p>
          <a:p>
            <a:r>
              <a:rPr lang="en-US" sz="2000" dirty="0"/>
              <a:t>YEAR_MONTH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32C52-52FC-44D6-9649-2E34A91FF3F9}"/>
              </a:ext>
            </a:extLst>
          </p:cNvPr>
          <p:cNvSpPr txBox="1"/>
          <p:nvPr/>
        </p:nvSpPr>
        <p:spPr>
          <a:xfrm>
            <a:off x="3015361" y="2879543"/>
            <a:ext cx="616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DATE_SUB</a:t>
            </a:r>
            <a:r>
              <a:rPr lang="ru-RU" sz="2800" dirty="0"/>
              <a:t>(</a:t>
            </a:r>
            <a:r>
              <a:rPr lang="ru-RU" sz="2800" i="1" dirty="0" err="1"/>
              <a:t>date</a:t>
            </a:r>
            <a:r>
              <a:rPr lang="ru-RU" sz="2800" dirty="0"/>
              <a:t>, INTERVAL </a:t>
            </a:r>
            <a:r>
              <a:rPr lang="ru-RU" sz="2800" dirty="0" err="1"/>
              <a:t>value</a:t>
            </a:r>
            <a:r>
              <a:rPr lang="ru-RU" sz="2800" dirty="0"/>
              <a:t> </a:t>
            </a:r>
            <a:r>
              <a:rPr lang="ru-RU" sz="2800" i="1" dirty="0" err="1">
                <a:solidFill>
                  <a:schemeClr val="accent1"/>
                </a:solidFill>
              </a:rPr>
              <a:t>interval</a:t>
            </a:r>
            <a:r>
              <a:rPr lang="ru-R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844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DATE_SUB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Примеры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32C52-52FC-44D6-9649-2E34A91FF3F9}"/>
              </a:ext>
            </a:extLst>
          </p:cNvPr>
          <p:cNvSpPr txBox="1"/>
          <p:nvPr/>
        </p:nvSpPr>
        <p:spPr>
          <a:xfrm>
            <a:off x="1174282" y="2879543"/>
            <a:ext cx="100102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solidFill>
                  <a:srgbClr val="000000"/>
                </a:solidFill>
                <a:effectLst/>
              </a:rPr>
              <a:t> DATE_SUB</a:t>
            </a:r>
            <a:r>
              <a:rPr lang="en-US" sz="2400" dirty="0">
                <a:solidFill>
                  <a:srgbClr val="C00000"/>
                </a:solidFill>
                <a:effectLst/>
              </a:rPr>
              <a:t>("2017-06-15 09:34:21"</a:t>
            </a:r>
            <a:r>
              <a:rPr lang="en-US" sz="2400" dirty="0">
                <a:solidFill>
                  <a:srgbClr val="000000"/>
                </a:solidFill>
                <a:effectLst/>
              </a:rPr>
              <a:t>, INTERVAL 15 MINUTE);</a:t>
            </a:r>
            <a:br>
              <a:rPr lang="ru-RU" sz="2400" dirty="0">
                <a:solidFill>
                  <a:srgbClr val="000000"/>
                </a:solidFill>
                <a:effectLst/>
              </a:rPr>
            </a:br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Вычитаем 15 минут из даты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solidFill>
                  <a:srgbClr val="000000"/>
                </a:solidFill>
                <a:effectLst/>
              </a:rPr>
              <a:t> DATE_SUB</a:t>
            </a:r>
            <a:r>
              <a:rPr lang="en-US" sz="2400" dirty="0">
                <a:solidFill>
                  <a:srgbClr val="C00000"/>
                </a:solidFill>
                <a:effectLst/>
              </a:rPr>
              <a:t>("2017-06-15 09:34:21"</a:t>
            </a:r>
            <a:r>
              <a:rPr lang="en-US" sz="2400" dirty="0">
                <a:solidFill>
                  <a:srgbClr val="000000"/>
                </a:solidFill>
                <a:effectLst/>
              </a:rPr>
              <a:t>, INTERVAL 3 HOUR);</a:t>
            </a: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Вычитаем 3 часа из даты</a:t>
            </a:r>
          </a:p>
          <a:p>
            <a:endParaRPr lang="ru-RU" sz="2400" dirty="0">
              <a:solidFill>
                <a:srgbClr val="000000"/>
              </a:solidFill>
              <a:effectLst/>
            </a:endParaRP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solidFill>
                  <a:srgbClr val="000000"/>
                </a:solidFill>
                <a:effectLst/>
              </a:rPr>
              <a:t> DATE_SUB</a:t>
            </a:r>
            <a:r>
              <a:rPr lang="en-US" sz="2400" dirty="0">
                <a:solidFill>
                  <a:srgbClr val="C00000"/>
                </a:solidFill>
                <a:effectLst/>
              </a:rPr>
              <a:t>("2017-06-15"</a:t>
            </a:r>
            <a:r>
              <a:rPr lang="en-US" sz="2400" dirty="0">
                <a:solidFill>
                  <a:srgbClr val="000000"/>
                </a:solidFill>
                <a:effectLst/>
              </a:rPr>
              <a:t>, INTERVAL -2 MONTH);</a:t>
            </a:r>
            <a:endParaRPr lang="ru-RU" sz="2400" dirty="0">
              <a:solidFill>
                <a:srgbClr val="000000"/>
              </a:solidFill>
              <a:effectLst/>
            </a:endParaRP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</a:rPr>
              <a:t>Добавляем 2 месяца к дате</a:t>
            </a:r>
          </a:p>
        </p:txBody>
      </p:sp>
    </p:spTree>
    <p:extLst>
      <p:ext uri="{BB962C8B-B14F-4D97-AF65-F5344CB8AC3E}">
        <p14:creationId xmlns:p14="http://schemas.microsoft.com/office/powerpoint/2010/main" val="172013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DATEDIFF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возвращает разницу в днях между датами date1 и date2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32C52-52FC-44D6-9649-2E34A91FF3F9}"/>
              </a:ext>
            </a:extLst>
          </p:cNvPr>
          <p:cNvSpPr txBox="1"/>
          <p:nvPr/>
        </p:nvSpPr>
        <p:spPr>
          <a:xfrm>
            <a:off x="4249276" y="2493031"/>
            <a:ext cx="3693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DATE</a:t>
            </a:r>
            <a:r>
              <a:rPr lang="en-US" sz="2800" dirty="0">
                <a:solidFill>
                  <a:srgbClr val="C00000"/>
                </a:solidFill>
              </a:rPr>
              <a:t>DIFF</a:t>
            </a:r>
            <a:r>
              <a:rPr lang="ru-RU" sz="2800" dirty="0"/>
              <a:t>(</a:t>
            </a:r>
            <a:r>
              <a:rPr lang="ru-RU" sz="2800" i="1" dirty="0" err="1"/>
              <a:t>date</a:t>
            </a:r>
            <a:r>
              <a:rPr lang="en-US" sz="2800" i="1" dirty="0"/>
              <a:t>1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en-US" sz="2800" i="1" dirty="0"/>
              <a:t>date2</a:t>
            </a:r>
            <a:r>
              <a:rPr lang="ru-RU" sz="2800" dirty="0"/>
              <a:t>)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56DAAD8-B91B-45BA-B966-1F94CC434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50429"/>
              </p:ext>
            </p:extLst>
          </p:nvPr>
        </p:nvGraphicFramePr>
        <p:xfrm>
          <a:off x="1519186" y="3288416"/>
          <a:ext cx="9153625" cy="1828800"/>
        </p:xfrm>
        <a:graphic>
          <a:graphicData uri="http://schemas.openxmlformats.org/drawingml/2006/table">
            <a:tbl>
              <a:tblPr/>
              <a:tblGrid>
                <a:gridCol w="7762244">
                  <a:extLst>
                    <a:ext uri="{9D8B030D-6E8A-4147-A177-3AD203B41FA5}">
                      <a16:colId xmlns:a16="http://schemas.microsoft.com/office/drawing/2014/main" val="1351590646"/>
                    </a:ext>
                  </a:extLst>
                </a:gridCol>
                <a:gridCol w="1391381">
                  <a:extLst>
                    <a:ext uri="{9D8B030D-6E8A-4147-A177-3AD203B41FA5}">
                      <a16:colId xmlns:a16="http://schemas.microsoft.com/office/drawing/2014/main" val="2717846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DATEDIFF('2018-05-25', '2018-05-27')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96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DATEDIFF('2018-05-25', '2018-05-21')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6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DATEDIFF('2018-05-25', '2018-03-21’)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643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DATEDIFF('2021-06-25 09:34:21', '2021-06-25 15:25:35')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ru-RU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958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DFF9F4-A043-439E-AA1C-16A568D81A1C}"/>
              </a:ext>
            </a:extLst>
          </p:cNvPr>
          <p:cNvSpPr txBox="1"/>
          <p:nvPr/>
        </p:nvSpPr>
        <p:spPr>
          <a:xfrm>
            <a:off x="2126249" y="5389381"/>
            <a:ext cx="793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effectLst/>
              </a:rPr>
              <a:t>SELECT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</a:rPr>
              <a:t>*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FROM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your_table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WHERE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C00000"/>
                </a:solidFill>
                <a:effectLst/>
              </a:rPr>
              <a:t>DATEDIFF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chemeClr val="accent6"/>
                </a:solidFill>
                <a:effectLst/>
              </a:rPr>
              <a:t>NOW()</a:t>
            </a:r>
            <a:r>
              <a:rPr lang="en-US" sz="2400" dirty="0">
                <a:solidFill>
                  <a:srgbClr val="000000"/>
                </a:solidFill>
                <a:effectLst/>
              </a:rPr>
              <a:t>, dt) = 5;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2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</a:t>
            </a:r>
            <a:r>
              <a:rPr lang="ru-RU" dirty="0"/>
              <a:t>_</a:t>
            </a:r>
            <a:r>
              <a:rPr lang="en-US" dirty="0"/>
              <a:t>FORMAT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Форматирует дату в соответствии с полем </a:t>
            </a:r>
            <a:r>
              <a:rPr lang="en-US" sz="2400" dirty="0"/>
              <a:t>format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32C52-52FC-44D6-9649-2E34A91FF3F9}"/>
              </a:ext>
            </a:extLst>
          </p:cNvPr>
          <p:cNvSpPr txBox="1"/>
          <p:nvPr/>
        </p:nvSpPr>
        <p:spPr>
          <a:xfrm>
            <a:off x="3809057" y="2424518"/>
            <a:ext cx="4573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C00000"/>
                </a:solidFill>
              </a:rPr>
              <a:t>DATE</a:t>
            </a:r>
            <a:r>
              <a:rPr lang="en-US" sz="2800" dirty="0">
                <a:solidFill>
                  <a:srgbClr val="C00000"/>
                </a:solidFill>
              </a:rPr>
              <a:t>_FORMAT</a:t>
            </a:r>
            <a:r>
              <a:rPr lang="ru-RU" sz="2800" dirty="0"/>
              <a:t>(</a:t>
            </a:r>
            <a:r>
              <a:rPr lang="ru-RU" sz="2800" i="1" dirty="0" err="1"/>
              <a:t>date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en-US" sz="2800" i="1" dirty="0"/>
              <a:t>format</a:t>
            </a:r>
            <a:r>
              <a:rPr lang="ru-RU" sz="2800" dirty="0"/>
              <a:t>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BC83FD3-E26A-4310-AE09-188E222B5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7301"/>
              </p:ext>
            </p:extLst>
          </p:nvPr>
        </p:nvGraphicFramePr>
        <p:xfrm>
          <a:off x="2674618" y="3749831"/>
          <a:ext cx="6842760" cy="2194560"/>
        </p:xfrm>
        <a:graphic>
          <a:graphicData uri="http://schemas.openxmlformats.org/drawingml/2006/table">
            <a:tbl>
              <a:tblPr/>
              <a:tblGrid>
                <a:gridCol w="5158339">
                  <a:extLst>
                    <a:ext uri="{9D8B030D-6E8A-4147-A177-3AD203B41FA5}">
                      <a16:colId xmlns:a16="http://schemas.microsoft.com/office/drawing/2014/main" val="100007668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3412751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Вызов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7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DATE_FORMAT('2018-05-25', '%d/%m/%y')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25/05/18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055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DATE_FORMAT('2018-05-25 21:25:54', '%d %M %Y')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 May 2018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651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DATE_FORMAT('2018-05-25 21:25:54', '%r')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09:25:54 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194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TIME_FORMAT('2018-05-25 21:25:54', '%H:%i:%S')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21:25:24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26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TIME_FORMAT('21:25:54', '%k:%i')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21:25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94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30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</a:t>
            </a:r>
            <a:r>
              <a:rPr lang="ru-RU" dirty="0"/>
              <a:t>_</a:t>
            </a:r>
            <a:r>
              <a:rPr lang="en-US" dirty="0"/>
              <a:t>FORMAT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316E6-062B-4CC1-B1BC-58B93FE45A80}"/>
              </a:ext>
            </a:extLst>
          </p:cNvPr>
          <p:cNvSpPr txBox="1"/>
          <p:nvPr/>
        </p:nvSpPr>
        <p:spPr>
          <a:xfrm>
            <a:off x="838200" y="2310063"/>
            <a:ext cx="59641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m: месяц в числовом формате 01..12</a:t>
            </a:r>
          </a:p>
          <a:p>
            <a:r>
              <a:rPr lang="ru-RU" dirty="0"/>
              <a:t>%с: месяц в числовом формате 1..12</a:t>
            </a:r>
          </a:p>
          <a:p>
            <a:r>
              <a:rPr lang="ru-RU" dirty="0"/>
              <a:t>%M: название месяца (</a:t>
            </a:r>
            <a:r>
              <a:rPr lang="ru-RU" dirty="0" err="1"/>
              <a:t>January</a:t>
            </a:r>
            <a:r>
              <a:rPr lang="ru-RU" dirty="0"/>
              <a:t>...</a:t>
            </a:r>
            <a:r>
              <a:rPr lang="ru-RU" dirty="0" err="1"/>
              <a:t>December</a:t>
            </a:r>
            <a:r>
              <a:rPr lang="ru-RU" dirty="0"/>
              <a:t>)</a:t>
            </a:r>
          </a:p>
          <a:p>
            <a:r>
              <a:rPr lang="ru-RU" dirty="0"/>
              <a:t>%b: аббревиатура месяца (</a:t>
            </a:r>
            <a:r>
              <a:rPr lang="ru-RU" dirty="0" err="1"/>
              <a:t>Jan</a:t>
            </a:r>
            <a:r>
              <a:rPr lang="ru-RU" dirty="0"/>
              <a:t>...</a:t>
            </a:r>
            <a:r>
              <a:rPr lang="ru-RU" dirty="0" err="1"/>
              <a:t>Dec</a:t>
            </a:r>
            <a:r>
              <a:rPr lang="ru-RU" dirty="0"/>
              <a:t>)</a:t>
            </a:r>
          </a:p>
          <a:p>
            <a:r>
              <a:rPr lang="ru-RU" dirty="0"/>
              <a:t>%d: день месяца в числовом формате 00..31</a:t>
            </a:r>
          </a:p>
          <a:p>
            <a:r>
              <a:rPr lang="ru-RU" dirty="0"/>
              <a:t>%e: день месяца в числовом формате 0..31</a:t>
            </a:r>
          </a:p>
          <a:p>
            <a:r>
              <a:rPr lang="ru-RU" dirty="0"/>
              <a:t>%D: номер дня месяца с суффиксом (1st, 2nd, 3rd...)</a:t>
            </a:r>
          </a:p>
          <a:p>
            <a:r>
              <a:rPr lang="ru-RU" dirty="0"/>
              <a:t>%y: год в виде двух чисел</a:t>
            </a:r>
          </a:p>
          <a:p>
            <a:r>
              <a:rPr lang="ru-RU" dirty="0"/>
              <a:t>%Y: год в виде четырех чисел</a:t>
            </a:r>
          </a:p>
          <a:p>
            <a:r>
              <a:rPr lang="ru-RU" dirty="0"/>
              <a:t>%W: название дня недели (Sunday...</a:t>
            </a:r>
            <a:r>
              <a:rPr lang="ru-RU" dirty="0" err="1"/>
              <a:t>Saturday</a:t>
            </a:r>
            <a:r>
              <a:rPr lang="ru-RU" dirty="0"/>
              <a:t>)</a:t>
            </a:r>
          </a:p>
          <a:p>
            <a:r>
              <a:rPr lang="ru-RU" dirty="0"/>
              <a:t>%a: аббревиатура дня недели (Sun...</a:t>
            </a:r>
            <a:r>
              <a:rPr lang="ru-RU" dirty="0" err="1"/>
              <a:t>Sat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%r: время в 12-ти часовом формате (</a:t>
            </a:r>
            <a:r>
              <a:rPr lang="ru-RU" dirty="0" err="1"/>
              <a:t>hh:mm:ss</a:t>
            </a:r>
            <a:r>
              <a:rPr lang="ru-RU" dirty="0"/>
              <a:t> AM или PM)</a:t>
            </a:r>
          </a:p>
          <a:p>
            <a:r>
              <a:rPr lang="ru-RU" dirty="0"/>
              <a:t>%T: время в 24-ти часовом формате (</a:t>
            </a:r>
            <a:r>
              <a:rPr lang="ru-RU" dirty="0" err="1"/>
              <a:t>hh:mm:ss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7BA12-8D7C-4D78-912E-FADCC99014E2}"/>
              </a:ext>
            </a:extLst>
          </p:cNvPr>
          <p:cNvSpPr txBox="1"/>
          <p:nvPr/>
        </p:nvSpPr>
        <p:spPr>
          <a:xfrm>
            <a:off x="7440586" y="2310063"/>
            <a:ext cx="31105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%H: час в формате 00..23</a:t>
            </a:r>
          </a:p>
          <a:p>
            <a:r>
              <a:rPr lang="ru-RU" dirty="0"/>
              <a:t>%k: час в формате 0..23</a:t>
            </a:r>
          </a:p>
          <a:p>
            <a:r>
              <a:rPr lang="ru-RU" dirty="0"/>
              <a:t>%h: час в формате 01..12</a:t>
            </a:r>
          </a:p>
          <a:p>
            <a:r>
              <a:rPr lang="ru-RU" dirty="0"/>
              <a:t>%l: час в формате 1..12</a:t>
            </a:r>
          </a:p>
          <a:p>
            <a:r>
              <a:rPr lang="ru-RU" dirty="0"/>
              <a:t>%i: минуты в формате 00..59</a:t>
            </a:r>
          </a:p>
          <a:p>
            <a:r>
              <a:rPr lang="ru-RU" dirty="0"/>
              <a:t>%S: секунды в формате 00..59</a:t>
            </a:r>
          </a:p>
          <a:p>
            <a:r>
              <a:rPr lang="ru-RU" dirty="0"/>
              <a:t>%p: AM или PM</a:t>
            </a:r>
          </a:p>
        </p:txBody>
      </p:sp>
    </p:spTree>
    <p:extLst>
      <p:ext uri="{BB962C8B-B14F-4D97-AF65-F5344CB8AC3E}">
        <p14:creationId xmlns:p14="http://schemas.microsoft.com/office/powerpoint/2010/main" val="218385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для работы со строками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838425" y="1690688"/>
            <a:ext cx="9423133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CONCAT, CONCAT_WS</a:t>
            </a:r>
            <a:r>
              <a:rPr lang="en-US" sz="2400" dirty="0"/>
              <a:t> – </a:t>
            </a:r>
            <a:r>
              <a:rPr lang="ru-RU" sz="2400" dirty="0"/>
              <a:t>объединение строк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LENGTH</a:t>
            </a:r>
            <a:r>
              <a:rPr lang="en-US" sz="2400" dirty="0"/>
              <a:t> – </a:t>
            </a:r>
            <a:r>
              <a:rPr lang="ru-RU" sz="2400" dirty="0"/>
              <a:t>вычисляет длину строки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LTRIM, RTRIM, TRIM </a:t>
            </a:r>
            <a:r>
              <a:rPr lang="en-US" sz="2400" dirty="0"/>
              <a:t>– </a:t>
            </a:r>
            <a:r>
              <a:rPr lang="ru-RU" sz="2400" dirty="0"/>
              <a:t>функции удаления пробелов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LOCATE</a:t>
            </a:r>
            <a:r>
              <a:rPr lang="ru-RU" sz="2400" b="1" dirty="0"/>
              <a:t> </a:t>
            </a:r>
            <a:r>
              <a:rPr lang="ru-RU" sz="2400" dirty="0"/>
              <a:t>– нахождение подстроки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LEFT, RIGHT, SUBSTRING, SUBSTRING_INDEX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извлечение подстроки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REPLACE</a:t>
            </a:r>
            <a:r>
              <a:rPr lang="en-US" sz="2400" dirty="0"/>
              <a:t> – </a:t>
            </a:r>
            <a:r>
              <a:rPr lang="ru-RU" sz="2400" dirty="0"/>
              <a:t>замена подстроки в строке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INSERT</a:t>
            </a:r>
            <a:r>
              <a:rPr lang="ru-RU" sz="2400" dirty="0"/>
              <a:t> – вставка подстроки в строку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LOWER</a:t>
            </a:r>
            <a:r>
              <a:rPr lang="en-US" sz="2400" dirty="0"/>
              <a:t> – </a:t>
            </a:r>
            <a:r>
              <a:rPr lang="ru-RU" sz="2400" dirty="0"/>
              <a:t>перевод строки в нижний регистр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UPPER</a:t>
            </a:r>
            <a:r>
              <a:rPr lang="ru-RU" sz="2400" dirty="0"/>
              <a:t> – перевод строки в верхний регистр</a:t>
            </a:r>
          </a:p>
        </p:txBody>
      </p:sp>
    </p:spTree>
    <p:extLst>
      <p:ext uri="{BB962C8B-B14F-4D97-AF65-F5344CB8AC3E}">
        <p14:creationId xmlns:p14="http://schemas.microsoft.com/office/powerpoint/2010/main" val="256535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CONCAT, CONCAT_WS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CONCAT - </a:t>
            </a:r>
            <a:r>
              <a:rPr lang="ru-RU" sz="2400" dirty="0"/>
              <a:t>объединяет любое количество строк</a:t>
            </a:r>
          </a:p>
          <a:p>
            <a:pPr algn="ctr"/>
            <a:r>
              <a:rPr lang="en-US" sz="2400" dirty="0"/>
              <a:t>CONCAT_WC – </a:t>
            </a:r>
            <a:r>
              <a:rPr lang="ru-RU" sz="2400" dirty="0"/>
              <a:t>объединяет строки через разделитель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885079" y="2937892"/>
            <a:ext cx="64218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CONCAT(</a:t>
            </a:r>
            <a:r>
              <a:rPr lang="en-US" sz="2400" dirty="0"/>
              <a:t>f, ' ', </a:t>
            </a:r>
            <a:r>
              <a:rPr lang="en-US" sz="2400" dirty="0" err="1"/>
              <a:t>i</a:t>
            </a:r>
            <a:r>
              <a:rPr lang="en-US" sz="2400" dirty="0"/>
              <a:t>, ' ', o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CONCAT_WS(</a:t>
            </a:r>
            <a:r>
              <a:rPr lang="en-US" sz="2400" dirty="0"/>
              <a:t>' - ', f, I, o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127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LENGTH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Возвращает количество символов в строке.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3323924" y="3016251"/>
            <a:ext cx="5544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LENGTH(</a:t>
            </a:r>
            <a:r>
              <a:rPr lang="en-US" sz="2400" dirty="0"/>
              <a:t>'</a:t>
            </a:r>
            <a:r>
              <a:rPr lang="ru-RU" sz="2400" dirty="0"/>
              <a:t>Иван Иванович</a:t>
            </a:r>
            <a:r>
              <a:rPr lang="en-US" sz="2400" dirty="0"/>
              <a:t>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r>
              <a:rPr lang="ru-RU" sz="2400" dirty="0"/>
              <a:t>      -- 13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LENGTH(</a:t>
            </a:r>
            <a:r>
              <a:rPr lang="en-US" sz="2400" dirty="0"/>
              <a:t>name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214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удаления пробелов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2156058" y="1690688"/>
            <a:ext cx="91977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LTRIM</a:t>
            </a:r>
            <a:r>
              <a:rPr lang="ru-RU" sz="2400" b="1" dirty="0"/>
              <a:t>()</a:t>
            </a:r>
            <a:r>
              <a:rPr lang="en-US" sz="2400" dirty="0"/>
              <a:t> </a:t>
            </a:r>
            <a:r>
              <a:rPr lang="ru-RU" sz="2400" dirty="0"/>
              <a:t>– удаляет начальные пробелы у строки</a:t>
            </a:r>
          </a:p>
          <a:p>
            <a:r>
              <a:rPr lang="en-US" sz="2400" b="1" dirty="0"/>
              <a:t>RTRIM</a:t>
            </a:r>
            <a:r>
              <a:rPr lang="ru-RU" sz="2400" b="1" dirty="0"/>
              <a:t>()</a:t>
            </a:r>
            <a:r>
              <a:rPr lang="en-US" sz="2400" dirty="0"/>
              <a:t> – </a:t>
            </a:r>
            <a:r>
              <a:rPr lang="ru-RU" sz="2400" dirty="0"/>
              <a:t>удаляет конечные пробелы у строки</a:t>
            </a:r>
            <a:endParaRPr lang="en-US" sz="2400" dirty="0"/>
          </a:p>
          <a:p>
            <a:r>
              <a:rPr lang="en-US" sz="2400" b="1" dirty="0"/>
              <a:t>TRIM</a:t>
            </a:r>
            <a:r>
              <a:rPr lang="ru-RU" sz="2400" b="1" dirty="0"/>
              <a:t>()</a:t>
            </a:r>
            <a:r>
              <a:rPr lang="en-US" sz="2400" dirty="0"/>
              <a:t> – </a:t>
            </a:r>
            <a:r>
              <a:rPr lang="ru-RU" sz="2400" dirty="0"/>
              <a:t>удаляет начальные и конечные пробелы у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156058" y="3168899"/>
            <a:ext cx="7863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 err="1"/>
              <a:t>your_table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ru-RU" sz="2400" dirty="0">
                <a:solidFill>
                  <a:schemeClr val="accent1"/>
                </a:solidFill>
              </a:rPr>
              <a:t>(</a:t>
            </a:r>
            <a:r>
              <a:rPr lang="en-US" sz="2400" dirty="0"/>
              <a:t>name</a:t>
            </a:r>
            <a:r>
              <a:rPr lang="ru-RU" sz="24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 VALUES (</a:t>
            </a:r>
            <a:r>
              <a:rPr lang="en-US" sz="2400" dirty="0">
                <a:solidFill>
                  <a:srgbClr val="C00000"/>
                </a:solidFill>
              </a:rPr>
              <a:t>LTRIM(</a:t>
            </a:r>
            <a:r>
              <a:rPr lang="en-US" sz="2400" dirty="0">
                <a:solidFill>
                  <a:schemeClr val="accent1"/>
                </a:solidFill>
              </a:rPr>
              <a:t>' </a:t>
            </a:r>
            <a:r>
              <a:rPr lang="ru-RU" sz="2400" dirty="0">
                <a:solidFill>
                  <a:schemeClr val="accent1"/>
                </a:solidFill>
              </a:rPr>
              <a:t>Иванов</a:t>
            </a:r>
            <a:r>
              <a:rPr lang="en-US" sz="2400" dirty="0">
                <a:solidFill>
                  <a:schemeClr val="accent1"/>
                </a:solidFill>
              </a:rPr>
              <a:t>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 err="1"/>
              <a:t>your_table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ru-RU" sz="2400" dirty="0">
                <a:solidFill>
                  <a:schemeClr val="accent1"/>
                </a:solidFill>
              </a:rPr>
              <a:t>(</a:t>
            </a:r>
            <a:r>
              <a:rPr lang="en-US" sz="2400" dirty="0"/>
              <a:t>name</a:t>
            </a:r>
            <a:r>
              <a:rPr lang="ru-RU" sz="24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 VALUES (</a:t>
            </a:r>
            <a:r>
              <a:rPr lang="en-US" sz="2400" dirty="0">
                <a:solidFill>
                  <a:srgbClr val="C00000"/>
                </a:solidFill>
              </a:rPr>
              <a:t>RTRIM(</a:t>
            </a:r>
            <a:r>
              <a:rPr lang="en-US" sz="2400" dirty="0">
                <a:solidFill>
                  <a:schemeClr val="accent1"/>
                </a:solidFill>
              </a:rPr>
              <a:t>'</a:t>
            </a:r>
            <a:r>
              <a:rPr lang="ru-RU" sz="2400" dirty="0">
                <a:solidFill>
                  <a:schemeClr val="accent1"/>
                </a:solidFill>
              </a:rPr>
              <a:t>Иванов </a:t>
            </a:r>
            <a:r>
              <a:rPr lang="en-US" sz="2400" dirty="0">
                <a:solidFill>
                  <a:schemeClr val="accent1"/>
                </a:solidFill>
              </a:rPr>
              <a:t>‘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 err="1"/>
              <a:t>your_table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ru-RU" sz="2400" dirty="0">
                <a:solidFill>
                  <a:schemeClr val="accent1"/>
                </a:solidFill>
              </a:rPr>
              <a:t>(</a:t>
            </a:r>
            <a:r>
              <a:rPr lang="en-US" sz="2400" dirty="0"/>
              <a:t>name</a:t>
            </a:r>
            <a:r>
              <a:rPr lang="ru-RU" sz="24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 VALUES (</a:t>
            </a:r>
            <a:r>
              <a:rPr lang="en-US" sz="2400" dirty="0">
                <a:solidFill>
                  <a:srgbClr val="C00000"/>
                </a:solidFill>
              </a:rPr>
              <a:t>TRIM(</a:t>
            </a:r>
            <a:r>
              <a:rPr lang="en-US" sz="2400" dirty="0">
                <a:solidFill>
                  <a:schemeClr val="accent1"/>
                </a:solidFill>
              </a:rPr>
              <a:t>' </a:t>
            </a:r>
            <a:r>
              <a:rPr lang="ru-RU" sz="2400" dirty="0">
                <a:solidFill>
                  <a:schemeClr val="accent1"/>
                </a:solidFill>
              </a:rPr>
              <a:t>Иванов</a:t>
            </a:r>
            <a:r>
              <a:rPr lang="en-US" sz="2400" dirty="0">
                <a:solidFill>
                  <a:schemeClr val="accent1"/>
                </a:solidFill>
              </a:rPr>
              <a:t> 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  <a:r>
              <a:rPr lang="en-US" sz="2400" dirty="0"/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4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для работы с датой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3162650" y="1985607"/>
            <a:ext cx="67363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NOW</a:t>
            </a:r>
            <a:r>
              <a:rPr lang="en-US" sz="2400" dirty="0"/>
              <a:t> – </a:t>
            </a:r>
            <a:r>
              <a:rPr lang="ru-RU" sz="2400" dirty="0"/>
              <a:t>Настоящее время</a:t>
            </a:r>
          </a:p>
          <a:p>
            <a:endParaRPr lang="ru-RU" sz="2400" dirty="0"/>
          </a:p>
          <a:p>
            <a:r>
              <a:rPr lang="ru-RU" sz="2400" dirty="0"/>
              <a:t>…</a:t>
            </a:r>
            <a:r>
              <a:rPr lang="en-US" sz="2400" dirty="0"/>
              <a:t> – </a:t>
            </a:r>
            <a:r>
              <a:rPr lang="ru-RU" sz="2400" dirty="0"/>
              <a:t>Функции </a:t>
            </a:r>
            <a:r>
              <a:rPr lang="ru-RU" sz="2400" dirty="0" err="1"/>
              <a:t>парсигна</a:t>
            </a:r>
            <a:r>
              <a:rPr lang="ru-RU" sz="2400" dirty="0"/>
              <a:t> даты и времени</a:t>
            </a:r>
          </a:p>
          <a:p>
            <a:endParaRPr lang="ru-RU" sz="2400" b="1" dirty="0"/>
          </a:p>
          <a:p>
            <a:r>
              <a:rPr lang="en-US" sz="2400" b="1" dirty="0"/>
              <a:t>DATE_SUB</a:t>
            </a:r>
            <a:r>
              <a:rPr lang="en-US" sz="2400" dirty="0"/>
              <a:t> – </a:t>
            </a:r>
            <a:r>
              <a:rPr lang="ru-RU" sz="2400" dirty="0"/>
              <a:t>Вычитание интервала</a:t>
            </a:r>
          </a:p>
          <a:p>
            <a:endParaRPr lang="en-US" sz="2400" dirty="0"/>
          </a:p>
          <a:p>
            <a:r>
              <a:rPr lang="en-US" sz="2400" b="1" dirty="0"/>
              <a:t>DATEDIFF</a:t>
            </a:r>
            <a:r>
              <a:rPr lang="ru-RU" sz="2400" b="1" dirty="0"/>
              <a:t> </a:t>
            </a:r>
            <a:r>
              <a:rPr lang="ru-RU" sz="2400" dirty="0"/>
              <a:t>– Получение разницы в днях</a:t>
            </a:r>
          </a:p>
          <a:p>
            <a:endParaRPr lang="ru-RU" sz="2400" dirty="0"/>
          </a:p>
          <a:p>
            <a:r>
              <a:rPr lang="en-US" sz="2400" b="1" dirty="0"/>
              <a:t>DATE_FORMAT</a:t>
            </a:r>
            <a:r>
              <a:rPr lang="en-US" sz="2400" dirty="0"/>
              <a:t>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Форматирование даты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возвращает позицию первого вхождения подстроки </a:t>
            </a:r>
            <a:r>
              <a:rPr lang="ru-RU" sz="2400" dirty="0" err="1"/>
              <a:t>find</a:t>
            </a:r>
            <a:r>
              <a:rPr lang="ru-RU" sz="2400" dirty="0"/>
              <a:t> в строку </a:t>
            </a:r>
            <a:r>
              <a:rPr lang="ru-RU" sz="2400" dirty="0" err="1"/>
              <a:t>search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921267" y="3016251"/>
            <a:ext cx="6349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LOCATE(</a:t>
            </a:r>
            <a:r>
              <a:rPr lang="en-US" sz="2400" dirty="0"/>
              <a:t>'</a:t>
            </a:r>
            <a:r>
              <a:rPr lang="ru-RU" sz="2400" dirty="0" err="1"/>
              <a:t>ва</a:t>
            </a:r>
            <a:r>
              <a:rPr lang="en-US" sz="2400" dirty="0"/>
              <a:t>', '</a:t>
            </a:r>
            <a:r>
              <a:rPr lang="ru-RU" sz="2400" dirty="0"/>
              <a:t>Иван Иванович</a:t>
            </a:r>
            <a:r>
              <a:rPr lang="en-US" sz="2400" dirty="0"/>
              <a:t>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r>
              <a:rPr lang="ru-RU" sz="2400" dirty="0"/>
              <a:t>      -- </a:t>
            </a:r>
            <a:r>
              <a:rPr lang="en-US" sz="2400" dirty="0"/>
              <a:t>2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LOCATE(</a:t>
            </a:r>
            <a:r>
              <a:rPr lang="en-US" sz="2400" dirty="0"/>
              <a:t>name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88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Функции извлечения подстроки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1" y="1536683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LEFT</a:t>
            </a:r>
            <a:r>
              <a:rPr lang="ru-RU" sz="2000" b="1" dirty="0"/>
              <a:t>()</a:t>
            </a:r>
            <a:r>
              <a:rPr lang="en-US" sz="2000" dirty="0"/>
              <a:t> </a:t>
            </a:r>
            <a:r>
              <a:rPr lang="ru-RU" sz="2000" dirty="0"/>
              <a:t>– вырезает заданное количество символов с начала строки</a:t>
            </a:r>
          </a:p>
          <a:p>
            <a:r>
              <a:rPr lang="en-US" sz="2000" b="1" dirty="0"/>
              <a:t>RIGHT</a:t>
            </a:r>
            <a:r>
              <a:rPr lang="ru-RU" sz="2000" b="1" dirty="0"/>
              <a:t>()</a:t>
            </a:r>
            <a:r>
              <a:rPr lang="en-US" sz="2000" dirty="0"/>
              <a:t> </a:t>
            </a:r>
            <a:r>
              <a:rPr lang="ru-RU" sz="2000" dirty="0"/>
              <a:t>– вырезает заданное количество символов с конца строки</a:t>
            </a:r>
          </a:p>
          <a:p>
            <a:r>
              <a:rPr lang="en-US" sz="2000" b="1" dirty="0"/>
              <a:t>SUBSTRING</a:t>
            </a:r>
            <a:r>
              <a:rPr lang="ru-RU" sz="2000" b="1" dirty="0"/>
              <a:t>(</a:t>
            </a:r>
            <a:r>
              <a:rPr lang="en-US" sz="2000" b="1" dirty="0"/>
              <a:t>str, start [, length]</a:t>
            </a:r>
            <a:r>
              <a:rPr lang="ru-RU" sz="2000" b="1" dirty="0"/>
              <a:t>)</a:t>
            </a:r>
            <a:r>
              <a:rPr lang="en-US" sz="2000" dirty="0"/>
              <a:t> – </a:t>
            </a:r>
            <a:r>
              <a:rPr lang="ru-RU" sz="2000" dirty="0"/>
              <a:t>вырезает подстроку из строки</a:t>
            </a:r>
            <a:r>
              <a:rPr lang="en-US" sz="2000" dirty="0"/>
              <a:t> </a:t>
            </a:r>
            <a:r>
              <a:rPr lang="en-US" sz="2000" i="1" dirty="0"/>
              <a:t>str</a:t>
            </a:r>
            <a:r>
              <a:rPr lang="ru-RU" sz="2000" dirty="0"/>
              <a:t>, начиная с позиции </a:t>
            </a:r>
            <a:r>
              <a:rPr lang="en-US" sz="2000" i="1" dirty="0"/>
              <a:t>start</a:t>
            </a:r>
            <a:r>
              <a:rPr lang="ru-RU" sz="2000" dirty="0"/>
              <a:t>, длиной </a:t>
            </a:r>
            <a:r>
              <a:rPr lang="en-US" sz="2000" i="1" dirty="0"/>
              <a:t>length</a:t>
            </a:r>
          </a:p>
          <a:p>
            <a:r>
              <a:rPr lang="en-US" sz="2000" b="1" dirty="0"/>
              <a:t>SUBSTRING_INDEX</a:t>
            </a:r>
            <a:r>
              <a:rPr lang="ru-RU" sz="2000" b="1" dirty="0"/>
              <a:t>(</a:t>
            </a:r>
            <a:r>
              <a:rPr lang="en-US" sz="2000" b="1" dirty="0"/>
              <a:t>str, delimiter, count</a:t>
            </a:r>
            <a:r>
              <a:rPr lang="ru-RU" sz="2000" b="1" dirty="0"/>
              <a:t>)</a:t>
            </a:r>
            <a:r>
              <a:rPr lang="en-US" sz="2000" dirty="0"/>
              <a:t> – </a:t>
            </a:r>
            <a:r>
              <a:rPr lang="ru-RU" sz="2000" dirty="0"/>
              <a:t>делит строку </a:t>
            </a:r>
            <a:r>
              <a:rPr lang="en-US" sz="2000" dirty="0"/>
              <a:t>str </a:t>
            </a:r>
            <a:r>
              <a:rPr lang="ru-RU" sz="2000" dirty="0"/>
              <a:t>по разделителю </a:t>
            </a:r>
            <a:r>
              <a:rPr lang="en-US" sz="2000" dirty="0"/>
              <a:t>delimiter</a:t>
            </a:r>
            <a:r>
              <a:rPr lang="ru-RU" sz="2000" dirty="0"/>
              <a:t> и возвращает подстроку </a:t>
            </a:r>
            <a:r>
              <a:rPr lang="en-US" sz="2000" dirty="0"/>
              <a:t>count</a:t>
            </a:r>
            <a:endParaRPr 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838200" y="3591179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LEFT(</a:t>
            </a:r>
            <a:r>
              <a:rPr lang="en-US" sz="2000" dirty="0"/>
              <a:t>'Apple', 3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6"/>
                </a:solidFill>
              </a:rPr>
              <a:t>-- App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RIGHT(</a:t>
            </a:r>
            <a:r>
              <a:rPr lang="en-US" sz="2000" dirty="0"/>
              <a:t>'Apple', 3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</a:t>
            </a:r>
            <a:r>
              <a:rPr lang="en-US" sz="2000" dirty="0">
                <a:solidFill>
                  <a:schemeClr val="accent6"/>
                </a:solidFill>
              </a:rPr>
              <a:t>-- </a:t>
            </a:r>
            <a:r>
              <a:rPr lang="en-US" sz="2000" dirty="0" err="1">
                <a:solidFill>
                  <a:schemeClr val="accent6"/>
                </a:solidFill>
              </a:rPr>
              <a:t>ple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SUBSTRING(</a:t>
            </a:r>
            <a:r>
              <a:rPr lang="en-US" sz="2000" dirty="0"/>
              <a:t>'Galaxy S8 Plus', 8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6"/>
                </a:solidFill>
              </a:rPr>
              <a:t>-- S8 plus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SUBSTRING(</a:t>
            </a:r>
            <a:r>
              <a:rPr lang="en-US" sz="2000" dirty="0"/>
              <a:t>'Galaxy S8 Plus', 8, 2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</a:t>
            </a:r>
            <a:r>
              <a:rPr lang="en-US" sz="2000" dirty="0">
                <a:solidFill>
                  <a:schemeClr val="accent6"/>
                </a:solidFill>
              </a:rPr>
              <a:t>-- S8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SUBSTRING_INDEX(</a:t>
            </a:r>
            <a:r>
              <a:rPr lang="en-US" sz="2000" dirty="0"/>
              <a:t>'Galaxy S8 Plus', ' ', 1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6"/>
                </a:solidFill>
              </a:rPr>
              <a:t>-- Galaxy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SUBSTRING_INDEX(</a:t>
            </a:r>
            <a:r>
              <a:rPr lang="en-US" sz="2000" dirty="0"/>
              <a:t>'Galaxy S8 Plus', ' ', 2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   </a:t>
            </a:r>
            <a:r>
              <a:rPr lang="en-US" sz="2000" dirty="0">
                <a:solidFill>
                  <a:schemeClr val="accent6"/>
                </a:solidFill>
              </a:rPr>
              <a:t>-- Galaxy S8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>
                <a:solidFill>
                  <a:srgbClr val="C00000"/>
                </a:solidFill>
              </a:rPr>
              <a:t>SUBSTRING_INDEX(</a:t>
            </a:r>
            <a:r>
              <a:rPr lang="en-US" sz="2000" dirty="0"/>
              <a:t>'Galaxy S8 Plus', ' ', -2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dirty="0"/>
              <a:t>;</a:t>
            </a:r>
            <a:r>
              <a:rPr lang="en-US" sz="2000" dirty="0">
                <a:solidFill>
                  <a:schemeClr val="accent1"/>
                </a:solidFill>
              </a:rPr>
              <a:t>       </a:t>
            </a:r>
            <a:r>
              <a:rPr lang="en-US" sz="2000" dirty="0">
                <a:solidFill>
                  <a:schemeClr val="accent6"/>
                </a:solidFill>
              </a:rPr>
              <a:t>-- S8 Plus</a:t>
            </a:r>
          </a:p>
        </p:txBody>
      </p:sp>
    </p:spTree>
    <p:extLst>
      <p:ext uri="{BB962C8B-B14F-4D97-AF65-F5344CB8AC3E}">
        <p14:creationId xmlns:p14="http://schemas.microsoft.com/office/powerpoint/2010/main" val="1509554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REPLACE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84283" y="1690688"/>
            <a:ext cx="8623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REPLACE(str, find, replace) </a:t>
            </a:r>
            <a:r>
              <a:rPr lang="ru-RU" sz="2400" dirty="0"/>
              <a:t>–</a:t>
            </a:r>
            <a:r>
              <a:rPr lang="en-US" sz="2400" dirty="0"/>
              <a:t> </a:t>
            </a:r>
            <a:r>
              <a:rPr lang="ru-RU" sz="2400" dirty="0"/>
              <a:t>заменяет в строке </a:t>
            </a:r>
            <a:r>
              <a:rPr lang="en-US" sz="2400" i="1" dirty="0"/>
              <a:t>str</a:t>
            </a:r>
            <a:r>
              <a:rPr lang="ru-RU" sz="2400" dirty="0"/>
              <a:t> подстроку </a:t>
            </a:r>
            <a:r>
              <a:rPr lang="en-US" sz="2400" i="1" dirty="0"/>
              <a:t>find</a:t>
            </a:r>
            <a:r>
              <a:rPr lang="en-US" sz="2400" dirty="0"/>
              <a:t> </a:t>
            </a:r>
            <a:r>
              <a:rPr lang="ru-RU" sz="2400" dirty="0"/>
              <a:t>на подстроку </a:t>
            </a:r>
            <a:r>
              <a:rPr lang="en-US" sz="2400" i="1" dirty="0"/>
              <a:t>replace</a:t>
            </a:r>
            <a:endParaRPr lang="ru-RU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01002" y="3616415"/>
            <a:ext cx="8989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LENGTH(</a:t>
            </a:r>
            <a:r>
              <a:rPr lang="en-US" sz="2400" dirty="0"/>
              <a:t>'Galaxy S8 Plus', 'S8 Plus', 'Note 8'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r>
              <a:rPr lang="ru-RU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-- Galaxy Note 8</a:t>
            </a:r>
          </a:p>
        </p:txBody>
      </p:sp>
    </p:spTree>
    <p:extLst>
      <p:ext uri="{BB962C8B-B14F-4D97-AF65-F5344CB8AC3E}">
        <p14:creationId xmlns:p14="http://schemas.microsoft.com/office/powerpoint/2010/main" val="309617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84283" y="1690688"/>
            <a:ext cx="8623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INSERT(str, start, length, insert)</a:t>
            </a:r>
          </a:p>
          <a:p>
            <a:pPr algn="ctr"/>
            <a:r>
              <a:rPr lang="en-US" sz="2400" i="1" dirty="0"/>
              <a:t>str –</a:t>
            </a:r>
            <a:r>
              <a:rPr lang="en-US" sz="2400" dirty="0"/>
              <a:t> </a:t>
            </a:r>
            <a:r>
              <a:rPr lang="ru-RU" sz="2400" dirty="0"/>
              <a:t>строка</a:t>
            </a:r>
          </a:p>
          <a:p>
            <a:pPr algn="ctr"/>
            <a:r>
              <a:rPr lang="en-US" sz="2400" i="1" dirty="0"/>
              <a:t>start –</a:t>
            </a:r>
            <a:r>
              <a:rPr lang="en-US" sz="2400" dirty="0"/>
              <a:t> </a:t>
            </a:r>
            <a:r>
              <a:rPr lang="ru-RU" sz="2400" dirty="0"/>
              <a:t>номер символа, с которого начнется замена</a:t>
            </a:r>
          </a:p>
          <a:p>
            <a:pPr algn="ctr"/>
            <a:r>
              <a:rPr lang="en-US" sz="2400" i="1" dirty="0"/>
              <a:t>length –</a:t>
            </a:r>
            <a:r>
              <a:rPr lang="en-US" sz="2400" dirty="0"/>
              <a:t> </a:t>
            </a:r>
            <a:r>
              <a:rPr lang="ru-RU" sz="2400" dirty="0"/>
              <a:t>сколько символов будет заменено</a:t>
            </a:r>
          </a:p>
          <a:p>
            <a:pPr algn="ctr"/>
            <a:r>
              <a:rPr lang="en-US" sz="2400" i="1" dirty="0"/>
              <a:t>insert –</a:t>
            </a:r>
            <a:r>
              <a:rPr lang="en-US" sz="2400" dirty="0"/>
              <a:t> </a:t>
            </a:r>
            <a:r>
              <a:rPr lang="ru-RU" sz="2400" dirty="0"/>
              <a:t>строка</a:t>
            </a:r>
            <a:r>
              <a:rPr lang="en-US" sz="2400" dirty="0"/>
              <a:t> </a:t>
            </a:r>
            <a:r>
              <a:rPr lang="ru-RU" sz="2400" dirty="0"/>
              <a:t>для вставки</a:t>
            </a:r>
          </a:p>
          <a:p>
            <a:pPr algn="ctr"/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401503" y="4405686"/>
            <a:ext cx="77162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LENGTH(</a:t>
            </a:r>
            <a:r>
              <a:rPr lang="en-US" sz="2400" dirty="0"/>
              <a:t>'</a:t>
            </a:r>
            <a:r>
              <a:rPr lang="ru-RU" sz="2400" dirty="0"/>
              <a:t>Уважаемый, *!</a:t>
            </a:r>
            <a:r>
              <a:rPr lang="en-US" sz="2400" dirty="0"/>
              <a:t>',</a:t>
            </a:r>
            <a:r>
              <a:rPr lang="ru-RU" sz="2400" dirty="0"/>
              <a:t> 12, 1</a:t>
            </a:r>
            <a:r>
              <a:rPr lang="en-US" sz="2400" dirty="0"/>
              <a:t>, '</a:t>
            </a:r>
            <a:r>
              <a:rPr lang="ru-RU" sz="2400" dirty="0"/>
              <a:t>Иван Иванович</a:t>
            </a:r>
            <a:r>
              <a:rPr lang="en-US" sz="2400" dirty="0"/>
              <a:t>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endParaRPr lang="ru-RU" sz="2400" dirty="0"/>
          </a:p>
          <a:p>
            <a:endParaRPr lang="ru-RU" sz="2400" dirty="0">
              <a:solidFill>
                <a:schemeClr val="accent6"/>
              </a:solidFill>
            </a:endParaRPr>
          </a:p>
          <a:p>
            <a:r>
              <a:rPr lang="ru-RU" sz="2400" dirty="0">
                <a:solidFill>
                  <a:schemeClr val="accent6"/>
                </a:solidFill>
              </a:rPr>
              <a:t>Уважаемый Иван Иванович!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1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LOWER, UPPER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1784283" y="1690688"/>
            <a:ext cx="8623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LOWER</a:t>
            </a:r>
            <a:r>
              <a:rPr lang="en-US" sz="2400" dirty="0"/>
              <a:t> – </a:t>
            </a:r>
            <a:r>
              <a:rPr lang="ru-RU" sz="2400" dirty="0"/>
              <a:t>перевести строку в нижний регистр</a:t>
            </a:r>
          </a:p>
          <a:p>
            <a:pPr algn="ctr"/>
            <a:r>
              <a:rPr lang="en-US" sz="2400" b="1" dirty="0"/>
              <a:t>UPPER</a:t>
            </a:r>
            <a:r>
              <a:rPr lang="en-US" sz="2400" dirty="0"/>
              <a:t> </a:t>
            </a:r>
            <a:r>
              <a:rPr lang="ru-RU" sz="2400" dirty="0"/>
              <a:t>– перевести строку в верхний регистр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1601002" y="3616415"/>
            <a:ext cx="89899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LOWER(</a:t>
            </a:r>
            <a:r>
              <a:rPr lang="en-US" sz="2400" dirty="0"/>
              <a:t>'</a:t>
            </a:r>
            <a:r>
              <a:rPr lang="en-US" sz="2400" dirty="0" err="1"/>
              <a:t>IvanovViktor@Mail.Ru</a:t>
            </a:r>
            <a:r>
              <a:rPr lang="en-US" sz="2400" dirty="0"/>
              <a:t>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r>
              <a:rPr lang="ru-RU" sz="2400" dirty="0"/>
              <a:t>      </a:t>
            </a:r>
            <a:r>
              <a:rPr lang="en-US" sz="2400" dirty="0">
                <a:solidFill>
                  <a:schemeClr val="accent6"/>
                </a:solidFill>
              </a:rPr>
              <a:t>-- ivanovviktor@mail.ru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en-US" sz="2400" dirty="0">
                <a:solidFill>
                  <a:srgbClr val="C00000"/>
                </a:solidFill>
              </a:rPr>
              <a:t>UPPER(</a:t>
            </a:r>
            <a:r>
              <a:rPr lang="en-US" sz="2400" dirty="0"/>
              <a:t>'Ivanov Viktor'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;</a:t>
            </a:r>
            <a:r>
              <a:rPr lang="ru-RU" sz="2400" dirty="0"/>
              <a:t>      </a:t>
            </a:r>
            <a:r>
              <a:rPr lang="en-US" sz="2400" dirty="0"/>
              <a:t>                  </a:t>
            </a:r>
            <a:r>
              <a:rPr lang="en-US" sz="2400" dirty="0">
                <a:solidFill>
                  <a:schemeClr val="accent6"/>
                </a:solidFill>
              </a:rPr>
              <a:t>-- IVANOV VIKTOR</a:t>
            </a:r>
          </a:p>
          <a:p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68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NOW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Настоящее время. Может использоваться в любом запросе</a:t>
            </a:r>
            <a:r>
              <a:rPr lang="en-US" sz="2400" dirty="0"/>
              <a:t>.</a:t>
            </a:r>
          </a:p>
          <a:p>
            <a:pPr algn="ctr"/>
            <a:r>
              <a:rPr lang="ru-RU" sz="2400" dirty="0"/>
              <a:t>Можно также использовать: </a:t>
            </a:r>
            <a:r>
              <a:rPr lang="en-US" sz="2400" dirty="0"/>
              <a:t>CURRENT_TIMESTAMP()</a:t>
            </a:r>
            <a:r>
              <a:rPr lang="ru-RU" sz="2400" dirty="0"/>
              <a:t>, </a:t>
            </a:r>
            <a:r>
              <a:rPr lang="en-US" sz="2400" dirty="0"/>
              <a:t>SYSDATE()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51EED-6135-4ED1-AB83-A677235921E5}"/>
              </a:ext>
            </a:extLst>
          </p:cNvPr>
          <p:cNvSpPr txBox="1"/>
          <p:nvPr/>
        </p:nvSpPr>
        <p:spPr>
          <a:xfrm>
            <a:off x="2295437" y="2937892"/>
            <a:ext cx="7601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SELECT </a:t>
            </a:r>
            <a:r>
              <a:rPr lang="ru-RU" sz="2400" dirty="0"/>
              <a:t>*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FROM </a:t>
            </a:r>
            <a:r>
              <a:rPr lang="en-US" sz="2400" dirty="0" err="1"/>
              <a:t>your_table</a:t>
            </a:r>
            <a:r>
              <a:rPr lang="ru-RU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dt &lt; </a:t>
            </a:r>
            <a:r>
              <a:rPr lang="en-US" sz="2400" dirty="0">
                <a:solidFill>
                  <a:srgbClr val="C00000"/>
                </a:solidFill>
              </a:rPr>
              <a:t>NOW()</a:t>
            </a:r>
            <a:r>
              <a:rPr lang="en-US" sz="2400" dirty="0"/>
              <a:t>;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INSERT INTO </a:t>
            </a:r>
            <a:r>
              <a:rPr lang="en-US" sz="2400" dirty="0" err="1"/>
              <a:t>your_table</a:t>
            </a:r>
            <a:r>
              <a:rPr lang="en-US" sz="2400" dirty="0"/>
              <a:t> (dt, log) </a:t>
            </a:r>
            <a:r>
              <a:rPr lang="en-US" sz="2400" dirty="0">
                <a:solidFill>
                  <a:schemeClr val="accent1"/>
                </a:solidFill>
              </a:rPr>
              <a:t>VALUES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NOW()</a:t>
            </a:r>
            <a:r>
              <a:rPr lang="en-US" sz="2400" dirty="0"/>
              <a:t>, 'access’);</a:t>
            </a:r>
          </a:p>
        </p:txBody>
      </p:sp>
    </p:spTree>
    <p:extLst>
      <p:ext uri="{BB962C8B-B14F-4D97-AF65-F5344CB8AC3E}">
        <p14:creationId xmlns:p14="http://schemas.microsoft.com/office/powerpoint/2010/main" val="145964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 err="1"/>
              <a:t>Парсинг</a:t>
            </a:r>
            <a:r>
              <a:rPr lang="ru-RU" sz="4400" b="1" dirty="0"/>
              <a:t> даты и времени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DAYOFMONTH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день месяца в виде числового значения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DAYOFWEEK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день недели в виде числового значения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DAYOFYEAR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номер дня в году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MONTH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месяц даты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YEAR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год из даты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QUARTER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номер квартала года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WEEK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 [, </a:t>
            </a:r>
            <a:r>
              <a:rPr lang="ru-RU" sz="2400" dirty="0" err="1"/>
              <a:t>first</a:t>
            </a:r>
            <a:r>
              <a:rPr lang="ru-RU" sz="2400" dirty="0"/>
              <a:t>]) возвращает номер недели года.</a:t>
            </a:r>
            <a:br>
              <a:rPr lang="ru-RU" sz="2400" dirty="0"/>
            </a:br>
            <a:r>
              <a:rPr lang="ru-RU" sz="2400" i="1" dirty="0"/>
              <a:t>Необязательный параметр </a:t>
            </a:r>
            <a:r>
              <a:rPr lang="en-US" sz="2400" b="1" i="1" dirty="0"/>
              <a:t>first</a:t>
            </a:r>
            <a:r>
              <a:rPr lang="en-US" sz="2400" i="1" dirty="0"/>
              <a:t> </a:t>
            </a:r>
            <a:r>
              <a:rPr lang="ru-RU" sz="2400" i="1" dirty="0"/>
              <a:t>позволяет задать стартовый день недели. Если этот параметр равен 1, то первым днем считается понедельник, иначе воскресенье</a:t>
            </a:r>
          </a:p>
        </p:txBody>
      </p:sp>
    </p:spTree>
    <p:extLst>
      <p:ext uri="{BB962C8B-B14F-4D97-AF65-F5344CB8AC3E}">
        <p14:creationId xmlns:p14="http://schemas.microsoft.com/office/powerpoint/2010/main" val="378365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 err="1"/>
              <a:t>Парсинг</a:t>
            </a:r>
            <a:r>
              <a:rPr lang="ru-RU" sz="4400" b="1" dirty="0"/>
              <a:t> даты и времени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838200" y="1690688"/>
            <a:ext cx="105156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LAST_DAY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последний день месяца в виде даты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DAYNAME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название дня недели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MONTHNAME</a:t>
            </a:r>
            <a:r>
              <a:rPr lang="ru-RU" sz="2400" dirty="0"/>
              <a:t>(</a:t>
            </a:r>
            <a:r>
              <a:rPr lang="ru-RU" sz="2400" dirty="0" err="1"/>
              <a:t>date</a:t>
            </a:r>
            <a:r>
              <a:rPr lang="ru-RU" sz="2400" dirty="0"/>
              <a:t>) возвращает название текущего месяца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HOUR</a:t>
            </a:r>
            <a:r>
              <a:rPr lang="ru-RU" sz="2400" dirty="0"/>
              <a:t>(</a:t>
            </a:r>
            <a:r>
              <a:rPr lang="ru-RU" sz="2400" dirty="0" err="1"/>
              <a:t>time</a:t>
            </a:r>
            <a:r>
              <a:rPr lang="ru-RU" sz="2400" dirty="0"/>
              <a:t>) возвращает час времени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MINUTE</a:t>
            </a:r>
            <a:r>
              <a:rPr lang="ru-RU" sz="2400" dirty="0"/>
              <a:t>(</a:t>
            </a:r>
            <a:r>
              <a:rPr lang="ru-RU" sz="2400" dirty="0" err="1"/>
              <a:t>time</a:t>
            </a:r>
            <a:r>
              <a:rPr lang="ru-RU" sz="2400" dirty="0"/>
              <a:t>) возвращает минуту времени</a:t>
            </a:r>
          </a:p>
          <a:p>
            <a:pPr>
              <a:spcBef>
                <a:spcPts val="1200"/>
              </a:spcBef>
            </a:pPr>
            <a:r>
              <a:rPr lang="ru-RU" sz="2400" b="1" dirty="0"/>
              <a:t>SECOND</a:t>
            </a:r>
            <a:r>
              <a:rPr lang="ru-RU" sz="2400" dirty="0"/>
              <a:t>(</a:t>
            </a:r>
            <a:r>
              <a:rPr lang="ru-RU" sz="2400" dirty="0" err="1"/>
              <a:t>time</a:t>
            </a:r>
            <a:r>
              <a:rPr lang="ru-RU" sz="2400" dirty="0"/>
              <a:t>) возвращает секунду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50793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 err="1"/>
              <a:t>Парсинг</a:t>
            </a:r>
            <a:r>
              <a:rPr lang="ru-RU" sz="4400" b="1" dirty="0"/>
              <a:t> даты и времени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2390D00-B4E7-4A66-BECD-C388DAEE6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62370"/>
              </p:ext>
            </p:extLst>
          </p:nvPr>
        </p:nvGraphicFramePr>
        <p:xfrm>
          <a:off x="1628108" y="1825624"/>
          <a:ext cx="8935784" cy="4351340"/>
        </p:xfrm>
        <a:graphic>
          <a:graphicData uri="http://schemas.openxmlformats.org/drawingml/2006/table">
            <a:tbl>
              <a:tblPr/>
              <a:tblGrid>
                <a:gridCol w="4467892">
                  <a:extLst>
                    <a:ext uri="{9D8B030D-6E8A-4147-A177-3AD203B41FA5}">
                      <a16:colId xmlns:a16="http://schemas.microsoft.com/office/drawing/2014/main" val="790965110"/>
                    </a:ext>
                  </a:extLst>
                </a:gridCol>
                <a:gridCol w="4467892">
                  <a:extLst>
                    <a:ext uri="{9D8B030D-6E8A-4147-A177-3AD203B41FA5}">
                      <a16:colId xmlns:a16="http://schemas.microsoft.com/office/drawing/2014/main" val="772017159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r>
                        <a:rPr lang="ru-RU" sz="1500" dirty="0"/>
                        <a:t>Функция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Результат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423005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DAYOFMONTH('2018-05-25')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37164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DAYOFWEEK('2018-05-25')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6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21051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DAYOFYEAR('2018-05-25')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145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2831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/>
                        <a:t>MONTH('2018-05-25')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48087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 dirty="0"/>
                        <a:t>YEAR('2018-05-25')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2018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9570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QUARTER('2018-05-25')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61422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WEEK('2018-05-25', 1)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21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9189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LAST_DAY('2018-05-25')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2018-05-31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84134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DAYNAME('2018-05-25')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Friday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37959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MONTHNAME('2018-05-25')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May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634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HOUR('21:25:54')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1451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MINUTE('21:25:54')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25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4662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r>
                        <a:rPr lang="en-US" sz="1500"/>
                        <a:t>SECOND('21:25:54')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54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6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07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EXTRACT – </a:t>
            </a:r>
            <a:r>
              <a:rPr lang="ru-RU" b="1" dirty="0"/>
              <a:t>функция </a:t>
            </a:r>
            <a:r>
              <a:rPr lang="ru-RU" b="1" dirty="0" err="1"/>
              <a:t>парсинга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3417770" y="1777315"/>
            <a:ext cx="60919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C00000"/>
                </a:solidFill>
              </a:rPr>
              <a:t>EXTRACT</a:t>
            </a:r>
            <a:r>
              <a:rPr lang="en-US" sz="3200" dirty="0"/>
              <a:t>(unit </a:t>
            </a:r>
            <a:r>
              <a:rPr lang="en-US" sz="3200" dirty="0">
                <a:solidFill>
                  <a:schemeClr val="accent1"/>
                </a:solidFill>
              </a:rPr>
              <a:t>FROM</a:t>
            </a:r>
            <a:r>
              <a:rPr lang="en-US" sz="3200" dirty="0"/>
              <a:t> datetime)</a:t>
            </a:r>
          </a:p>
          <a:p>
            <a:pPr>
              <a:spcBef>
                <a:spcPts val="1200"/>
              </a:spcBef>
            </a:pPr>
            <a:endParaRPr lang="ru-RU" sz="2400" dirty="0"/>
          </a:p>
          <a:p>
            <a:pPr>
              <a:spcBef>
                <a:spcPts val="1200"/>
              </a:spcBef>
            </a:pPr>
            <a:r>
              <a:rPr lang="en-US" sz="2400" b="1" dirty="0"/>
              <a:t>SECOND</a:t>
            </a:r>
            <a:r>
              <a:rPr lang="en-US" sz="2400" dirty="0"/>
              <a:t> (</a:t>
            </a:r>
            <a:r>
              <a:rPr lang="ru-RU" sz="2400" dirty="0"/>
              <a:t>секунды)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MINUTE</a:t>
            </a:r>
            <a:r>
              <a:rPr lang="en-US" sz="2400" dirty="0"/>
              <a:t> (</a:t>
            </a:r>
            <a:r>
              <a:rPr lang="ru-RU" sz="2400" dirty="0"/>
              <a:t>минуты)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HOUR</a:t>
            </a:r>
            <a:r>
              <a:rPr lang="en-US" sz="2400" dirty="0"/>
              <a:t> (</a:t>
            </a:r>
            <a:r>
              <a:rPr lang="ru-RU" sz="2400" dirty="0"/>
              <a:t>час)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DAY</a:t>
            </a:r>
            <a:r>
              <a:rPr lang="en-US" sz="2400" dirty="0"/>
              <a:t> (</a:t>
            </a:r>
            <a:r>
              <a:rPr lang="ru-RU" sz="2400" dirty="0"/>
              <a:t>день)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MONTH</a:t>
            </a:r>
            <a:r>
              <a:rPr lang="en-US" sz="2400" dirty="0"/>
              <a:t> (</a:t>
            </a:r>
            <a:r>
              <a:rPr lang="ru-RU" sz="2400" dirty="0"/>
              <a:t>месяц)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YEAR</a:t>
            </a:r>
            <a:r>
              <a:rPr lang="en-US" sz="2400" dirty="0"/>
              <a:t> (</a:t>
            </a:r>
            <a:r>
              <a:rPr lang="ru-RU" sz="2400" dirty="0"/>
              <a:t>год)</a:t>
            </a:r>
          </a:p>
        </p:txBody>
      </p:sp>
    </p:spTree>
    <p:extLst>
      <p:ext uri="{BB962C8B-B14F-4D97-AF65-F5344CB8AC3E}">
        <p14:creationId xmlns:p14="http://schemas.microsoft.com/office/powerpoint/2010/main" val="325269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EXTRACT – </a:t>
            </a:r>
            <a:r>
              <a:rPr lang="ru-RU" b="1" dirty="0"/>
              <a:t>функция </a:t>
            </a:r>
            <a:r>
              <a:rPr lang="ru-RU" b="1" dirty="0" err="1"/>
              <a:t>парсинга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9EE25-CAAA-4A41-A333-1DA45F21F71A}"/>
              </a:ext>
            </a:extLst>
          </p:cNvPr>
          <p:cNvSpPr txBox="1"/>
          <p:nvPr/>
        </p:nvSpPr>
        <p:spPr>
          <a:xfrm>
            <a:off x="3001879" y="1786941"/>
            <a:ext cx="618824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/>
              <a:t>MINUTE_SECOND</a:t>
            </a:r>
            <a:r>
              <a:rPr lang="en-US" sz="2400" dirty="0"/>
              <a:t> (</a:t>
            </a:r>
            <a:r>
              <a:rPr lang="ru-RU" sz="2400" dirty="0"/>
              <a:t>минуты и секунды)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HOUR_MINUTE</a:t>
            </a:r>
            <a:r>
              <a:rPr lang="en-US" sz="2400" dirty="0"/>
              <a:t> (</a:t>
            </a:r>
            <a:r>
              <a:rPr lang="ru-RU" sz="2400" dirty="0"/>
              <a:t>часы и минуты)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DAY_HOUR</a:t>
            </a:r>
            <a:r>
              <a:rPr lang="en-US" sz="2400" dirty="0"/>
              <a:t> (</a:t>
            </a:r>
            <a:r>
              <a:rPr lang="ru-RU" sz="2400" dirty="0"/>
              <a:t>день и часы)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YEAR_MONTH</a:t>
            </a:r>
            <a:r>
              <a:rPr lang="en-US" sz="2400" dirty="0"/>
              <a:t> (</a:t>
            </a:r>
            <a:r>
              <a:rPr lang="ru-RU" sz="2400" dirty="0"/>
              <a:t>год и месяц)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HOUR_SECOND</a:t>
            </a:r>
            <a:r>
              <a:rPr lang="en-US" sz="2400" dirty="0"/>
              <a:t> (</a:t>
            </a:r>
            <a:r>
              <a:rPr lang="ru-RU" sz="2400" dirty="0"/>
              <a:t>часы, минуты и секунды)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DAY_MINUTE</a:t>
            </a:r>
            <a:r>
              <a:rPr lang="en-US" sz="2400" dirty="0"/>
              <a:t> (</a:t>
            </a:r>
            <a:r>
              <a:rPr lang="ru-RU" sz="2400" dirty="0"/>
              <a:t>день, часы и минуты)</a:t>
            </a:r>
          </a:p>
          <a:p>
            <a:pPr>
              <a:spcBef>
                <a:spcPts val="1200"/>
              </a:spcBef>
            </a:pPr>
            <a:r>
              <a:rPr lang="en-US" sz="2400" b="1" dirty="0"/>
              <a:t>DAY_SECOND</a:t>
            </a:r>
            <a:r>
              <a:rPr lang="en-US" sz="2400" dirty="0"/>
              <a:t> (</a:t>
            </a:r>
            <a:r>
              <a:rPr lang="ru-RU" sz="2400" dirty="0"/>
              <a:t>день, </a:t>
            </a:r>
            <a:r>
              <a:rPr lang="ru-RU" sz="2400" dirty="0" err="1"/>
              <a:t>чаы</a:t>
            </a:r>
            <a:r>
              <a:rPr lang="ru-RU" sz="2400" dirty="0"/>
              <a:t>, минуты и секунды)</a:t>
            </a:r>
          </a:p>
        </p:txBody>
      </p:sp>
    </p:spTree>
    <p:extLst>
      <p:ext uri="{BB962C8B-B14F-4D97-AF65-F5344CB8AC3E}">
        <p14:creationId xmlns:p14="http://schemas.microsoft.com/office/powerpoint/2010/main" val="378925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EXTRACT – </a:t>
            </a:r>
            <a:r>
              <a:rPr lang="ru-RU" b="1" dirty="0"/>
              <a:t>функция </a:t>
            </a:r>
            <a:r>
              <a:rPr lang="ru-RU" b="1" dirty="0" err="1"/>
              <a:t>парсинга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D2111DF-2D08-4136-8072-158B2243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055"/>
              </p:ext>
            </p:extLst>
          </p:nvPr>
        </p:nvGraphicFramePr>
        <p:xfrm>
          <a:off x="1849000" y="1617044"/>
          <a:ext cx="8494000" cy="4738116"/>
        </p:xfrm>
        <a:graphic>
          <a:graphicData uri="http://schemas.openxmlformats.org/drawingml/2006/table">
            <a:tbl>
              <a:tblPr/>
              <a:tblGrid>
                <a:gridCol w="5284269">
                  <a:extLst>
                    <a:ext uri="{9D8B030D-6E8A-4147-A177-3AD203B41FA5}">
                      <a16:colId xmlns:a16="http://schemas.microsoft.com/office/drawing/2014/main" val="1352518511"/>
                    </a:ext>
                  </a:extLst>
                </a:gridCol>
                <a:gridCol w="3209731">
                  <a:extLst>
                    <a:ext uri="{9D8B030D-6E8A-4147-A177-3AD203B41FA5}">
                      <a16:colId xmlns:a16="http://schemas.microsoft.com/office/drawing/2014/main" val="1824488420"/>
                    </a:ext>
                  </a:extLst>
                </a:gridCol>
              </a:tblGrid>
              <a:tr h="302167">
                <a:tc>
                  <a:txBody>
                    <a:bodyPr/>
                    <a:lstStyle/>
                    <a:p>
                      <a:r>
                        <a:rPr lang="ru-RU" sz="1600" dirty="0"/>
                        <a:t>Вызов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Результат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91274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 dirty="0"/>
                        <a:t>EXTRACT( SECOND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4943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 dirty="0"/>
                        <a:t>EXTRACT( MINUTE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030181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/>
                        <a:t>EXTRACT( HOUR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21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3785154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 dirty="0"/>
                        <a:t>EXTRACT( DAY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801315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/>
                        <a:t>EXTRACT( MONTH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69591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 dirty="0"/>
                        <a:t>EXTRACT( YEAR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2018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9932529"/>
                  </a:ext>
                </a:extLst>
              </a:tr>
              <a:tr h="528792">
                <a:tc>
                  <a:txBody>
                    <a:bodyPr/>
                    <a:lstStyle/>
                    <a:p>
                      <a:r>
                        <a:rPr lang="en-US" sz="1600" dirty="0"/>
                        <a:t>EXTRACT( MINUTE_SECOND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2554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411108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/>
                        <a:t>EXTRACT( DAY_HOUR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2521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962257"/>
                  </a:ext>
                </a:extLst>
              </a:tr>
              <a:tr h="528792">
                <a:tc>
                  <a:txBody>
                    <a:bodyPr/>
                    <a:lstStyle/>
                    <a:p>
                      <a:r>
                        <a:rPr lang="en-US" sz="1600" dirty="0"/>
                        <a:t>EXTRACT( YEAR_MONTH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201805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11558"/>
                  </a:ext>
                </a:extLst>
              </a:tr>
              <a:tr h="528792">
                <a:tc>
                  <a:txBody>
                    <a:bodyPr/>
                    <a:lstStyle/>
                    <a:p>
                      <a:r>
                        <a:rPr lang="en-US" sz="1600" dirty="0"/>
                        <a:t>EXTRACT( HOUR_SECOND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212554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318388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/>
                        <a:t>EXTRACT( DAY_MINUTE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252125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785677"/>
                  </a:ext>
                </a:extLst>
              </a:tr>
              <a:tr h="302167">
                <a:tc>
                  <a:txBody>
                    <a:bodyPr/>
                    <a:lstStyle/>
                    <a:p>
                      <a:r>
                        <a:rPr lang="en-US" sz="1600"/>
                        <a:t>EXTRACT( DAY_SECOND FROM '2018-05-25 21:25:54')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25212554</a:t>
                      </a:r>
                    </a:p>
                  </a:txBody>
                  <a:tcPr marL="71333" marR="71333" marT="35667" marB="356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5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874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1607</Words>
  <Application>Microsoft Office PowerPoint</Application>
  <PresentationFormat>Широкоэкранный</PresentationFormat>
  <Paragraphs>259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Тема Office</vt:lpstr>
      <vt:lpstr>Теория БД и основы SQL</vt:lpstr>
      <vt:lpstr>Функции для работы с датой</vt:lpstr>
      <vt:lpstr>NOW</vt:lpstr>
      <vt:lpstr>Парсинг даты и времени</vt:lpstr>
      <vt:lpstr>Парсинг даты и времени</vt:lpstr>
      <vt:lpstr>Парсинг даты и времени</vt:lpstr>
      <vt:lpstr>EXTRACT – функция парсинга</vt:lpstr>
      <vt:lpstr>EXTRACT – функция парсинга</vt:lpstr>
      <vt:lpstr>EXTRACT – функция парсинга</vt:lpstr>
      <vt:lpstr>DATE_SUB</vt:lpstr>
      <vt:lpstr>DATE_SUB</vt:lpstr>
      <vt:lpstr>DATE_SUB</vt:lpstr>
      <vt:lpstr>DATEDIFF</vt:lpstr>
      <vt:lpstr>DATE_FORMAT</vt:lpstr>
      <vt:lpstr>DATE_FORMAT</vt:lpstr>
      <vt:lpstr>Функции для работы со строками</vt:lpstr>
      <vt:lpstr>CONCAT, CONCAT_WS</vt:lpstr>
      <vt:lpstr>LENGTH</vt:lpstr>
      <vt:lpstr>Функции удаления пробелов</vt:lpstr>
      <vt:lpstr>LOCATE</vt:lpstr>
      <vt:lpstr>Функции извлечения подстроки</vt:lpstr>
      <vt:lpstr>REPLACE</vt:lpstr>
      <vt:lpstr>INSERT</vt:lpstr>
      <vt:lpstr>LOWER, UPPER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46</cp:revision>
  <dcterms:created xsi:type="dcterms:W3CDTF">2021-09-25T09:32:47Z</dcterms:created>
  <dcterms:modified xsi:type="dcterms:W3CDTF">2021-11-01T06:53:58Z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