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UNION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914394" y="1872490"/>
            <a:ext cx="83632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expression1, expression2, ... </a:t>
            </a:r>
            <a:r>
              <a:rPr lang="en-US" sz="2400" dirty="0" err="1"/>
              <a:t>expression_n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tables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conditions]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C00000"/>
                </a:solidFill>
              </a:rPr>
              <a:t>UNION [DISTINCT]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expression1, expression2, ... </a:t>
            </a:r>
            <a:r>
              <a:rPr lang="en-US" sz="2400" dirty="0" err="1"/>
              <a:t>expression_n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tables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conditions];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DISTINCT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– удаляет дубликаты из результирующего набора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9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UNION</a:t>
            </a:r>
            <a:r>
              <a:rPr lang="ru-RU" sz="4400" dirty="0"/>
              <a:t> + </a:t>
            </a:r>
            <a:r>
              <a:rPr lang="en-US" sz="4400" dirty="0"/>
              <a:t>ORDER BY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3672433" y="2115771"/>
            <a:ext cx="48471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supplier_id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supplier_name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suppliers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supplier_id</a:t>
            </a:r>
            <a:r>
              <a:rPr lang="en-US" sz="2400" dirty="0">
                <a:effectLst/>
              </a:rPr>
              <a:t> &lt;= 3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UNION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company_id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company_name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companies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company_name</a:t>
            </a:r>
            <a:r>
              <a:rPr lang="en-US" sz="2400" dirty="0">
                <a:effectLst/>
              </a:rPr>
              <a:t> = 'Apple'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ORDER BY </a:t>
            </a:r>
            <a:r>
              <a:rPr 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???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230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UNION</a:t>
            </a:r>
            <a:r>
              <a:rPr lang="ru-RU" sz="4400" dirty="0"/>
              <a:t> + </a:t>
            </a:r>
            <a:r>
              <a:rPr lang="en-US" sz="4400" dirty="0"/>
              <a:t>ORDER BY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3672433" y="2115771"/>
            <a:ext cx="48471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supplier_id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supplier_name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suppliers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supplier_id</a:t>
            </a:r>
            <a:r>
              <a:rPr lang="en-US" sz="2400" dirty="0">
                <a:effectLst/>
              </a:rPr>
              <a:t> &lt;= 500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UNION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company_id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company_name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effectLst/>
              </a:rPr>
              <a:t> companies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company_name</a:t>
            </a:r>
            <a:r>
              <a:rPr lang="en-US" sz="2400" dirty="0">
                <a:effectLst/>
              </a:rPr>
              <a:t> = 'Apple'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ORDER BY </a:t>
            </a:r>
            <a:r>
              <a:rPr 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2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68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Объединение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JOIN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95437" y="2602332"/>
            <a:ext cx="7601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ru-RU" sz="2400" dirty="0" err="1"/>
              <a:t>поля_таблиц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table</a:t>
            </a:r>
            <a:r>
              <a:rPr lang="ru-RU" sz="2400" dirty="0"/>
              <a:t>_1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</a:p>
          <a:p>
            <a:r>
              <a:rPr lang="ru-RU" sz="2400" dirty="0">
                <a:solidFill>
                  <a:schemeClr val="accent1"/>
                </a:solidFill>
              </a:rPr>
              <a:t>[</a:t>
            </a:r>
            <a:r>
              <a:rPr lang="en-US" sz="2400" dirty="0">
                <a:solidFill>
                  <a:schemeClr val="accent1"/>
                </a:solidFill>
              </a:rPr>
              <a:t>INNER] | [[LEFT | RIGHT | FULL][OUTER]] </a:t>
            </a:r>
            <a:r>
              <a:rPr lang="en-US" sz="2400" dirty="0">
                <a:solidFill>
                  <a:srgbClr val="C00000"/>
                </a:solidFill>
              </a:rPr>
              <a:t>JOIN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table</a:t>
            </a:r>
            <a:r>
              <a:rPr lang="ru-RU" sz="2400" dirty="0"/>
              <a:t>_2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</a:p>
          <a:p>
            <a:r>
              <a:rPr lang="ru-RU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1"/>
                </a:solidFill>
              </a:rPr>
              <a:t>ON </a:t>
            </a:r>
            <a:r>
              <a:rPr lang="ru-RU" sz="2400" dirty="0" err="1"/>
              <a:t>условие_соединения</a:t>
            </a:r>
            <a:endParaRPr lang="ru-RU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[[</a:t>
            </a:r>
            <a:r>
              <a:rPr lang="en-US" sz="2400" dirty="0">
                <a:solidFill>
                  <a:schemeClr val="accent1"/>
                </a:solidFill>
              </a:rPr>
              <a:t>INNER] | [[LEFT | RIGHT | FULL][OUTER]] </a:t>
            </a:r>
            <a:r>
              <a:rPr lang="en-US" sz="2400" dirty="0">
                <a:solidFill>
                  <a:srgbClr val="C00000"/>
                </a:solidFill>
              </a:rPr>
              <a:t>JOIN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table</a:t>
            </a:r>
            <a:r>
              <a:rPr lang="ru-RU" sz="2400" dirty="0"/>
              <a:t>_</a:t>
            </a:r>
            <a:r>
              <a:rPr lang="en-US" sz="2400" dirty="0"/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   ON </a:t>
            </a:r>
            <a:r>
              <a:rPr lang="ru-RU" sz="2400" dirty="0" err="1"/>
              <a:t>условие_соединения</a:t>
            </a:r>
            <a:r>
              <a:rPr lang="ru-RU" sz="2400" dirty="0">
                <a:solidFill>
                  <a:schemeClr val="accent1"/>
                </a:solidFill>
              </a:rPr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INNER JOIN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95437" y="2652666"/>
            <a:ext cx="7601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Внутреннее соединение</a:t>
            </a:r>
            <a:r>
              <a:rPr lang="ru-RU" sz="2400" dirty="0"/>
              <a:t> — соединение двух таблиц, при котором каждая запись из первой таблицы соединяется с каждой записью второй таблицы, создавая тем самым все возможные комбинации записей обеих таблиц (декартово произведение).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61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INNER JOIN </a:t>
            </a:r>
            <a:r>
              <a:rPr lang="ru-RU" sz="4400" dirty="0"/>
              <a:t>как аналог </a:t>
            </a:r>
            <a:r>
              <a:rPr lang="en-US" sz="4400" dirty="0"/>
              <a:t>WHERE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3892316" y="1822049"/>
            <a:ext cx="44073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*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user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INNER </a:t>
            </a:r>
            <a:r>
              <a:rPr lang="en-US" sz="2400" dirty="0">
                <a:solidFill>
                  <a:srgbClr val="C00000"/>
                </a:solidFill>
              </a:rPr>
              <a:t>JOIN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status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1"/>
                </a:solidFill>
              </a:rPr>
              <a:t>ON </a:t>
            </a:r>
            <a:r>
              <a:rPr lang="en-US" sz="2400" dirty="0"/>
              <a:t>user.id = </a:t>
            </a:r>
            <a:r>
              <a:rPr lang="en-US" sz="2400" dirty="0" err="1"/>
              <a:t>status.user_id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*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user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JOIN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status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1"/>
                </a:solidFill>
              </a:rPr>
              <a:t>ON </a:t>
            </a:r>
            <a:r>
              <a:rPr lang="en-US" sz="2400" dirty="0"/>
              <a:t>user.id = </a:t>
            </a:r>
            <a:r>
              <a:rPr lang="en-US" sz="2400" dirty="0" err="1"/>
              <a:t>status.user_id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*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user, status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WHERE </a:t>
            </a:r>
            <a:r>
              <a:rPr lang="en-US" sz="2400" dirty="0"/>
              <a:t>user.id = </a:t>
            </a:r>
            <a:r>
              <a:rPr lang="en-US" sz="2400" dirty="0" err="1"/>
              <a:t>status.user_id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686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OUTER JOIN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95437" y="2652666"/>
            <a:ext cx="7601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Внешнее соединение </a:t>
            </a:r>
            <a:r>
              <a:rPr lang="ru-RU" sz="2400" dirty="0"/>
              <a:t>может быть трёх типов: левое (LEFT), правое (RIGHT) и полное (FULL). По умолчанию оно является полным.</a:t>
            </a:r>
          </a:p>
          <a:p>
            <a:endParaRPr lang="ru-RU" sz="2400" dirty="0"/>
          </a:p>
          <a:p>
            <a:r>
              <a:rPr lang="ru-RU" sz="2400" dirty="0"/>
              <a:t>Главным отличием внешнего соединения от внутреннего является то, что оно обязательно возвращает все строки одной (LEFT, RIGHT) или двух таблиц (FULL).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15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Примеры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188C31-F423-4B42-AB05-C5A43C9D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40" y="2791134"/>
            <a:ext cx="2298518" cy="1275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25E19-9E54-40A6-84CC-F6EC956FC94B}"/>
              </a:ext>
            </a:extLst>
          </p:cNvPr>
          <p:cNvSpPr txBox="1"/>
          <p:nvPr/>
        </p:nvSpPr>
        <p:spPr>
          <a:xfrm>
            <a:off x="4991450" y="2249584"/>
            <a:ext cx="254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table_A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table_B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table_A.A</a:t>
            </a:r>
            <a:r>
              <a:rPr lang="en-US" dirty="0"/>
              <a:t>=</a:t>
            </a:r>
            <a:r>
              <a:rPr lang="en-US" dirty="0" err="1"/>
              <a:t>table_B.A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124137-7DBE-45C2-BA19-E6C9C780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74" y="1867989"/>
            <a:ext cx="155257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18DDD-3473-4399-B64E-E84EFD50F508}"/>
              </a:ext>
            </a:extLst>
          </p:cNvPr>
          <p:cNvSpPr txBox="1"/>
          <p:nvPr/>
        </p:nvSpPr>
        <p:spPr>
          <a:xfrm>
            <a:off x="4991450" y="3902821"/>
            <a:ext cx="254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table_A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RIGHT JOIN</a:t>
            </a:r>
            <a:r>
              <a:rPr lang="en-US" dirty="0"/>
              <a:t> </a:t>
            </a:r>
            <a:r>
              <a:rPr lang="en-US" dirty="0" err="1"/>
              <a:t>table_B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table_A.A</a:t>
            </a:r>
            <a:r>
              <a:rPr lang="en-US" dirty="0"/>
              <a:t>=</a:t>
            </a:r>
            <a:r>
              <a:rPr lang="en-US" dirty="0" err="1"/>
              <a:t>table_B.A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0850D7-F1A8-4C23-9DB0-0175A93C6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74" y="3521226"/>
            <a:ext cx="1552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A14911-02F2-4E65-8A9F-82BF8F37D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70" y="831199"/>
            <a:ext cx="7812857" cy="5716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367C6-1610-4727-B70D-3BB990C306EF}"/>
              </a:ext>
            </a:extLst>
          </p:cNvPr>
          <p:cNvSpPr txBox="1"/>
          <p:nvPr/>
        </p:nvSpPr>
        <p:spPr>
          <a:xfrm>
            <a:off x="4820649" y="1040235"/>
            <a:ext cx="25506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Варианты</a:t>
            </a:r>
            <a:br>
              <a:rPr lang="ru-RU" sz="3200" dirty="0"/>
            </a:br>
            <a:r>
              <a:rPr lang="en-US" sz="3200" dirty="0"/>
              <a:t>SQL</a:t>
            </a:r>
            <a:r>
              <a:rPr lang="ru-RU" sz="3200" dirty="0"/>
              <a:t>-запросов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96138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Объединение наборов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5117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398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Теория БД и основы SQL</vt:lpstr>
      <vt:lpstr>JOIN</vt:lpstr>
      <vt:lpstr>JOIN</vt:lpstr>
      <vt:lpstr>INNER JOIN</vt:lpstr>
      <vt:lpstr>INNER JOIN как аналог WHERE</vt:lpstr>
      <vt:lpstr>OUTER JOIN</vt:lpstr>
      <vt:lpstr>Примеры</vt:lpstr>
      <vt:lpstr>Презентация PowerPoint</vt:lpstr>
      <vt:lpstr>UNION</vt:lpstr>
      <vt:lpstr>UNION</vt:lpstr>
      <vt:lpstr>UNION + ORDER BY</vt:lpstr>
      <vt:lpstr>UNION +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51</cp:revision>
  <dcterms:created xsi:type="dcterms:W3CDTF">2021-09-25T09:32:47Z</dcterms:created>
  <dcterms:modified xsi:type="dcterms:W3CDTF">2021-11-22T07:59:54Z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