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67" r:id="rId7"/>
    <p:sldId id="268" r:id="rId8"/>
    <p:sldId id="269" r:id="rId9"/>
    <p:sldId id="272" r:id="rId10"/>
    <p:sldId id="271" r:id="rId11"/>
    <p:sldId id="270" r:id="rId12"/>
    <p:sldId id="273" r:id="rId13"/>
    <p:sldId id="27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935F-8AC4-4731-9EE6-507A4D7F0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7E3FBA-AAC8-4FEB-9680-E403535D6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8918B5-4A45-4DB8-91CC-1996E959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1077E0-FA46-4761-A099-A6EEAEF0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D7C65-63BD-495E-BDFD-799BF59E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6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43605-0FE1-4D3A-B8F5-5FAAB7FA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665248-9D43-4B01-8AE8-ABA248004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2EBE7D-7810-4FFF-96FD-17C3E2CF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EA2A68-723C-4EB1-A106-EC514A4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B9DDE-7084-4894-BD0C-7F732EBF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4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C68717-2AEA-4295-8DD0-78FB155E1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155AD4-8A12-42D8-B860-003CE048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51F59-2A2F-44AA-B6AF-E15DEF9E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9C378-7D0F-451D-8966-DE352F42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A209F-9069-4D76-A56D-3DC55932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E29E8-F4DF-488F-B003-13A39E06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B1354-802C-4133-A87B-3ADEFD8F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6F3F7-7836-47A0-A9F8-3C0F8A39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BECBA-B8C7-42AB-87AC-3FE84671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EB34E-3C67-42C3-ABEF-6BD4EB93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4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779C8-5D02-42D4-B16B-A6F14E5D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59AA0A-AEC6-4399-975B-F3F3EB62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2B420-CFF9-436C-8EB4-9236731B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9B49A-1DE7-4C84-BFBD-58ED46D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F5E5D-8597-49F6-87B0-F60345E8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16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E6EC9-6CDE-4486-89C0-F68F3EF7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4B39B-5CA9-4ECA-BBC4-F1A91F5B5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24D49C-14F0-43F5-A81E-8D57D354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90972E-FEAA-480D-938A-9264E231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007E54-7990-4B55-ACB4-33711378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41145F-2618-4C10-942E-46DD9A21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0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2D5CC-F62A-461D-A088-E68C34C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E41FE-344A-4E66-9F1F-2AA9432A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3E22C3-058E-4356-A6A4-6B1667292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5353BB-6638-498C-95B7-7B757352D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5899DA-09FA-4091-BD19-4AB8DED54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EE8DCB-C00B-4895-80F4-EE427E9D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BC3582-FD90-4C4F-8F49-D094FF7A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9B9E9E-2744-46DD-B10B-4FB5FE19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70F66-AECF-48AA-94BA-304C79EA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521E1A-A63D-4FB3-A066-B2B1C37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766F21-F803-42B9-B7E2-FADFC75B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1DE06D-BF7D-4097-BB50-D01DEBD7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58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0F86B6-F761-45C9-808C-A76EFA31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0FA54D-E4C3-4EBE-B0A5-45717E3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C17E18-3442-4E42-B7BE-D18AE6F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3FAE7-750B-4A63-B8A6-5370ACF0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0B118-B076-4A91-8B87-9964DED3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369568-FA4C-4D91-9140-82A19F7F9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BC603-0A1F-4792-B7D5-466DE447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386C3B-6D25-4E02-96E3-510AA9BE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990FE-44C2-4AE7-B817-944B7329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9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D0A4-D168-4897-8EC4-C5AE272B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411CD6-6E6C-4D34-9543-FC849D073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F82E1C-5A1F-4AF3-A1DD-DF08D666A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4A7A2A-F763-4936-8D98-2F5957FD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09F939-2920-4B81-9BC0-621864FD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75C82-4A71-410B-A390-7D4C95F5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8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ED023-88B2-467F-8DB7-B69F79DB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F9AC07-B69B-461F-8940-D25EF515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CA5B-243A-4F87-A66C-72FE7EF9B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930E-A6FF-4322-BEEC-DAC651A9E567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F537B-E9AC-4646-A029-733093D46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5D9DC-D32C-49DA-BE46-931927DD3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09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59E8-B386-460D-8184-F848F39B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Теория БД и основы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D4E6F-0046-4FEA-9288-BE733EB0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2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Подзапросы в </a:t>
            </a:r>
            <a:r>
              <a:rPr lang="en-US" dirty="0"/>
              <a:t>DELETE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1381387" y="2111225"/>
            <a:ext cx="94292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DELETE FROM </a:t>
            </a:r>
            <a:r>
              <a:rPr lang="en-US" sz="2400" dirty="0"/>
              <a:t>orders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WHERE </a:t>
            </a:r>
            <a:r>
              <a:rPr lang="en-US" sz="2400" dirty="0" err="1"/>
              <a:t>product_id</a:t>
            </a:r>
            <a:r>
              <a:rPr lang="en-US" sz="2400" dirty="0"/>
              <a:t> = (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	</a:t>
            </a:r>
            <a:r>
              <a:rPr lang="en-US" sz="2400" dirty="0">
                <a:solidFill>
                  <a:srgbClr val="C00000"/>
                </a:solidFill>
              </a:rPr>
              <a:t>SELECT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id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FROM</a:t>
            </a:r>
            <a:r>
              <a:rPr lang="en-US" sz="2400" dirty="0"/>
              <a:t> products </a:t>
            </a:r>
            <a:r>
              <a:rPr lang="en-US" sz="2400" dirty="0">
                <a:solidFill>
                  <a:srgbClr val="C00000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product_name</a:t>
            </a:r>
            <a:r>
              <a:rPr lang="en-US" sz="2400" dirty="0"/>
              <a:t>=</a:t>
            </a:r>
            <a:r>
              <a:rPr lang="en-US" sz="2400" dirty="0">
                <a:solidFill>
                  <a:schemeClr val="accent2"/>
                </a:solidFill>
              </a:rPr>
              <a:t>'Galaxy S8'</a:t>
            </a:r>
          </a:p>
          <a:p>
            <a:r>
              <a:rPr lang="en-US" sz="2400" dirty="0"/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009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1373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Подзапросы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2727820" y="3940244"/>
            <a:ext cx="67363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Вложенные </a:t>
            </a:r>
            <a:r>
              <a:rPr lang="en-US" sz="2400" dirty="0"/>
              <a:t>SELECT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1016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Подзапросы в данных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4324349" y="2228671"/>
            <a:ext cx="35433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SELECT </a:t>
            </a:r>
            <a:r>
              <a:rPr lang="en-US" sz="2400" dirty="0"/>
              <a:t>col1, (</a:t>
            </a:r>
            <a:r>
              <a:rPr lang="en-US" sz="2400" dirty="0">
                <a:solidFill>
                  <a:srgbClr val="C00000"/>
                </a:solidFill>
              </a:rPr>
              <a:t>SELECT</a:t>
            </a:r>
            <a:r>
              <a:rPr lang="en-US" sz="2400" dirty="0"/>
              <a:t>), col3</a:t>
            </a:r>
            <a:endParaRPr lang="ru-RU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FROM </a:t>
            </a:r>
            <a:r>
              <a:rPr lang="en-US" sz="2400" dirty="0"/>
              <a:t>table</a:t>
            </a:r>
            <a:r>
              <a:rPr lang="ru-RU" sz="2400" dirty="0"/>
              <a:t>_1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WHERE </a:t>
            </a:r>
            <a:r>
              <a:rPr lang="en-US" sz="2400" dirty="0"/>
              <a:t>…</a:t>
            </a:r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871BF-A04D-4DDB-8883-9E46E38614A5}"/>
              </a:ext>
            </a:extLst>
          </p:cNvPr>
          <p:cNvSpPr txBox="1"/>
          <p:nvPr/>
        </p:nvSpPr>
        <p:spPr>
          <a:xfrm>
            <a:off x="2354509" y="4462943"/>
            <a:ext cx="7482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Часто может потребоваться, когда в столбцах находятся данные, ссылающиеся на одну и ту же таблицу.</a:t>
            </a:r>
          </a:p>
          <a:p>
            <a:r>
              <a:rPr lang="ru-RU" dirty="0"/>
              <a:t>К примеру – мы хранили </a:t>
            </a:r>
            <a:r>
              <a:rPr lang="en-US" dirty="0"/>
              <a:t>ID </a:t>
            </a:r>
            <a:r>
              <a:rPr lang="ru-RU" dirty="0"/>
              <a:t>станции отправления и </a:t>
            </a:r>
            <a:r>
              <a:rPr lang="en-US" dirty="0"/>
              <a:t>ID </a:t>
            </a:r>
            <a:r>
              <a:rPr lang="ru-RU" dirty="0"/>
              <a:t>станции прибытия, а название станций хранилось в единой таблице.</a:t>
            </a:r>
          </a:p>
        </p:txBody>
      </p:sp>
    </p:spTree>
    <p:extLst>
      <p:ext uri="{BB962C8B-B14F-4D97-AF65-F5344CB8AC3E}">
        <p14:creationId xmlns:p14="http://schemas.microsoft.com/office/powerpoint/2010/main" val="145964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Подзапросы в выражении </a:t>
            </a:r>
            <a:r>
              <a:rPr lang="en-US" dirty="0"/>
              <a:t>WHERE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4324349" y="2228671"/>
            <a:ext cx="35433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SELECT </a:t>
            </a:r>
            <a:r>
              <a:rPr lang="en-US" sz="2400" dirty="0"/>
              <a:t>col1, col2, col3</a:t>
            </a:r>
            <a:endParaRPr lang="ru-RU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FROM </a:t>
            </a:r>
            <a:r>
              <a:rPr lang="en-US" sz="2400" dirty="0"/>
              <a:t>table</a:t>
            </a:r>
            <a:r>
              <a:rPr lang="ru-RU" sz="2400" dirty="0"/>
              <a:t>_1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WHERE </a:t>
            </a:r>
            <a:r>
              <a:rPr lang="en-US" sz="2400" dirty="0"/>
              <a:t>col4 = (</a:t>
            </a:r>
            <a:r>
              <a:rPr lang="en-US" sz="2400" dirty="0">
                <a:solidFill>
                  <a:srgbClr val="C00000"/>
                </a:solidFill>
              </a:rPr>
              <a:t>SELECT</a:t>
            </a:r>
            <a:r>
              <a:rPr lang="en-US" sz="2400" dirty="0"/>
              <a:t>)</a:t>
            </a:r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871BF-A04D-4DDB-8883-9E46E38614A5}"/>
              </a:ext>
            </a:extLst>
          </p:cNvPr>
          <p:cNvSpPr txBox="1"/>
          <p:nvPr/>
        </p:nvSpPr>
        <p:spPr>
          <a:xfrm>
            <a:off x="3193408" y="4077050"/>
            <a:ext cx="6453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Значение поля можно сравнить с данными, полученными из другого </a:t>
            </a:r>
            <a:r>
              <a:rPr lang="en-US" dirty="0"/>
              <a:t>SELECT.</a:t>
            </a:r>
            <a:endParaRPr lang="ru-RU" dirty="0"/>
          </a:p>
          <a:p>
            <a:endParaRPr lang="en-US" dirty="0"/>
          </a:p>
          <a:p>
            <a:r>
              <a:rPr lang="ru-RU" dirty="0">
                <a:solidFill>
                  <a:srgbClr val="C00000"/>
                </a:solidFill>
              </a:rPr>
              <a:t>ВНИМАНИЕ!</a:t>
            </a:r>
          </a:p>
          <a:p>
            <a:r>
              <a:rPr lang="ru-RU" dirty="0"/>
              <a:t>Получить можно значение (или значения) только одной колонки!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4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Подзапросы в выражении </a:t>
            </a:r>
            <a:r>
              <a:rPr lang="en-US" dirty="0"/>
              <a:t>WHERE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2758032" y="2228671"/>
            <a:ext cx="73246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SELECT </a:t>
            </a:r>
            <a:r>
              <a:rPr lang="en-US" sz="2400" dirty="0"/>
              <a:t>name, surname, stipend</a:t>
            </a:r>
            <a:endParaRPr lang="ru-RU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FROM </a:t>
            </a:r>
            <a:r>
              <a:rPr lang="en-US" sz="2400" dirty="0"/>
              <a:t>student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WHERE </a:t>
            </a:r>
            <a:r>
              <a:rPr lang="en-US" sz="2400" dirty="0"/>
              <a:t>stipend &gt; (</a:t>
            </a:r>
            <a:r>
              <a:rPr lang="en-US" sz="2400" dirty="0">
                <a:solidFill>
                  <a:srgbClr val="C00000"/>
                </a:solidFill>
              </a:rPr>
              <a:t>SELECT AVG(stipend) FROM student</a:t>
            </a:r>
            <a:r>
              <a:rPr lang="en-US" sz="2400" dirty="0"/>
              <a:t>)</a:t>
            </a:r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871BF-A04D-4DDB-8883-9E46E38614A5}"/>
              </a:ext>
            </a:extLst>
          </p:cNvPr>
          <p:cNvSpPr txBox="1"/>
          <p:nvPr/>
        </p:nvSpPr>
        <p:spPr>
          <a:xfrm>
            <a:off x="3193408" y="4077050"/>
            <a:ext cx="6453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Значение поля можно сравнить с данными, полученными из другого </a:t>
            </a:r>
            <a:r>
              <a:rPr lang="en-US" dirty="0"/>
              <a:t>SELECT.</a:t>
            </a:r>
            <a:endParaRPr lang="ru-RU" dirty="0"/>
          </a:p>
          <a:p>
            <a:endParaRPr lang="en-US" dirty="0"/>
          </a:p>
          <a:p>
            <a:r>
              <a:rPr lang="ru-RU" dirty="0">
                <a:solidFill>
                  <a:srgbClr val="C00000"/>
                </a:solidFill>
              </a:rPr>
              <a:t>ВНИМАНИЕ!</a:t>
            </a:r>
          </a:p>
          <a:p>
            <a:r>
              <a:rPr lang="ru-RU" dirty="0"/>
              <a:t>Получить можно значение (или значения) только одной колонки!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6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Подзапросы в выражении </a:t>
            </a:r>
            <a:r>
              <a:rPr lang="en-US" dirty="0"/>
              <a:t>WHERE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2793359" y="2261140"/>
            <a:ext cx="660528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Пример с конструкцией </a:t>
            </a:r>
            <a:r>
              <a:rPr lang="en-US" sz="2400" b="1" dirty="0"/>
              <a:t>IN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SELECT</a:t>
            </a:r>
            <a:r>
              <a:rPr lang="en-US" sz="2400" dirty="0"/>
              <a:t> * </a:t>
            </a:r>
            <a:r>
              <a:rPr lang="en-US" sz="2400" dirty="0">
                <a:solidFill>
                  <a:schemeClr val="accent1"/>
                </a:solidFill>
              </a:rPr>
              <a:t>FROM</a:t>
            </a:r>
            <a:r>
              <a:rPr lang="en-US" sz="2400" dirty="0"/>
              <a:t> products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WHERE</a:t>
            </a:r>
            <a:r>
              <a:rPr lang="en-US" sz="2400" dirty="0"/>
              <a:t> id </a:t>
            </a:r>
            <a:r>
              <a:rPr lang="en-US" sz="2400" dirty="0">
                <a:solidFill>
                  <a:schemeClr val="accent1"/>
                </a:solidFill>
              </a:rPr>
              <a:t>IN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C00000"/>
                </a:solidFill>
              </a:rPr>
              <a:t>SELECT </a:t>
            </a:r>
            <a:r>
              <a:rPr lang="en-US" sz="2400" dirty="0" err="1">
                <a:solidFill>
                  <a:srgbClr val="C00000"/>
                </a:solidFill>
              </a:rPr>
              <a:t>product_id</a:t>
            </a:r>
            <a:r>
              <a:rPr lang="en-US" sz="2400" dirty="0">
                <a:solidFill>
                  <a:srgbClr val="C00000"/>
                </a:solidFill>
              </a:rPr>
              <a:t> FROM orders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ru-RU" sz="2400" b="1" dirty="0"/>
              <a:t>Пример с конструкцией </a:t>
            </a:r>
            <a:r>
              <a:rPr lang="en-US" sz="2400" b="1" dirty="0"/>
              <a:t>NOT IN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SELECT</a:t>
            </a:r>
            <a:r>
              <a:rPr lang="en-US" sz="2400" dirty="0"/>
              <a:t> * </a:t>
            </a:r>
            <a:r>
              <a:rPr lang="en-US" sz="2400" dirty="0">
                <a:solidFill>
                  <a:schemeClr val="accent1"/>
                </a:solidFill>
              </a:rPr>
              <a:t>FROM</a:t>
            </a:r>
            <a:r>
              <a:rPr lang="en-US" sz="2400" dirty="0"/>
              <a:t> products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WHERE</a:t>
            </a:r>
            <a:r>
              <a:rPr lang="en-US" sz="2400" dirty="0"/>
              <a:t> id</a:t>
            </a:r>
            <a:r>
              <a:rPr lang="en-US" sz="2400" dirty="0">
                <a:solidFill>
                  <a:schemeClr val="accent1"/>
                </a:solidFill>
              </a:rPr>
              <a:t> NOT IN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C00000"/>
                </a:solidFill>
              </a:rPr>
              <a:t>SELECT </a:t>
            </a:r>
            <a:r>
              <a:rPr lang="en-US" sz="2400" dirty="0" err="1">
                <a:solidFill>
                  <a:srgbClr val="C00000"/>
                </a:solidFill>
              </a:rPr>
              <a:t>product_id</a:t>
            </a:r>
            <a:r>
              <a:rPr lang="en-US" sz="2400" dirty="0">
                <a:solidFill>
                  <a:srgbClr val="C00000"/>
                </a:solidFill>
              </a:rPr>
              <a:t> FROM orders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6048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Подзапросы в выражении </a:t>
            </a:r>
            <a:r>
              <a:rPr lang="en-US" dirty="0"/>
              <a:t>WHERE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1079034" y="1749411"/>
            <a:ext cx="1003393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Пример с набором значений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SELECT</a:t>
            </a:r>
            <a:r>
              <a:rPr lang="en-US" sz="2400" dirty="0"/>
              <a:t> * </a:t>
            </a:r>
            <a:r>
              <a:rPr lang="en-US" sz="2400" dirty="0">
                <a:solidFill>
                  <a:schemeClr val="accent1"/>
                </a:solidFill>
              </a:rPr>
              <a:t>FROM</a:t>
            </a:r>
            <a:r>
              <a:rPr lang="en-US" sz="2400" dirty="0"/>
              <a:t> products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WHERE</a:t>
            </a:r>
            <a:r>
              <a:rPr lang="en-US" sz="2400" dirty="0"/>
              <a:t> price &lt;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ALL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C00000"/>
                </a:solidFill>
              </a:rPr>
              <a:t>SELECT price FROM products WHERE manufacturer='Apple'</a:t>
            </a:r>
            <a:r>
              <a:rPr lang="en-US" sz="2400" dirty="0"/>
              <a:t>)</a:t>
            </a:r>
          </a:p>
          <a:p>
            <a:endParaRPr lang="ru-RU" sz="2400" dirty="0"/>
          </a:p>
          <a:p>
            <a:r>
              <a:rPr lang="ru-RU" dirty="0"/>
              <a:t>При использовании ключевого слова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ALL</a:t>
            </a:r>
            <a:r>
              <a:rPr lang="ru-RU" dirty="0"/>
              <a:t> условие в операции сравнения должно быть верно для всех значений, которые возвращаются подзапросом.</a:t>
            </a:r>
            <a:endParaRPr lang="en-US" dirty="0"/>
          </a:p>
          <a:p>
            <a:r>
              <a:rPr lang="ru-RU" dirty="0"/>
              <a:t>В данном примере будут найдены все товары, цена которых меньше чем у любого товара фирмы Apple.</a:t>
            </a:r>
          </a:p>
          <a:p>
            <a:endParaRPr lang="ru-RU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SELECT</a:t>
            </a:r>
            <a:r>
              <a:rPr lang="en-US" sz="2400" dirty="0"/>
              <a:t> * </a:t>
            </a:r>
            <a:r>
              <a:rPr lang="en-US" sz="2400" dirty="0">
                <a:solidFill>
                  <a:schemeClr val="accent1"/>
                </a:solidFill>
              </a:rPr>
              <a:t>FROM</a:t>
            </a:r>
            <a:r>
              <a:rPr lang="en-US" sz="2400" dirty="0"/>
              <a:t> products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WHERE</a:t>
            </a:r>
            <a:r>
              <a:rPr lang="en-US" sz="2400" dirty="0"/>
              <a:t> price &lt; (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SELECT MIN(price) FROM products WHERE Manufacturer='Apple'</a:t>
            </a:r>
          </a:p>
          <a:p>
            <a:r>
              <a:rPr lang="en-US" sz="2400" dirty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7809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Подзапросы в </a:t>
            </a:r>
            <a:r>
              <a:rPr lang="en-US" dirty="0"/>
              <a:t>INSERT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1666613" y="2111225"/>
            <a:ext cx="885877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INSERT INTO </a:t>
            </a:r>
            <a:r>
              <a:rPr lang="en-US" sz="2400" dirty="0"/>
              <a:t>orders (</a:t>
            </a:r>
            <a:r>
              <a:rPr lang="en-US" sz="2400" dirty="0" err="1"/>
              <a:t>product_id</a:t>
            </a:r>
            <a:r>
              <a:rPr lang="en-US" sz="2400" dirty="0"/>
              <a:t>, dt, </a:t>
            </a:r>
            <a:r>
              <a:rPr lang="en-US" sz="2400" dirty="0" err="1"/>
              <a:t>product_count</a:t>
            </a:r>
            <a:r>
              <a:rPr lang="en-US" sz="2400" dirty="0"/>
              <a:t>, price)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VALUES</a:t>
            </a:r>
          </a:p>
          <a:p>
            <a:r>
              <a:rPr lang="en-US" sz="2400" dirty="0"/>
              <a:t>( </a:t>
            </a:r>
          </a:p>
          <a:p>
            <a:r>
              <a:rPr lang="en-US" sz="2400" dirty="0"/>
              <a:t>    (</a:t>
            </a:r>
            <a:r>
              <a:rPr lang="en-US" sz="2400" dirty="0">
                <a:solidFill>
                  <a:srgbClr val="C00000"/>
                </a:solidFill>
              </a:rPr>
              <a:t>SELECT</a:t>
            </a:r>
            <a:r>
              <a:rPr lang="en-US" sz="2400" dirty="0"/>
              <a:t> id </a:t>
            </a:r>
            <a:r>
              <a:rPr lang="en-US" sz="2400" dirty="0">
                <a:solidFill>
                  <a:srgbClr val="C00000"/>
                </a:solidFill>
              </a:rPr>
              <a:t>FROM</a:t>
            </a:r>
            <a:r>
              <a:rPr lang="en-US" sz="2400" dirty="0"/>
              <a:t> products </a:t>
            </a:r>
            <a:r>
              <a:rPr lang="en-US" sz="2400" dirty="0">
                <a:solidFill>
                  <a:srgbClr val="C00000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product_name</a:t>
            </a:r>
            <a:r>
              <a:rPr lang="en-US" sz="2400" dirty="0"/>
              <a:t>=</a:t>
            </a:r>
            <a:r>
              <a:rPr lang="en-US" sz="2400" dirty="0">
                <a:solidFill>
                  <a:schemeClr val="accent2"/>
                </a:solidFill>
              </a:rPr>
              <a:t>'Galaxy S8'</a:t>
            </a:r>
            <a:r>
              <a:rPr lang="en-US" sz="2400" dirty="0"/>
              <a:t>),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'2018-05-23',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2, </a:t>
            </a:r>
          </a:p>
          <a:p>
            <a:r>
              <a:rPr lang="en-US" sz="2400" dirty="0"/>
              <a:t>    (</a:t>
            </a:r>
            <a:r>
              <a:rPr lang="en-US" sz="2400" dirty="0">
                <a:solidFill>
                  <a:srgbClr val="C00000"/>
                </a:solidFill>
              </a:rPr>
              <a:t>SELECT</a:t>
            </a:r>
            <a:r>
              <a:rPr lang="en-US" sz="2400" dirty="0"/>
              <a:t> price </a:t>
            </a:r>
            <a:r>
              <a:rPr lang="en-US" sz="2400" dirty="0">
                <a:solidFill>
                  <a:srgbClr val="C00000"/>
                </a:solidFill>
              </a:rPr>
              <a:t>FROM</a:t>
            </a:r>
            <a:r>
              <a:rPr lang="en-US" sz="2400" dirty="0"/>
              <a:t> products </a:t>
            </a:r>
            <a:r>
              <a:rPr lang="en-US" sz="2400" dirty="0">
                <a:solidFill>
                  <a:srgbClr val="C00000"/>
                </a:solidFill>
              </a:rPr>
              <a:t>WHERE</a:t>
            </a:r>
            <a:r>
              <a:rPr lang="en-US" sz="2400" dirty="0"/>
              <a:t> id = </a:t>
            </a:r>
          </a:p>
          <a:p>
            <a:r>
              <a:rPr lang="en-US" sz="2400" dirty="0"/>
              <a:t>	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n-US" sz="2400" dirty="0"/>
              <a:t> id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en-US" sz="2400" dirty="0"/>
              <a:t> products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product_name</a:t>
            </a:r>
            <a:r>
              <a:rPr lang="en-US" sz="2400" dirty="0"/>
              <a:t>=</a:t>
            </a:r>
            <a:r>
              <a:rPr lang="en-US" sz="2400" dirty="0">
                <a:solidFill>
                  <a:schemeClr val="accent2"/>
                </a:solidFill>
              </a:rPr>
              <a:t>'Galaxy S8'</a:t>
            </a:r>
            <a:r>
              <a:rPr lang="en-US" sz="2400" dirty="0"/>
              <a:t>)</a:t>
            </a:r>
          </a:p>
          <a:p>
            <a:r>
              <a:rPr lang="en-US" sz="2400" dirty="0"/>
              <a:t>    )</a:t>
            </a:r>
          </a:p>
          <a:p>
            <a:r>
              <a:rPr lang="en-US" sz="2400" dirty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001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Подзапросы в </a:t>
            </a:r>
            <a:r>
              <a:rPr lang="en-US" dirty="0"/>
              <a:t>UPDATE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1381387" y="2111225"/>
            <a:ext cx="94292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</a:t>
            </a:r>
            <a:r>
              <a:rPr lang="en-US" sz="2400" dirty="0"/>
              <a:t> orders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SET</a:t>
            </a:r>
            <a:r>
              <a:rPr lang="en-US" sz="2400" dirty="0"/>
              <a:t> price =</a:t>
            </a:r>
          </a:p>
          <a:p>
            <a:r>
              <a:rPr lang="en-US" sz="2400" dirty="0"/>
              <a:t>	(</a:t>
            </a:r>
            <a:r>
              <a:rPr lang="en-US" sz="2400" dirty="0">
                <a:solidFill>
                  <a:srgbClr val="C00000"/>
                </a:solidFill>
              </a:rPr>
              <a:t>SELECT </a:t>
            </a:r>
            <a:r>
              <a:rPr lang="en-US" sz="2400" dirty="0"/>
              <a:t>price</a:t>
            </a:r>
            <a:r>
              <a:rPr lang="en-US" sz="2400" dirty="0">
                <a:solidFill>
                  <a:srgbClr val="C00000"/>
                </a:solidFill>
              </a:rPr>
              <a:t> FROM </a:t>
            </a:r>
            <a:r>
              <a:rPr lang="en-US" sz="2400" dirty="0"/>
              <a:t>products</a:t>
            </a:r>
            <a:r>
              <a:rPr lang="en-US" sz="2400" dirty="0">
                <a:solidFill>
                  <a:srgbClr val="C00000"/>
                </a:solidFill>
              </a:rPr>
              <a:t> WHERE </a:t>
            </a:r>
            <a:r>
              <a:rPr lang="en-US" sz="2400" dirty="0"/>
              <a:t>id=</a:t>
            </a:r>
            <a:r>
              <a:rPr lang="en-US" sz="2400" dirty="0" err="1"/>
              <a:t>orders.product_id</a:t>
            </a:r>
            <a:r>
              <a:rPr lang="en-US" sz="2400" dirty="0"/>
              <a:t>) +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3000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WHERE</a:t>
            </a:r>
            <a:r>
              <a:rPr lang="en-US" sz="2400" dirty="0"/>
              <a:t> id=1;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B4397C-9B83-4857-81ED-2C205F2E7D9F}"/>
              </a:ext>
            </a:extLst>
          </p:cNvPr>
          <p:cNvSpPr txBox="1"/>
          <p:nvPr/>
        </p:nvSpPr>
        <p:spPr>
          <a:xfrm>
            <a:off x="3681718" y="4411815"/>
            <a:ext cx="4828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Увеличим цену товара в заказе на 3000 рублей.</a:t>
            </a:r>
          </a:p>
        </p:txBody>
      </p:sp>
    </p:spTree>
    <p:extLst>
      <p:ext uri="{BB962C8B-B14F-4D97-AF65-F5344CB8AC3E}">
        <p14:creationId xmlns:p14="http://schemas.microsoft.com/office/powerpoint/2010/main" val="33053665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2CC9B991CE44B48B840C48F4E14C738" ma:contentTypeVersion="11" ma:contentTypeDescription="Создание документа." ma:contentTypeScope="" ma:versionID="c229767ce3b8782a8e135421238a08f7">
  <xsd:schema xmlns:xsd="http://www.w3.org/2001/XMLSchema" xmlns:xs="http://www.w3.org/2001/XMLSchema" xmlns:p="http://schemas.microsoft.com/office/2006/metadata/properties" xmlns:ns3="20895bc8-be02-42ca-8ca1-36e50731b469" xmlns:ns4="e85ba575-3eae-4c7e-b3f1-323868c4ce13" targetNamespace="http://schemas.microsoft.com/office/2006/metadata/properties" ma:root="true" ma:fieldsID="8f067912acd794335a3d7d083cfe6a8d" ns3:_="" ns4:_="">
    <xsd:import namespace="20895bc8-be02-42ca-8ca1-36e50731b469"/>
    <xsd:import namespace="e85ba575-3eae-4c7e-b3f1-323868c4c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95bc8-be02-42ca-8ca1-36e50731b4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ba575-3eae-4c7e-b3f1-323868c4c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BC1E19-A7B0-4AB7-BA15-CB3C7B9B97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D3B951-5F0F-4CAD-BCE3-FE36B8146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895bc8-be02-42ca-8ca1-36e50731b469"/>
    <ds:schemaRef ds:uri="e85ba575-3eae-4c7e-b3f1-323868c4c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602252-2014-4D9C-BB1E-D47804EC2645}">
  <ds:schemaRefs>
    <ds:schemaRef ds:uri="20895bc8-be02-42ca-8ca1-36e50731b469"/>
    <ds:schemaRef ds:uri="e85ba575-3eae-4c7e-b3f1-323868c4ce1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3795</TotalTime>
  <Words>424</Words>
  <Application>Microsoft Office PowerPoint</Application>
  <PresentationFormat>Широкоэкранный</PresentationFormat>
  <Paragraphs>70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Теория БД и основы SQL</vt:lpstr>
      <vt:lpstr>Подзапросы</vt:lpstr>
      <vt:lpstr>Подзапросы в данных SELECT</vt:lpstr>
      <vt:lpstr>Подзапросы в выражении WHERE</vt:lpstr>
      <vt:lpstr>Подзапросы в выражении WHERE</vt:lpstr>
      <vt:lpstr>Подзапросы в выражении WHERE</vt:lpstr>
      <vt:lpstr>Подзапросы в выражении WHERE</vt:lpstr>
      <vt:lpstr>Подзапросы в INSERT</vt:lpstr>
      <vt:lpstr>Подзапросы в UPDATE</vt:lpstr>
      <vt:lpstr>Подзапросы в DELETE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БД и основы SQL</dc:title>
  <dc:creator>Романов Аркадий Борисович</dc:creator>
  <cp:lastModifiedBy>Романов Аркадий Борисович</cp:lastModifiedBy>
  <cp:revision>54</cp:revision>
  <dcterms:created xsi:type="dcterms:W3CDTF">2021-09-25T09:32:47Z</dcterms:created>
  <dcterms:modified xsi:type="dcterms:W3CDTF">2021-11-24T09:17:35Z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0x01010042CC9B991CE44B48B840C48F4E14C738</vt:lpwstr>
  </property>
</Properties>
</file>