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0" r:id="rId7"/>
    <p:sldId id="263" r:id="rId8"/>
    <p:sldId id="261" r:id="rId9"/>
    <p:sldId id="262" r:id="rId10"/>
    <p:sldId id="266" r:id="rId11"/>
    <p:sldId id="267" r:id="rId12"/>
    <p:sldId id="268" r:id="rId13"/>
    <p:sldId id="264" r:id="rId14"/>
    <p:sldId id="265" r:id="rId15"/>
    <p:sldId id="269" r:id="rId16"/>
    <p:sldId id="290" r:id="rId17"/>
    <p:sldId id="294" r:id="rId18"/>
    <p:sldId id="291" r:id="rId19"/>
    <p:sldId id="292" r:id="rId20"/>
    <p:sldId id="293" r:id="rId21"/>
    <p:sldId id="288" r:id="rId22"/>
    <p:sldId id="289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БД и 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12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Работа с транзакциями в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2633968" y="1763433"/>
            <a:ext cx="69240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По умолчанию в </a:t>
            </a:r>
            <a:r>
              <a:rPr lang="en-US" sz="2400" dirty="0"/>
              <a:t>MySQL </a:t>
            </a:r>
            <a:r>
              <a:rPr lang="ru-RU" sz="2400" dirty="0"/>
              <a:t>каждый запрос является изолированной транзакцией.</a:t>
            </a:r>
          </a:p>
          <a:p>
            <a:endParaRPr lang="ru-RU" sz="2400" dirty="0"/>
          </a:p>
          <a:p>
            <a:r>
              <a:rPr lang="ru-RU" sz="2400" dirty="0"/>
              <a:t>Узнать в каком режиме происходит работа можно с помощью переменной состояния </a:t>
            </a:r>
            <a:r>
              <a:rPr lang="en-US" sz="2400" b="1" dirty="0"/>
              <a:t>AUTOCOMMIT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CC10E-4541-46D1-98B7-8C79A53C9272}"/>
              </a:ext>
            </a:extLst>
          </p:cNvPr>
          <p:cNvSpPr txBox="1"/>
          <p:nvPr/>
        </p:nvSpPr>
        <p:spPr>
          <a:xfrm>
            <a:off x="2633968" y="4081931"/>
            <a:ext cx="7356211" cy="203132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MariaDB</a:t>
            </a:r>
            <a:r>
              <a:rPr lang="ru-RU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ru-RU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teacher</a:t>
            </a:r>
            <a:r>
              <a:rPr lang="ru-RU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 SHOW VARIABLES LIKE 'AUTOCOMMIT';</a:t>
            </a:r>
          </a:p>
          <a:p>
            <a:r>
              <a:rPr lang="ru-RU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+---------------+-------+</a:t>
            </a:r>
          </a:p>
          <a:p>
            <a:r>
              <a:rPr lang="ru-RU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ru-RU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lang="ru-RU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Value |</a:t>
            </a:r>
          </a:p>
          <a:p>
            <a:r>
              <a:rPr lang="ru-RU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+---------------+-------+</a:t>
            </a:r>
          </a:p>
          <a:p>
            <a:r>
              <a:rPr lang="ru-RU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ru-RU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autocommit</a:t>
            </a:r>
            <a:r>
              <a:rPr lang="ru-RU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r>
              <a:rPr lang="ru-RU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+---------------+-------+</a:t>
            </a:r>
          </a:p>
          <a:p>
            <a:r>
              <a:rPr lang="ru-RU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ru-RU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ru-RU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(0.001 </a:t>
            </a:r>
            <a:r>
              <a:rPr lang="ru-RU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</a:t>
            </a:r>
            <a:r>
              <a:rPr lang="ru-RU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178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Работа с транзакциями в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2633968" y="1532600"/>
            <a:ext cx="69240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Переключение режима работы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CC10E-4541-46D1-98B7-8C79A53C9272}"/>
              </a:ext>
            </a:extLst>
          </p:cNvPr>
          <p:cNvSpPr txBox="1"/>
          <p:nvPr/>
        </p:nvSpPr>
        <p:spPr>
          <a:xfrm>
            <a:off x="2417893" y="2182339"/>
            <a:ext cx="7356211" cy="424731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MariaDB [teacher]&gt; SHOW VARIABLES LIKE 'AUTOCOMMIT';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+---------------+-------+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Value |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+---------------+-------+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autocommit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ON    |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+---------------+-------+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row in set (0.002 sec)</a:t>
            </a:r>
          </a:p>
          <a:p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MariaDB [teacher]&gt; set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autocommit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               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OK, 0 rows affected (0.001 sec)</a:t>
            </a:r>
          </a:p>
          <a:p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MariaDB [teacher]&gt; SHOW VARIABLES LIKE 'AUTOCOMMIT';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+---------------+-------+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Value |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+---------------+-------+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autocommit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OFF   |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+---------------+-------+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row in set (0.001 sec)</a:t>
            </a:r>
            <a:endParaRPr lang="ru-RU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2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Работа с транзакциями в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2633968" y="1532600"/>
            <a:ext cx="69240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Установка уровня изолированности</a:t>
            </a:r>
            <a:endParaRPr lang="ru-RU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7FB3C-449F-4D83-A44E-A0240D67F25B}"/>
              </a:ext>
            </a:extLst>
          </p:cNvPr>
          <p:cNvSpPr txBox="1"/>
          <p:nvPr/>
        </p:nvSpPr>
        <p:spPr>
          <a:xfrm>
            <a:off x="971850" y="2492576"/>
            <a:ext cx="10248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SESSION TRANSACTION ISOLATION LEVEL </a:t>
            </a:r>
            <a:r>
              <a:rPr lang="ru-RU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уровень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1E723-0C6F-44BB-AE5B-C5197CAC97AD}"/>
              </a:ext>
            </a:extLst>
          </p:cNvPr>
          <p:cNvSpPr txBox="1"/>
          <p:nvPr/>
        </p:nvSpPr>
        <p:spPr>
          <a:xfrm>
            <a:off x="3447848" y="3161740"/>
            <a:ext cx="57732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READ UNCOMMITTED</a:t>
            </a:r>
          </a:p>
          <a:p>
            <a:r>
              <a:rPr lang="ru-RU" sz="2400" dirty="0"/>
              <a:t>READ COMMITTED</a:t>
            </a:r>
          </a:p>
          <a:p>
            <a:r>
              <a:rPr lang="ru-RU" sz="2400" dirty="0">
                <a:solidFill>
                  <a:srgbClr val="C00000"/>
                </a:solidFill>
              </a:rPr>
              <a:t>REPEATABLE READ </a:t>
            </a:r>
            <a:r>
              <a:rPr lang="ru-RU" sz="2400" dirty="0"/>
              <a:t>– по умолчанию в </a:t>
            </a:r>
            <a:r>
              <a:rPr lang="en-US" sz="2400" dirty="0" err="1"/>
              <a:t>mySQL</a:t>
            </a:r>
            <a:endParaRPr lang="ru-RU" sz="2400" dirty="0"/>
          </a:p>
          <a:p>
            <a:r>
              <a:rPr lang="ru-RU" sz="2400" dirty="0"/>
              <a:t>SERIALIZABLE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FF47F-1E3E-41D9-83F5-7B4C08509D95}"/>
              </a:ext>
            </a:extLst>
          </p:cNvPr>
          <p:cNvSpPr txBox="1"/>
          <p:nvPr/>
        </p:nvSpPr>
        <p:spPr>
          <a:xfrm>
            <a:off x="1591223" y="5332976"/>
            <a:ext cx="90672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Уровень изолированности по умолчанию для всех операций можно изменить в конфигурационном файле.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81317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Блокировка чтения в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7FB3C-449F-4D83-A44E-A0240D67F25B}"/>
              </a:ext>
            </a:extLst>
          </p:cNvPr>
          <p:cNvSpPr txBox="1"/>
          <p:nvPr/>
        </p:nvSpPr>
        <p:spPr>
          <a:xfrm>
            <a:off x="971850" y="2492576"/>
            <a:ext cx="10248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 FROM table [ WHERE … ]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UPDATE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FF47F-1E3E-41D9-83F5-7B4C08509D95}"/>
              </a:ext>
            </a:extLst>
          </p:cNvPr>
          <p:cNvSpPr txBox="1"/>
          <p:nvPr/>
        </p:nvSpPr>
        <p:spPr>
          <a:xfrm>
            <a:off x="1562348" y="3965571"/>
            <a:ext cx="90672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 указании конструкции </a:t>
            </a:r>
            <a:r>
              <a:rPr lang="en-US" sz="2400" dirty="0"/>
              <a:t>FOR UPDATE </a:t>
            </a:r>
            <a:r>
              <a:rPr lang="ru-RU" sz="2400" dirty="0"/>
              <a:t>система будет ожидать чтения данных, если данная строка уже была прочитана в другой транзакции</a:t>
            </a:r>
          </a:p>
        </p:txBody>
      </p:sp>
    </p:spTree>
    <p:extLst>
      <p:ext uri="{BB962C8B-B14F-4D97-AF65-F5344CB8AC3E}">
        <p14:creationId xmlns:p14="http://schemas.microsoft.com/office/powerpoint/2010/main" val="1923156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Блокировка таблиц в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7FB3C-449F-4D83-A44E-A0240D67F25B}"/>
              </a:ext>
            </a:extLst>
          </p:cNvPr>
          <p:cNvSpPr txBox="1"/>
          <p:nvPr/>
        </p:nvSpPr>
        <p:spPr>
          <a:xfrm>
            <a:off x="2706205" y="4100120"/>
            <a:ext cx="67795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TABLES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[[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alias]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| WRITE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[[AS] alias]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| 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...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UNLOCK TABLES</a:t>
            </a:r>
            <a:endParaRPr lang="ru-RU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FF47F-1E3E-41D9-83F5-7B4C08509D95}"/>
              </a:ext>
            </a:extLst>
          </p:cNvPr>
          <p:cNvSpPr txBox="1"/>
          <p:nvPr/>
        </p:nvSpPr>
        <p:spPr>
          <a:xfrm>
            <a:off x="1562346" y="1968991"/>
            <a:ext cx="90672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 необходимости можно полностью блокировать таблицу</a:t>
            </a:r>
            <a:br>
              <a:rPr lang="ru-RU" sz="2400" dirty="0"/>
            </a:br>
            <a:r>
              <a:rPr lang="ru-RU" sz="2400" dirty="0"/>
              <a:t>(</a:t>
            </a:r>
            <a:r>
              <a:rPr lang="ru-RU" sz="2400" dirty="0">
                <a:solidFill>
                  <a:srgbClr val="C00000"/>
                </a:solidFill>
              </a:rPr>
              <a:t>не рекомендуется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br>
              <a:rPr lang="ru-RU" sz="2400" dirty="0"/>
            </a:br>
            <a:endParaRPr lang="en-US" sz="2400" dirty="0"/>
          </a:p>
          <a:p>
            <a:pPr algn="ctr"/>
            <a:r>
              <a:rPr lang="ru-RU" sz="2400" dirty="0"/>
              <a:t>Блокировки </a:t>
            </a:r>
            <a:r>
              <a:rPr lang="en-US" sz="2400" dirty="0" err="1"/>
              <a:t>MyISAM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/>
              <a:t>InnoDB</a:t>
            </a:r>
            <a:r>
              <a:rPr lang="en-US" sz="2400" dirty="0"/>
              <a:t> </a:t>
            </a:r>
            <a:r>
              <a:rPr lang="ru-RU" sz="2400" dirty="0"/>
              <a:t>отличаются!</a:t>
            </a:r>
          </a:p>
        </p:txBody>
      </p:sp>
    </p:spTree>
    <p:extLst>
      <p:ext uri="{BB962C8B-B14F-4D97-AF65-F5344CB8AC3E}">
        <p14:creationId xmlns:p14="http://schemas.microsoft.com/office/powerpoint/2010/main" val="82102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SAVEPOINT</a:t>
            </a:r>
            <a:r>
              <a:rPr lang="ru-RU" dirty="0"/>
              <a:t> – точки отката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FF47F-1E3E-41D9-83F5-7B4C08509D95}"/>
              </a:ext>
            </a:extLst>
          </p:cNvPr>
          <p:cNvSpPr txBox="1"/>
          <p:nvPr/>
        </p:nvSpPr>
        <p:spPr>
          <a:xfrm>
            <a:off x="1562350" y="3013501"/>
            <a:ext cx="90672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SAVEPOINT</a:t>
            </a:r>
            <a:r>
              <a:rPr lang="ru-RU" sz="2400" dirty="0"/>
              <a:t> – это точка транзакции, к которой вы можете вернуть транзакцию, не откатывая ее полностью. </a:t>
            </a:r>
          </a:p>
        </p:txBody>
      </p:sp>
    </p:spTree>
    <p:extLst>
      <p:ext uri="{BB962C8B-B14F-4D97-AF65-F5344CB8AC3E}">
        <p14:creationId xmlns:p14="http://schemas.microsoft.com/office/powerpoint/2010/main" val="410139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SAVEPOINT</a:t>
            </a:r>
            <a:r>
              <a:rPr lang="ru-RU" dirty="0"/>
              <a:t> – точки отката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7FB3C-449F-4D83-A44E-A0240D67F25B}"/>
              </a:ext>
            </a:extLst>
          </p:cNvPr>
          <p:cNvSpPr txBox="1"/>
          <p:nvPr/>
        </p:nvSpPr>
        <p:spPr>
          <a:xfrm>
            <a:off x="971846" y="4145207"/>
            <a:ext cx="10248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 TO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savepoint_name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FF47F-1E3E-41D9-83F5-7B4C08509D95}"/>
              </a:ext>
            </a:extLst>
          </p:cNvPr>
          <p:cNvSpPr txBox="1"/>
          <p:nvPr/>
        </p:nvSpPr>
        <p:spPr>
          <a:xfrm>
            <a:off x="1714746" y="4915185"/>
            <a:ext cx="90672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Удаление точки отката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B44D7-B652-45D2-8742-B0BF04B7B487}"/>
              </a:ext>
            </a:extLst>
          </p:cNvPr>
          <p:cNvSpPr txBox="1"/>
          <p:nvPr/>
        </p:nvSpPr>
        <p:spPr>
          <a:xfrm>
            <a:off x="971851" y="2059717"/>
            <a:ext cx="10248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SAVEPOINT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savepoint_name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5FD85-D998-4CF9-8265-0796BAE806FD}"/>
              </a:ext>
            </a:extLst>
          </p:cNvPr>
          <p:cNvSpPr txBox="1"/>
          <p:nvPr/>
        </p:nvSpPr>
        <p:spPr>
          <a:xfrm>
            <a:off x="1562346" y="1579829"/>
            <a:ext cx="90672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Установка точки отката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41C846-6DB4-446D-BEAC-6E3CB448C8EA}"/>
              </a:ext>
            </a:extLst>
          </p:cNvPr>
          <p:cNvSpPr txBox="1"/>
          <p:nvPr/>
        </p:nvSpPr>
        <p:spPr>
          <a:xfrm>
            <a:off x="1124246" y="5393628"/>
            <a:ext cx="10248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 SAVEPOINT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savepoint_name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9A0AB7-1FFE-48A7-A6B1-42EF3AD63EA2}"/>
              </a:ext>
            </a:extLst>
          </p:cNvPr>
          <p:cNvSpPr txBox="1"/>
          <p:nvPr/>
        </p:nvSpPr>
        <p:spPr>
          <a:xfrm>
            <a:off x="1714746" y="3655110"/>
            <a:ext cx="90672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Возврат к точке отката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8EB54-C273-401F-9CB5-E21B8512AB50}"/>
              </a:ext>
            </a:extLst>
          </p:cNvPr>
          <p:cNvSpPr txBox="1"/>
          <p:nvPr/>
        </p:nvSpPr>
        <p:spPr>
          <a:xfrm>
            <a:off x="3350344" y="2505670"/>
            <a:ext cx="55416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Если текущая транзакция уже имеет </a:t>
            </a:r>
            <a:r>
              <a:rPr lang="ru-RU" dirty="0" err="1"/>
              <a:t>savepoint</a:t>
            </a:r>
            <a:r>
              <a:rPr lang="ru-RU" dirty="0"/>
              <a:t> с таким именем, то предыдущая </a:t>
            </a:r>
            <a:r>
              <a:rPr lang="ru-RU" dirty="0" err="1"/>
              <a:t>savepoint</a:t>
            </a:r>
            <a:r>
              <a:rPr lang="ru-RU" dirty="0"/>
              <a:t> удаляется и новая создаётся.</a:t>
            </a:r>
          </a:p>
        </p:txBody>
      </p:sp>
    </p:spTree>
    <p:extLst>
      <p:ext uri="{BB962C8B-B14F-4D97-AF65-F5344CB8AC3E}">
        <p14:creationId xmlns:p14="http://schemas.microsoft.com/office/powerpoint/2010/main" val="2351445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SAVEPOINT</a:t>
            </a:r>
            <a:r>
              <a:rPr lang="ru-RU" dirty="0"/>
              <a:t> – точки отката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B44D7-B652-45D2-8742-B0BF04B7B487}"/>
              </a:ext>
            </a:extLst>
          </p:cNvPr>
          <p:cNvSpPr txBox="1"/>
          <p:nvPr/>
        </p:nvSpPr>
        <p:spPr>
          <a:xfrm>
            <a:off x="3470651" y="2234441"/>
            <a:ext cx="560623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SAVEPOINT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SP1;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ID=1;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SAVEPOINT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SP2;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ID=2;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SAVEPOINT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SP3;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ID=3;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 TO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SP2;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5FD85-D998-4CF9-8265-0796BAE806FD}"/>
              </a:ext>
            </a:extLst>
          </p:cNvPr>
          <p:cNvSpPr txBox="1"/>
          <p:nvPr/>
        </p:nvSpPr>
        <p:spPr>
          <a:xfrm>
            <a:off x="1562346" y="1579829"/>
            <a:ext cx="90672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3865505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7B6-6987-4717-8C36-049BA19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Варианты типов таблицы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106C8A-1455-4DD8-9989-52268D8B8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85" y="1512611"/>
            <a:ext cx="84201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71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Работа с транзакциями в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2633968" y="2822212"/>
            <a:ext cx="69240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Работу с транзакциями в </a:t>
            </a:r>
            <a:r>
              <a:rPr lang="en-US" sz="2400" b="1" dirty="0"/>
              <a:t>MySQL </a:t>
            </a:r>
            <a:r>
              <a:rPr lang="ru-RU" sz="2400" b="1" dirty="0"/>
              <a:t>поддерживает </a:t>
            </a:r>
            <a:r>
              <a:rPr lang="ru-RU" sz="2400" b="1" dirty="0">
                <a:solidFill>
                  <a:srgbClr val="C00000"/>
                </a:solidFill>
              </a:rPr>
              <a:t>только тип таблицы </a:t>
            </a:r>
            <a:r>
              <a:rPr lang="en-US" sz="2400" b="1" dirty="0" err="1">
                <a:solidFill>
                  <a:srgbClr val="C00000"/>
                </a:solidFill>
              </a:rPr>
              <a:t>InnoDB</a:t>
            </a:r>
            <a:endParaRPr lang="ru-RU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24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Транзакции</a:t>
            </a:r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Транзакции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3048699" y="2193532"/>
            <a:ext cx="60946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Транзакция</a:t>
            </a:r>
            <a:r>
              <a:rPr lang="ru-RU" sz="2400" dirty="0"/>
              <a:t> — это единица работы, которая выполняется в отношении базы данных.</a:t>
            </a:r>
          </a:p>
          <a:p>
            <a:endParaRPr lang="ru-RU" sz="2400" dirty="0"/>
          </a:p>
          <a:p>
            <a:r>
              <a:rPr lang="ru-RU" sz="2400" b="1" dirty="0"/>
              <a:t>Транзакция</a:t>
            </a:r>
            <a:r>
              <a:rPr lang="ru-RU" sz="2400" dirty="0"/>
              <a:t> — неделимое множество SQL-запросов, объединяемых в группу.</a:t>
            </a:r>
          </a:p>
          <a:p>
            <a:endParaRPr lang="ru-RU" sz="2400" dirty="0"/>
          </a:p>
          <a:p>
            <a:r>
              <a:rPr lang="ru-RU" sz="2400" dirty="0"/>
              <a:t>При осуществлении </a:t>
            </a:r>
            <a:r>
              <a:rPr lang="ru-RU" sz="2400" b="1" dirty="0"/>
              <a:t>транзакции</a:t>
            </a:r>
            <a:r>
              <a:rPr lang="ru-RU" sz="2400" dirty="0"/>
              <a:t> выполнятся либо все запросы, либо не выполнится ни один.</a:t>
            </a:r>
          </a:p>
        </p:txBody>
      </p:sp>
    </p:spTree>
    <p:extLst>
      <p:ext uri="{BB962C8B-B14F-4D97-AF65-F5344CB8AC3E}">
        <p14:creationId xmlns:p14="http://schemas.microsoft.com/office/powerpoint/2010/main" val="103826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транзакции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2EF08-C8B8-49B7-AD66-DED08DDEDABB}"/>
              </a:ext>
            </a:extLst>
          </p:cNvPr>
          <p:cNvSpPr txBox="1"/>
          <p:nvPr/>
        </p:nvSpPr>
        <p:spPr>
          <a:xfrm>
            <a:off x="3719772" y="2046998"/>
            <a:ext cx="4752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Иван переводит 100 рублей Игорю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46990-CC14-4EDE-99A1-BF88D416C31A}"/>
              </a:ext>
            </a:extLst>
          </p:cNvPr>
          <p:cNvSpPr txBox="1"/>
          <p:nvPr/>
        </p:nvSpPr>
        <p:spPr>
          <a:xfrm>
            <a:off x="2069433" y="3185963"/>
            <a:ext cx="2608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Проверить, есть</a:t>
            </a:r>
            <a:br>
              <a:rPr lang="ru-RU" sz="2000" dirty="0"/>
            </a:br>
            <a:r>
              <a:rPr lang="ru-RU" sz="2000" dirty="0"/>
              <a:t>ли 100 рублей у</a:t>
            </a:r>
            <a:br>
              <a:rPr lang="ru-RU" sz="2000" dirty="0"/>
            </a:br>
            <a:r>
              <a:rPr lang="ru-RU" sz="2000" dirty="0"/>
              <a:t>Ивана на счете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312F4-DFA7-48B9-8F96-0CEE480E8FAF}"/>
              </a:ext>
            </a:extLst>
          </p:cNvPr>
          <p:cNvSpPr txBox="1"/>
          <p:nvPr/>
        </p:nvSpPr>
        <p:spPr>
          <a:xfrm>
            <a:off x="5407790" y="3185962"/>
            <a:ext cx="2608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Уменьшить счет</a:t>
            </a:r>
            <a:br>
              <a:rPr lang="ru-RU" sz="2000" dirty="0"/>
            </a:br>
            <a:r>
              <a:rPr lang="ru-RU" sz="2000" dirty="0"/>
              <a:t>Ивана на</a:t>
            </a:r>
            <a:br>
              <a:rPr lang="ru-RU" sz="2000" dirty="0"/>
            </a:br>
            <a:r>
              <a:rPr lang="ru-RU" sz="2000" dirty="0"/>
              <a:t>100 рублей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2BC4C8-5911-47A9-85C6-E3060C1ECE59}"/>
              </a:ext>
            </a:extLst>
          </p:cNvPr>
          <p:cNvSpPr txBox="1"/>
          <p:nvPr/>
        </p:nvSpPr>
        <p:spPr>
          <a:xfrm>
            <a:off x="8707647" y="3185961"/>
            <a:ext cx="2608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Увеличить счет</a:t>
            </a:r>
            <a:br>
              <a:rPr lang="ru-RU" sz="2000" dirty="0"/>
            </a:br>
            <a:r>
              <a:rPr lang="ru-RU" sz="2000" dirty="0"/>
              <a:t>Игоря на</a:t>
            </a:r>
            <a:br>
              <a:rPr lang="ru-RU" sz="2000" dirty="0"/>
            </a:br>
            <a:r>
              <a:rPr lang="ru-RU" sz="2000" dirty="0"/>
              <a:t>100 рублей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D8862-55A1-45C0-AE98-CDE6374CB7AB}"/>
              </a:ext>
            </a:extLst>
          </p:cNvPr>
          <p:cNvSpPr txBox="1"/>
          <p:nvPr/>
        </p:nvSpPr>
        <p:spPr>
          <a:xfrm>
            <a:off x="1299410" y="3324460"/>
            <a:ext cx="688009" cy="738664"/>
          </a:xfrm>
          <a:prstGeom prst="rect">
            <a:avLst/>
          </a:prstGeom>
          <a:solidFill>
            <a:srgbClr val="C00000"/>
          </a:solidFill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 </a:t>
            </a:r>
            <a:r>
              <a:rPr lang="ru-RU" sz="4200" dirty="0">
                <a:solidFill>
                  <a:schemeClr val="bg1"/>
                </a:solidFill>
              </a:rPr>
              <a:t>1</a:t>
            </a:r>
            <a:r>
              <a:rPr lang="ru-RU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E02E6-D397-4D40-8357-939CD232499A}"/>
              </a:ext>
            </a:extLst>
          </p:cNvPr>
          <p:cNvSpPr txBox="1"/>
          <p:nvPr/>
        </p:nvSpPr>
        <p:spPr>
          <a:xfrm>
            <a:off x="4627637" y="3324460"/>
            <a:ext cx="688009" cy="738664"/>
          </a:xfrm>
          <a:prstGeom prst="rect">
            <a:avLst/>
          </a:prstGeom>
          <a:solidFill>
            <a:srgbClr val="C00000"/>
          </a:solidFill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 </a:t>
            </a:r>
            <a:r>
              <a:rPr lang="ru-RU" sz="4200" dirty="0">
                <a:solidFill>
                  <a:schemeClr val="bg1"/>
                </a:solidFill>
              </a:rPr>
              <a:t>2</a:t>
            </a:r>
            <a:r>
              <a:rPr lang="ru-RU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32888-1E81-41CC-BAE1-538F737B5C7D}"/>
              </a:ext>
            </a:extLst>
          </p:cNvPr>
          <p:cNvSpPr txBox="1"/>
          <p:nvPr/>
        </p:nvSpPr>
        <p:spPr>
          <a:xfrm>
            <a:off x="7993268" y="3324460"/>
            <a:ext cx="688009" cy="738664"/>
          </a:xfrm>
          <a:prstGeom prst="rect">
            <a:avLst/>
          </a:prstGeom>
          <a:solidFill>
            <a:srgbClr val="C00000"/>
          </a:solidFill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 </a:t>
            </a:r>
            <a:r>
              <a:rPr lang="ru-RU" sz="4200" dirty="0">
                <a:solidFill>
                  <a:schemeClr val="bg1"/>
                </a:solidFill>
              </a:rPr>
              <a:t>3</a:t>
            </a:r>
            <a:r>
              <a:rPr lang="ru-RU" sz="4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227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Четыре стандартных свойства транзакции ACID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838200" y="2031465"/>
            <a:ext cx="10515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dirty="0"/>
              <a:t>Атомарность</a:t>
            </a:r>
            <a:r>
              <a:rPr lang="ru-RU" sz="2200" dirty="0"/>
              <a:t> – обеспечивает, чтобы все операции входящие в единицу работы были завершены успешно. В противном случае транзакция прерывается в момент сбоя, и все предыдущие операции возвращаются в прежнее состояние.</a:t>
            </a:r>
          </a:p>
          <a:p>
            <a:endParaRPr lang="ru-RU" sz="2200" dirty="0"/>
          </a:p>
          <a:p>
            <a:r>
              <a:rPr lang="ru-RU" sz="2200" b="1" dirty="0"/>
              <a:t>Согласованность</a:t>
            </a:r>
            <a:r>
              <a:rPr lang="ru-RU" sz="2200" dirty="0"/>
              <a:t> — обеспечивает, чтобы база данных надлежащим образом изменяла состояние при успешной транзакции.</a:t>
            </a:r>
          </a:p>
          <a:p>
            <a:endParaRPr lang="ru-RU" sz="2200" dirty="0"/>
          </a:p>
          <a:p>
            <a:r>
              <a:rPr lang="ru-RU" sz="2200" b="1" dirty="0"/>
              <a:t>Изолированность</a:t>
            </a:r>
            <a:r>
              <a:rPr lang="ru-RU" sz="2200" dirty="0"/>
              <a:t> — позволяет транзакциям работать независимо друг от друга и прозрачно.</a:t>
            </a:r>
          </a:p>
          <a:p>
            <a:endParaRPr lang="ru-RU" sz="2200" dirty="0"/>
          </a:p>
          <a:p>
            <a:r>
              <a:rPr lang="ru-RU" sz="2200" b="1" dirty="0"/>
              <a:t>Долговечность</a:t>
            </a:r>
            <a:r>
              <a:rPr lang="ru-RU" sz="2200" dirty="0"/>
              <a:t> — гарантирует, что результат совершенной транзакции сохранится в случае сбоя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94254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Команды управления транзакциями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2633968" y="2283551"/>
            <a:ext cx="69240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START</a:t>
            </a:r>
            <a:r>
              <a:rPr lang="ru-RU" sz="2400" b="1" dirty="0"/>
              <a:t> </a:t>
            </a:r>
            <a:r>
              <a:rPr lang="en-US" sz="2400" b="1" dirty="0"/>
              <a:t> TRANSACTION</a:t>
            </a:r>
            <a:r>
              <a:rPr lang="ru-RU" sz="2400" b="1" dirty="0"/>
              <a:t> </a:t>
            </a:r>
            <a:r>
              <a:rPr lang="ru-RU" sz="2400" dirty="0"/>
              <a:t>— начать транзакцию</a:t>
            </a:r>
          </a:p>
          <a:p>
            <a:endParaRPr lang="ru-RU" sz="2400" dirty="0"/>
          </a:p>
          <a:p>
            <a:r>
              <a:rPr lang="ru-RU" sz="2400" b="1" dirty="0"/>
              <a:t>COMMIT</a:t>
            </a:r>
            <a:r>
              <a:rPr lang="ru-RU" sz="2400" dirty="0"/>
              <a:t> — сохранить изменения, которая внесла транзакция в базу данных</a:t>
            </a:r>
          </a:p>
          <a:p>
            <a:endParaRPr lang="ru-RU" sz="2400" dirty="0"/>
          </a:p>
          <a:p>
            <a:r>
              <a:rPr lang="ru-RU" sz="2400" b="1" dirty="0"/>
              <a:t>ROLLBACK</a:t>
            </a:r>
            <a:r>
              <a:rPr lang="ru-RU" sz="2400" dirty="0"/>
              <a:t> — отменить изменения</a:t>
            </a:r>
          </a:p>
          <a:p>
            <a:endParaRPr lang="ru-RU" sz="2400" dirty="0"/>
          </a:p>
          <a:p>
            <a:r>
              <a:rPr lang="en-US" sz="2400" b="1" dirty="0"/>
              <a:t>SAVEPOINT</a:t>
            </a:r>
            <a:r>
              <a:rPr lang="en-US" sz="2400" dirty="0"/>
              <a:t> </a:t>
            </a:r>
            <a:r>
              <a:rPr lang="en-US" sz="2400" dirty="0" err="1"/>
              <a:t>point_name</a:t>
            </a:r>
            <a:r>
              <a:rPr lang="ru-RU" sz="2400" dirty="0"/>
              <a:t> — создание точки отката транзакции</a:t>
            </a:r>
          </a:p>
        </p:txBody>
      </p:sp>
    </p:spTree>
    <p:extLst>
      <p:ext uri="{BB962C8B-B14F-4D97-AF65-F5344CB8AC3E}">
        <p14:creationId xmlns:p14="http://schemas.microsoft.com/office/powerpoint/2010/main" val="193752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Уровни изолированности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838200" y="1767689"/>
            <a:ext cx="105156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b="1" dirty="0"/>
              <a:t>READ UNCOMMITTED</a:t>
            </a:r>
            <a:r>
              <a:rPr lang="ru-RU" sz="2600" dirty="0"/>
              <a:t>. Транзакции могут видеть результаты других незавершенных транзакций. На практике этот уровень применя­ется редко.</a:t>
            </a:r>
          </a:p>
          <a:p>
            <a:endParaRPr lang="ru-RU" sz="2600" dirty="0"/>
          </a:p>
          <a:p>
            <a:r>
              <a:rPr lang="ru-RU" sz="2600" b="1" dirty="0"/>
              <a:t>READ COMMITTED</a:t>
            </a:r>
            <a:r>
              <a:rPr lang="ru-RU" sz="2600" dirty="0"/>
              <a:t>. Транзакция увидит только те изменения, которые к моменту ее начала подтверждены другими транзакциями, а произведен­ные ею изменения останутся невидимыми для других транзакций, пока текущая не будет подтверждена. На этом уровне возможно так называемое неповторяющееся чтение (</a:t>
            </a:r>
            <a:r>
              <a:rPr lang="ru-RU" sz="2600" dirty="0" err="1"/>
              <a:t>nonrepeatable</a:t>
            </a:r>
            <a:r>
              <a:rPr lang="ru-RU" sz="2600" dirty="0"/>
              <a:t> </a:t>
            </a:r>
            <a:r>
              <a:rPr lang="ru-RU" sz="2600" dirty="0" err="1"/>
              <a:t>read</a:t>
            </a:r>
            <a:r>
              <a:rPr lang="ru-RU" sz="2600" dirty="0"/>
              <a:t>). Это означает, что вы можете выполнить одну и ту же команду дважды и получить разный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182785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Уровни изолированности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838200" y="2143075"/>
            <a:ext cx="10515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REPEATABLE READ</a:t>
            </a:r>
            <a:r>
              <a:rPr lang="ru-RU" sz="2400" dirty="0"/>
              <a:t>. </a:t>
            </a:r>
            <a:r>
              <a:rPr lang="ru-RU" sz="2400" dirty="0">
                <a:solidFill>
                  <a:srgbClr val="C00000"/>
                </a:solidFill>
              </a:rPr>
              <a:t>Это уровень по умолчанию в </a:t>
            </a:r>
            <a:r>
              <a:rPr lang="en-US" sz="2400" dirty="0">
                <a:solidFill>
                  <a:srgbClr val="C00000"/>
                </a:solidFill>
              </a:rPr>
              <a:t>MySQL!</a:t>
            </a:r>
            <a:r>
              <a:rPr lang="ru-RU" sz="2400" dirty="0"/>
              <a:t> Этот уровень изолированности позволяет решить проблемы, ко­торые возникают на уровне READ UNCOMMITTED. Он гарантирует, что любые строки, которые считываются транзакцией, будут выглядеть одинаково при последовательных операциях чтения в пределах одной транзакции.</a:t>
            </a:r>
            <a:endParaRPr lang="en-US" sz="2400" dirty="0"/>
          </a:p>
          <a:p>
            <a:endParaRPr lang="ru-RU" sz="2400" dirty="0"/>
          </a:p>
          <a:p>
            <a:r>
              <a:rPr lang="ru-RU" sz="2400" b="1" dirty="0"/>
              <a:t>SERIALIZABLE</a:t>
            </a:r>
            <a:r>
              <a:rPr lang="ru-RU" sz="2400" dirty="0"/>
              <a:t>. Самый высокий уровень изолированности</a:t>
            </a:r>
            <a:r>
              <a:rPr lang="en-US" sz="2400" dirty="0"/>
              <a:t> </a:t>
            </a:r>
            <a:r>
              <a:rPr lang="ru-RU" sz="2400" dirty="0"/>
              <a:t>при котором блокируется каждая читаемая или изменяемая строка. На этом уровне может возникать множество задержек и конфликтов блокировок. Но иногда без этого режима не обойтись. Он обеспечивает </a:t>
            </a:r>
            <a:r>
              <a:rPr lang="ru-RU" sz="2400" dirty="0">
                <a:solidFill>
                  <a:srgbClr val="C00000"/>
                </a:solidFill>
              </a:rPr>
              <a:t>стабильность данных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114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Уровни изолированности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FA18486-9E5E-48D0-8E41-1FCD452E5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05492"/>
              </p:ext>
            </p:extLst>
          </p:nvPr>
        </p:nvGraphicFramePr>
        <p:xfrm>
          <a:off x="838200" y="1825626"/>
          <a:ext cx="10515600" cy="39179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8538">
                  <a:extLst>
                    <a:ext uri="{9D8B030D-6E8A-4147-A177-3AD203B41FA5}">
                      <a16:colId xmlns:a16="http://schemas.microsoft.com/office/drawing/2014/main" val="81366279"/>
                    </a:ext>
                  </a:extLst>
                </a:gridCol>
                <a:gridCol w="2468066">
                  <a:extLst>
                    <a:ext uri="{9D8B030D-6E8A-4147-A177-3AD203B41FA5}">
                      <a16:colId xmlns:a16="http://schemas.microsoft.com/office/drawing/2014/main" val="425546222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639269295"/>
                    </a:ext>
                  </a:extLst>
                </a:gridCol>
                <a:gridCol w="2055796">
                  <a:extLst>
                    <a:ext uri="{9D8B030D-6E8A-4147-A177-3AD203B41FA5}">
                      <a16:colId xmlns:a16="http://schemas.microsoft.com/office/drawing/2014/main" val="1883651196"/>
                    </a:ext>
                  </a:extLst>
                </a:gridCol>
              </a:tblGrid>
              <a:tr h="1424878">
                <a:tc>
                  <a:txBody>
                    <a:bodyPr/>
                    <a:lstStyle/>
                    <a:p>
                      <a:pPr marL="7200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200" b="1" dirty="0">
                          <a:effectLst/>
                        </a:rPr>
                        <a:t>Уровень изоляции</a:t>
                      </a:r>
                      <a:endParaRPr lang="ru-RU" sz="2200" dirty="0">
                        <a:effectLst/>
                      </a:endParaRPr>
                    </a:p>
                  </a:txBody>
                  <a:tcPr marL="72000" marR="72000" marT="144000" marB="144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200" b="1" dirty="0">
                          <a:effectLst/>
                        </a:rPr>
                        <a:t>Возможность</a:t>
                      </a:r>
                      <a:br>
                        <a:rPr lang="ru-RU" sz="2200" b="1" dirty="0">
                          <a:effectLst/>
                        </a:rPr>
                      </a:br>
                      <a:r>
                        <a:rPr lang="ru-RU" sz="2200" b="1" dirty="0">
                          <a:effectLst/>
                        </a:rPr>
                        <a:t>чернового</a:t>
                      </a:r>
                      <a:r>
                        <a:rPr lang="ru-RU" sz="2200" b="0" dirty="0">
                          <a:effectLst/>
                        </a:rPr>
                        <a:t> </a:t>
                      </a:r>
                      <a:r>
                        <a:rPr lang="ru-RU" sz="2200" b="1" dirty="0">
                          <a:effectLst/>
                        </a:rPr>
                        <a:t>чтения</a:t>
                      </a:r>
                      <a:endParaRPr lang="ru-RU" sz="2200" dirty="0">
                        <a:effectLst/>
                      </a:endParaRPr>
                    </a:p>
                  </a:txBody>
                  <a:tcPr marL="72000" marR="72000" marT="144000" marB="144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200" b="1" dirty="0">
                          <a:effectLst/>
                        </a:rPr>
                        <a:t>Возможность</a:t>
                      </a:r>
                      <a:br>
                        <a:rPr lang="ru-RU" sz="2200" b="1" dirty="0">
                          <a:effectLst/>
                        </a:rPr>
                      </a:br>
                      <a:r>
                        <a:rPr lang="ru-RU" sz="2200" b="1" dirty="0">
                          <a:effectLst/>
                        </a:rPr>
                        <a:t>неповторяющегося чтения</a:t>
                      </a:r>
                      <a:endParaRPr lang="ru-RU" sz="2200" dirty="0">
                        <a:effectLst/>
                      </a:endParaRPr>
                    </a:p>
                  </a:txBody>
                  <a:tcPr marL="72000" marR="72000" marT="144000" marB="144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200" b="1" dirty="0">
                          <a:effectLst/>
                        </a:rPr>
                        <a:t>Блокировка</a:t>
                      </a:r>
                      <a:r>
                        <a:rPr lang="ru-RU" sz="2200" b="0" dirty="0">
                          <a:effectLst/>
                        </a:rPr>
                        <a:t> </a:t>
                      </a:r>
                      <a:r>
                        <a:rPr lang="ru-RU" sz="2200" b="1" dirty="0">
                          <a:effectLst/>
                        </a:rPr>
                        <a:t>чтения</a:t>
                      </a:r>
                      <a:endParaRPr lang="ru-RU" sz="2200" dirty="0">
                        <a:effectLst/>
                      </a:endParaRPr>
                    </a:p>
                  </a:txBody>
                  <a:tcPr marL="72000" marR="72000" marT="144000" marB="144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72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2000">
                        <a:spcBef>
                          <a:spcPts val="1800"/>
                        </a:spcBef>
                        <a:spcAft>
                          <a:spcPts val="1200"/>
                        </a:spcAft>
                      </a:pPr>
                      <a:r>
                        <a:rPr lang="en-US" sz="2200" b="1" dirty="0">
                          <a:effectLst/>
                        </a:rPr>
                        <a:t>READ UNCOMMITTED</a:t>
                      </a:r>
                      <a:endParaRPr lang="en-US" sz="2200" dirty="0">
                        <a:effectLst/>
                      </a:endParaRPr>
                    </a:p>
                  </a:txBody>
                  <a:tcPr marL="72000" marR="72000" marT="144000" marB="144000" anchor="ctr"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800"/>
                        </a:spcBef>
                        <a:spcAft>
                          <a:spcPts val="1200"/>
                        </a:spcAft>
                      </a:pPr>
                      <a:r>
                        <a:rPr lang="ru-RU" sz="2200" dirty="0">
                          <a:effectLst/>
                        </a:rPr>
                        <a:t>Да</a:t>
                      </a:r>
                    </a:p>
                  </a:txBody>
                  <a:tcPr marL="72000" marR="72000" marT="144000" marB="144000" anchor="ctr"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800"/>
                        </a:spcBef>
                        <a:spcAft>
                          <a:spcPts val="1200"/>
                        </a:spcAft>
                      </a:pPr>
                      <a:r>
                        <a:rPr lang="ru-RU" sz="2200" dirty="0">
                          <a:effectLst/>
                        </a:rPr>
                        <a:t>Да</a:t>
                      </a:r>
                    </a:p>
                  </a:txBody>
                  <a:tcPr marL="72000" marR="72000" marT="144000" marB="144000" anchor="ctr"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800"/>
                        </a:spcBef>
                        <a:spcAft>
                          <a:spcPts val="1200"/>
                        </a:spcAft>
                      </a:pPr>
                      <a:r>
                        <a:rPr lang="ru-RU" sz="2200" dirty="0">
                          <a:effectLst/>
                        </a:rPr>
                        <a:t>Нет</a:t>
                      </a:r>
                    </a:p>
                  </a:txBody>
                  <a:tcPr marL="72000" marR="72000" marT="144000" marB="144000" anchor="ctr"/>
                </a:tc>
                <a:extLst>
                  <a:ext uri="{0D108BD9-81ED-4DB2-BD59-A6C34878D82A}">
                    <a16:rowId xmlns:a16="http://schemas.microsoft.com/office/drawing/2014/main" val="177357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200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b="1" dirty="0">
                          <a:effectLst/>
                        </a:rPr>
                        <a:t>READ COMMITTED</a:t>
                      </a:r>
                      <a:endParaRPr lang="en-US" sz="2200" dirty="0">
                        <a:effectLst/>
                      </a:endParaRPr>
                    </a:p>
                  </a:txBody>
                  <a:tcPr marL="72000" marR="72000" marT="144000" marB="144000" anchor="ctr"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200">
                          <a:effectLst/>
                        </a:rPr>
                        <a:t>Нет</a:t>
                      </a:r>
                    </a:p>
                  </a:txBody>
                  <a:tcPr marL="72000" marR="72000" marT="144000" marB="144000" anchor="ctr"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200" dirty="0">
                          <a:effectLst/>
                        </a:rPr>
                        <a:t>Да</a:t>
                      </a:r>
                    </a:p>
                  </a:txBody>
                  <a:tcPr marL="72000" marR="72000" marT="144000" marB="144000" anchor="ctr"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200" dirty="0">
                          <a:effectLst/>
                        </a:rPr>
                        <a:t>Нет</a:t>
                      </a:r>
                    </a:p>
                  </a:txBody>
                  <a:tcPr marL="72000" marR="72000" marT="144000" marB="144000" anchor="ctr"/>
                </a:tc>
                <a:extLst>
                  <a:ext uri="{0D108BD9-81ED-4DB2-BD59-A6C34878D82A}">
                    <a16:rowId xmlns:a16="http://schemas.microsoft.com/office/drawing/2014/main" val="2999084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200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b="1" dirty="0">
                          <a:effectLst/>
                        </a:rPr>
                        <a:t>REPEATABLE READ</a:t>
                      </a:r>
                      <a:endParaRPr lang="en-US" sz="2200" dirty="0">
                        <a:effectLst/>
                      </a:endParaRPr>
                    </a:p>
                  </a:txBody>
                  <a:tcPr marL="72000" marR="72000" marT="144000" marB="144000" anchor="ctr"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200">
                          <a:effectLst/>
                        </a:rPr>
                        <a:t>Нет</a:t>
                      </a:r>
                    </a:p>
                  </a:txBody>
                  <a:tcPr marL="72000" marR="72000" marT="144000" marB="144000" anchor="ctr"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200" dirty="0">
                          <a:effectLst/>
                        </a:rPr>
                        <a:t>Нет</a:t>
                      </a:r>
                    </a:p>
                  </a:txBody>
                  <a:tcPr marL="72000" marR="72000" marT="144000" marB="144000" anchor="ctr"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200" dirty="0">
                          <a:effectLst/>
                        </a:rPr>
                        <a:t>Нет</a:t>
                      </a:r>
                    </a:p>
                  </a:txBody>
                  <a:tcPr marL="72000" marR="72000" marT="144000" marB="144000" anchor="ctr"/>
                </a:tc>
                <a:extLst>
                  <a:ext uri="{0D108BD9-81ED-4DB2-BD59-A6C34878D82A}">
                    <a16:rowId xmlns:a16="http://schemas.microsoft.com/office/drawing/2014/main" val="1586291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200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b="1" dirty="0">
                          <a:effectLst/>
                        </a:rPr>
                        <a:t>SERIALIZABLE</a:t>
                      </a:r>
                      <a:endParaRPr lang="en-US" sz="2200" dirty="0">
                        <a:effectLst/>
                      </a:endParaRPr>
                    </a:p>
                  </a:txBody>
                  <a:tcPr marL="72000" marR="72000" marT="144000" marB="144000" anchor="ctr"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200" dirty="0">
                          <a:effectLst/>
                        </a:rPr>
                        <a:t>Нет</a:t>
                      </a:r>
                    </a:p>
                  </a:txBody>
                  <a:tcPr marL="72000" marR="72000" marT="144000" marB="144000" anchor="ctr"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200" dirty="0">
                          <a:effectLst/>
                        </a:rPr>
                        <a:t>Нет</a:t>
                      </a:r>
                    </a:p>
                  </a:txBody>
                  <a:tcPr marL="72000" marR="72000" marT="144000" marB="144000" anchor="ctr"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200" dirty="0">
                          <a:effectLst/>
                        </a:rPr>
                        <a:t>Да</a:t>
                      </a:r>
                    </a:p>
                  </a:txBody>
                  <a:tcPr marL="72000" marR="72000" marT="144000" marB="144000" anchor="ctr"/>
                </a:tc>
                <a:extLst>
                  <a:ext uri="{0D108BD9-81ED-4DB2-BD59-A6C34878D82A}">
                    <a16:rowId xmlns:a16="http://schemas.microsoft.com/office/drawing/2014/main" val="1033854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1598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821</Words>
  <Application>Microsoft Office PowerPoint</Application>
  <PresentationFormat>Широкоэкранный</PresentationFormat>
  <Paragraphs>136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Тема Office</vt:lpstr>
      <vt:lpstr>Теория БД и основы SQL</vt:lpstr>
      <vt:lpstr>Транзакции</vt:lpstr>
      <vt:lpstr>Транзакции</vt:lpstr>
      <vt:lpstr>Пример транзакции</vt:lpstr>
      <vt:lpstr>Четыре стандартных свойства транзакции ACID</vt:lpstr>
      <vt:lpstr>Команды управления транзакциями</vt:lpstr>
      <vt:lpstr>Уровни изолированности</vt:lpstr>
      <vt:lpstr>Уровни изолированности</vt:lpstr>
      <vt:lpstr>Уровни изолированности</vt:lpstr>
      <vt:lpstr>Работа с транзакциями в MySQL</vt:lpstr>
      <vt:lpstr>Работа с транзакциями в MySQL</vt:lpstr>
      <vt:lpstr>Работа с транзакциями в MySQL</vt:lpstr>
      <vt:lpstr>Блокировка чтения в MySQL</vt:lpstr>
      <vt:lpstr>Блокировка таблиц в MySQL</vt:lpstr>
      <vt:lpstr>SAVEPOINT – точки отката</vt:lpstr>
      <vt:lpstr>SAVEPOINT – точки отката</vt:lpstr>
      <vt:lpstr>SAVEPOINT – точки отката</vt:lpstr>
      <vt:lpstr>Варианты типов таблицы</vt:lpstr>
      <vt:lpstr>Работа с транзакциями в MySQL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Романов Аркадий Борисович</cp:lastModifiedBy>
  <cp:revision>67</cp:revision>
  <dcterms:created xsi:type="dcterms:W3CDTF">2021-09-25T09:32:47Z</dcterms:created>
  <dcterms:modified xsi:type="dcterms:W3CDTF">2022-01-16T12:58:11Z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