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2" r:id="rId7"/>
    <p:sldId id="263" r:id="rId8"/>
    <p:sldId id="264" r:id="rId9"/>
    <p:sldId id="265" r:id="rId10"/>
    <p:sldId id="260" r:id="rId11"/>
    <p:sldId id="261" r:id="rId12"/>
    <p:sldId id="266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16.01.2022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COALESCE </a:t>
            </a:r>
            <a:r>
              <a:rPr lang="ru-RU" dirty="0"/>
              <a:t>– получение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961538" y="2644170"/>
            <a:ext cx="82689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first_name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last_name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COALESCE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(phone, email, '</a:t>
            </a:r>
            <a:r>
              <a:rPr lang="en-US" sz="2400" dirty="0" err="1">
                <a:latin typeface="Consolas" panose="020B0609020204030204" pitchFamily="49" charset="0"/>
              </a:rPr>
              <a:t>не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определено</a:t>
            </a:r>
            <a:r>
              <a:rPr lang="en-US" sz="2400" dirty="0">
                <a:latin typeface="Consolas" panose="020B0609020204030204" pitchFamily="49" charset="0"/>
              </a:rPr>
              <a:t>')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contacts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clients;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1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929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Условные операторы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05A71-E0D2-418C-94B0-B2818910D441}"/>
              </a:ext>
            </a:extLst>
          </p:cNvPr>
          <p:cNvSpPr txBox="1"/>
          <p:nvPr/>
        </p:nvSpPr>
        <p:spPr>
          <a:xfrm>
            <a:off x="3765618" y="3429000"/>
            <a:ext cx="4660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ru-RU" sz="2800" dirty="0">
                <a:solidFill>
                  <a:schemeClr val="accent1"/>
                </a:solidFill>
              </a:rPr>
              <a:t>   </a:t>
            </a:r>
            <a:r>
              <a:rPr lang="en-US" sz="2800" dirty="0">
                <a:solidFill>
                  <a:schemeClr val="accent1"/>
                </a:solidFill>
              </a:rPr>
              <a:t> IFNULL   </a:t>
            </a:r>
            <a:r>
              <a:rPr lang="ru-RU" sz="28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CASE    COALESCE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</a:t>
            </a:r>
            <a:r>
              <a:rPr lang="ru-RU" dirty="0"/>
              <a:t>– условный оператор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958341" y="3429000"/>
            <a:ext cx="6456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 случае, если условие истинно, возвращается значение_1, если ложно – значение_2.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958341" y="2398657"/>
            <a:ext cx="627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IF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условие</a:t>
            </a:r>
            <a:r>
              <a:rPr lang="ru-RU" sz="2400" dirty="0">
                <a:latin typeface="Consolas" panose="020B0609020204030204" pitchFamily="49" charset="0"/>
              </a:rPr>
              <a:t>, значение_1, значение_2)</a:t>
            </a:r>
          </a:p>
        </p:txBody>
      </p:sp>
    </p:spTree>
    <p:extLst>
      <p:ext uri="{BB962C8B-B14F-4D97-AF65-F5344CB8AC3E}">
        <p14:creationId xmlns:p14="http://schemas.microsoft.com/office/powerpoint/2010/main" val="188767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</a:t>
            </a:r>
            <a:r>
              <a:rPr lang="ru-RU" dirty="0"/>
              <a:t>– условный оператор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2650327"/>
            <a:ext cx="9486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name, count,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count &gt; 3</a:t>
            </a:r>
            <a:r>
              <a:rPr lang="en-US" sz="2400" dirty="0">
                <a:latin typeface="Consolas" panose="020B0609020204030204" pitchFamily="49" charset="0"/>
              </a:rPr>
              <a:t>, '</a:t>
            </a:r>
            <a:r>
              <a:rPr lang="ru-RU" sz="2400" dirty="0">
                <a:latin typeface="Consolas" panose="020B0609020204030204" pitchFamily="49" charset="0"/>
              </a:rPr>
              <a:t>Много товара', 'Мало товара’)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av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products;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7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IFNULL </a:t>
            </a:r>
            <a:r>
              <a:rPr lang="ru-RU" dirty="0"/>
              <a:t>– сравнение с </a:t>
            </a:r>
            <a:r>
              <a:rPr lang="en-US" dirty="0"/>
              <a:t>NULL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958341" y="3429000"/>
            <a:ext cx="6456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 случае, если выражение или значение колонки равно </a:t>
            </a:r>
            <a:r>
              <a:rPr lang="en-US" sz="2400" dirty="0"/>
              <a:t>NULL</a:t>
            </a:r>
            <a:r>
              <a:rPr lang="ru-RU" sz="2400" dirty="0"/>
              <a:t>, возвращается заданное во втором аргументе значение.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958342" y="2398657"/>
            <a:ext cx="6275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NULL</a:t>
            </a:r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выражение/колонка</a:t>
            </a:r>
            <a:r>
              <a:rPr lang="ru-RU" sz="2400" dirty="0">
                <a:latin typeface="Consolas" panose="020B0609020204030204" pitchFamily="49" charset="0"/>
              </a:rPr>
              <a:t>, значение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3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IFNULL </a:t>
            </a:r>
            <a:r>
              <a:rPr lang="ru-RU" dirty="0"/>
              <a:t>– сравнение с </a:t>
            </a:r>
            <a:r>
              <a:rPr lang="en-US" dirty="0"/>
              <a:t>NULL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848025" y="2644170"/>
            <a:ext cx="8495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first_name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last_name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IFNULL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latin typeface="Consolas" panose="020B0609020204030204" pitchFamily="49" charset="0"/>
              </a:rPr>
              <a:t>, '</a:t>
            </a:r>
            <a:r>
              <a:rPr lang="ru-RU" sz="2400" dirty="0">
                <a:latin typeface="Consolas" panose="020B0609020204030204" pitchFamily="49" charset="0"/>
              </a:rPr>
              <a:t>не определено') </a:t>
            </a:r>
            <a:r>
              <a:rPr lang="en-US" sz="2400" dirty="0">
                <a:latin typeface="Consolas" panose="020B0609020204030204" pitchFamily="49" charset="0"/>
              </a:rPr>
              <a:t>AS phone,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IFNULL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latin typeface="Consolas" panose="020B0609020204030204" pitchFamily="49" charset="0"/>
              </a:rPr>
              <a:t>, '</a:t>
            </a:r>
            <a:r>
              <a:rPr lang="ru-RU" sz="2400" dirty="0">
                <a:latin typeface="Consolas" panose="020B0609020204030204" pitchFamily="49" charset="0"/>
              </a:rPr>
              <a:t>неизвестно') </a:t>
            </a:r>
            <a:r>
              <a:rPr lang="en-US" sz="2400" dirty="0">
                <a:latin typeface="Consolas" panose="020B0609020204030204" pitchFamily="49" charset="0"/>
              </a:rPr>
              <a:t>AS email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clients;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3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</a:t>
            </a:r>
            <a:r>
              <a:rPr lang="ru-RU" dirty="0"/>
              <a:t>– множественное сравнение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867986" y="1849583"/>
            <a:ext cx="6456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CASE</a:t>
            </a:r>
            <a:r>
              <a:rPr lang="ru-RU" sz="2400" dirty="0"/>
              <a:t> — проверяет набор условий и возвращает удовлетворяющий этому условию результат.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3048699" y="3094944"/>
            <a:ext cx="60946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WHEN</a:t>
            </a:r>
            <a:r>
              <a:rPr lang="ru-RU" sz="2400" dirty="0">
                <a:latin typeface="Consolas" panose="020B0609020204030204" pitchFamily="49" charset="0"/>
              </a:rPr>
              <a:t> условие_1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ru-RU" sz="2400" dirty="0">
                <a:latin typeface="Consolas" panose="020B0609020204030204" pitchFamily="49" charset="0"/>
              </a:rPr>
              <a:t> результат_1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WHEN</a:t>
            </a:r>
            <a:r>
              <a:rPr lang="ru-RU" sz="2400" dirty="0">
                <a:latin typeface="Consolas" panose="020B0609020204030204" pitchFamily="49" charset="0"/>
              </a:rPr>
              <a:t> условие_2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ru-RU" sz="2400" dirty="0">
                <a:latin typeface="Consolas" panose="020B0609020204030204" pitchFamily="49" charset="0"/>
              </a:rPr>
              <a:t> результат_2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...</a:t>
            </a:r>
          </a:p>
          <a:p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 WHEN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условие_N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условие_N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    [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</a:rPr>
              <a:t>альтернативный_результат</a:t>
            </a:r>
            <a:r>
              <a:rPr lang="ru-RU" sz="2400" dirty="0">
                <a:latin typeface="Consolas" panose="020B0609020204030204" pitchFamily="49" charset="0"/>
              </a:rPr>
              <a:t>]</a:t>
            </a:r>
          </a:p>
          <a:p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3826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</a:t>
            </a:r>
            <a:r>
              <a:rPr lang="ru-RU" dirty="0"/>
              <a:t>– множественное сравнение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948031" y="1794650"/>
            <a:ext cx="60946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name, count, 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CASE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latin typeface="Consolas" panose="020B0609020204030204" pitchFamily="49" charset="0"/>
              </a:rPr>
              <a:t> count = 1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ru-RU" sz="2400" dirty="0">
                <a:latin typeface="Consolas" panose="020B0609020204030204" pitchFamily="49" charset="0"/>
              </a:rPr>
              <a:t>Товар заканчивается'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latin typeface="Consolas" panose="020B0609020204030204" pitchFamily="49" charset="0"/>
              </a:rPr>
              <a:t> count = 2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ru-RU" sz="2400" dirty="0">
                <a:latin typeface="Consolas" panose="020B0609020204030204" pitchFamily="49" charset="0"/>
              </a:rPr>
              <a:t>Мало товара'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WHEN</a:t>
            </a:r>
            <a:r>
              <a:rPr lang="en-US" sz="2400" dirty="0">
                <a:latin typeface="Consolas" panose="020B0609020204030204" pitchFamily="49" charset="0"/>
              </a:rPr>
              <a:t> count = 3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ru-RU" sz="2400" dirty="0">
                <a:latin typeface="Consolas" panose="020B0609020204030204" pitchFamily="49" charset="0"/>
              </a:rPr>
              <a:t>Есть в наличии'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 '</a:t>
            </a:r>
            <a:r>
              <a:rPr lang="ru-RU" sz="2400" dirty="0">
                <a:latin typeface="Consolas" panose="020B0609020204030204" pitchFamily="49" charset="0"/>
              </a:rPr>
              <a:t>Много товара'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 AS </a:t>
            </a:r>
            <a:r>
              <a:rPr lang="en-US" sz="2400" dirty="0">
                <a:latin typeface="Consolas" panose="020B0609020204030204" pitchFamily="49" charset="0"/>
              </a:rPr>
              <a:t>availability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latin typeface="Consolas" panose="020B0609020204030204" pitchFamily="49" charset="0"/>
              </a:rPr>
              <a:t> products;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1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COALESCE </a:t>
            </a:r>
            <a:r>
              <a:rPr lang="ru-RU" dirty="0"/>
              <a:t>– получение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3363897" y="2036428"/>
            <a:ext cx="546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COALESCE</a:t>
            </a:r>
            <a:r>
              <a:rPr lang="ru-RU" sz="2400" dirty="0"/>
              <a:t> принимает список значений и возвращает первое из них, которое не равно NULL.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947294" y="4051289"/>
            <a:ext cx="8297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COALESCE</a:t>
            </a:r>
            <a: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(выражение_1, выражение_2, </a:t>
            </a:r>
            <a:r>
              <a:rPr lang="ru-RU" sz="2400" dirty="0" err="1">
                <a:latin typeface="Consolas" panose="020B0609020204030204" pitchFamily="49" charset="0"/>
              </a:rPr>
              <a:t>выражение_N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939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318</Words>
  <Application>Microsoft Office PowerPoint</Application>
  <PresentationFormat>Широкоэкранный</PresentationFormat>
  <Paragraphs>49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Тема Office</vt:lpstr>
      <vt:lpstr>Теория БД и основы SQL</vt:lpstr>
      <vt:lpstr>Условные операторы</vt:lpstr>
      <vt:lpstr>IF – условный оператор</vt:lpstr>
      <vt:lpstr>IF – условный оператор</vt:lpstr>
      <vt:lpstr>IFNULL – сравнение с NULL</vt:lpstr>
      <vt:lpstr>IFNULL – сравнение с NULL</vt:lpstr>
      <vt:lpstr>CASE – множественное сравнение</vt:lpstr>
      <vt:lpstr>CASE – множественное сравнение</vt:lpstr>
      <vt:lpstr>COALESCE – получение</vt:lpstr>
      <vt:lpstr>COALESCE – получение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69</cp:revision>
  <dcterms:created xsi:type="dcterms:W3CDTF">2021-09-25T09:32:47Z</dcterms:created>
  <dcterms:modified xsi:type="dcterms:W3CDTF">2022-01-16T21:33:14Z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