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sldIdLst>
    <p:sldId id="257" r:id="rId5"/>
    <p:sldId id="259" r:id="rId6"/>
    <p:sldId id="262" r:id="rId7"/>
    <p:sldId id="263" r:id="rId8"/>
    <p:sldId id="268" r:id="rId9"/>
    <p:sldId id="269" r:id="rId10"/>
    <p:sldId id="270" r:id="rId11"/>
    <p:sldId id="271" r:id="rId12"/>
    <p:sldId id="272" r:id="rId13"/>
    <p:sldId id="290" r:id="rId14"/>
    <p:sldId id="273" r:id="rId15"/>
    <p:sldId id="274" r:id="rId16"/>
    <p:sldId id="275" r:id="rId17"/>
    <p:sldId id="276" r:id="rId18"/>
    <p:sldId id="277" r:id="rId19"/>
    <p:sldId id="278" r:id="rId20"/>
    <p:sldId id="279" r:id="rId21"/>
    <p:sldId id="280" r:id="rId22"/>
    <p:sldId id="281" r:id="rId23"/>
    <p:sldId id="282" r:id="rId24"/>
    <p:sldId id="283" r:id="rId25"/>
    <p:sldId id="284" r:id="rId26"/>
    <p:sldId id="285" r:id="rId27"/>
    <p:sldId id="286" r:id="rId28"/>
    <p:sldId id="287" r:id="rId29"/>
    <p:sldId id="289" r:id="rId30"/>
    <p:sldId id="288" r:id="rId31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Стиль из темы 1 - акцент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69C7853C-536D-4A76-A0AE-DD22124D55A5}" styleName="Стиль из темы 1 - акцент 3">
    <a:tblBg>
      <a:fillRef idx="2">
        <a:schemeClr val="accent3"/>
      </a:fillRef>
      <a:effectRef idx="1">
        <a:schemeClr val="accent3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Ref idx="1">
              <a:schemeClr val="accent3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  <a:fill>
          <a:solidFill>
            <a:schemeClr val="accent3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3"/>
            </a:lnRef>
          </a:left>
          <a:right>
            <a:lnRef idx="2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Ref idx="1">
              <a:schemeClr val="accent3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2">
              <a:schemeClr val="accent3"/>
            </a:lnRef>
          </a:top>
          <a:bottom>
            <a:lnRef idx="2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/>
          </a:solidFill>
        </a:fill>
      </a:tcStyle>
    </a:firstRow>
  </a:tblStyle>
  <a:tblStyle styleId="{5940675A-B579-460E-94D1-54222C63F5DA}" styleName="Нет стиля, сетка таблиц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2D5ABB26-0587-4C30-8999-92F81FD0307C}" styleName="Нет стиля, нет сетки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9265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80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34" Type="http://schemas.openxmlformats.org/officeDocument/2006/relationships/theme" Target="theme/theme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29" Type="http://schemas.openxmlformats.org/officeDocument/2006/relationships/slide" Target="slides/slide25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31" Type="http://schemas.openxmlformats.org/officeDocument/2006/relationships/slide" Target="slides/slide27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3E9935F-8AC4-4731-9EE6-507A4D7F07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017E3FBA-AAC8-4FEB-9680-E403535D64C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98918B5-4A45-4DB8-91CC-1996E9598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A21077E0-FA46-4761-A099-A6EEAEF0A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61D7C65-63BD-495E-BDFD-799BF59E56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09796222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8043605-0FE1-4D3A-B8F5-5FAAB7FAB9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32665248-9D43-4B01-8AE8-ABA248004D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4D2EBE7D-7810-4FFF-96FD-17C3E2CF55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2EA2A68-723C-4EB1-A106-EC514A4789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BB9DDE-7084-4894-BD0C-7F732EBF69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9154565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A7C68717-2AEA-4295-8DD0-78FB155E117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3155AD4-8A12-42D8-B860-003CE048A1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1C51F59-2A2F-44AA-B6AF-E15DEF9E66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459C378-7D0F-451D-8966-DE352F4252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7F5A209F-9069-4D76-A56D-3DC5593270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44506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41E29E8-F4DF-488F-B003-13A39E069B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BE0B1354-802C-4133-A87B-3ADEFD8F4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796F3F7-7836-47A0-A9F8-3C0F8A39F2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85BECBA-B8C7-42AB-87AC-3FE8467162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76EB34E-3C67-42C3-ABEF-6BD4EB934D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26483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E9779C8-5D02-42D4-B16B-A6F14E5D18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E859AA0A-AEC6-4399-975B-F3F3EB62EA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C462B420-CFF9-436C-8EB4-9236731B28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1BE9B49A-1DE7-4C84-BFBD-58ED46D7F5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E0F5E5D-8597-49F6-87B0-F60345E8CE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02016410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45EE6EC9-6CDE-4486-89C0-F68F3EF737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3844B39B-5CA9-4ECA-BBC4-F1A91F5B5EE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A924D49C-14F0-43F5-A81E-8D57D354AFB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8E90972E-FEAA-480D-938A-9264E23108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D2007E54-7990-4B55-ACB4-33711378F2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F541145F-2618-4C10-942E-46DD9A2188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736063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9E2D5CC-F62A-461D-A088-E68C34C240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08DE41FE-344A-4E66-9F1F-2AA9432ADE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3B3E22C3-058E-4356-A6A4-6B1667292A6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935353BB-6638-498C-95B7-7B757352D08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415899DA-09FA-4091-BD19-4AB8DED546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CFEE8DCB-C00B-4895-80F4-EE427E9D98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EBBC3582-FD90-4C4F-8F49-D094FF7A50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F9B9E9E-2744-46DD-B10B-4FB5FE198C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701981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7670F66-AECF-48AA-94BA-304C79EA4B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FC521E1A-A63D-4FB3-A066-B2B1C379CA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89766F21-F803-42B9-B7E2-FADFC75B69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4B1DE06D-BF7D-4097-BB50-D01DEBD792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475836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F50F86B6-F761-45C9-808C-A76EFA31E6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4E0FA54D-E4C3-4EBE-B0A5-45717E3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84C17E18-3442-4E42-B7BE-D18AE6FAA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894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FC3FAE7-750B-4A63-B8A6-5370ACF077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5D0B118-B076-4A91-8B87-9964DED3E8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DA369568-FA4C-4D91-9140-82A19F7F902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58BC603-0A1F-4792-B7D5-466DE44779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6386C3B-6D25-4E02-96E3-510AA9BEC7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ED990FE-44C2-4AE7-B817-944B7329DC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029715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112D0A4-D168-4897-8EC4-C5AE272BB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FD411CD6-6E6C-4D34-9543-FC849D0738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80F82E1C-5A1F-4AF3-A1DD-DF08D666A1B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74A7A2A-F763-4936-8D98-2F5957FD7F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2A09F939-2920-4B81-9BC0-621864FDE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E0475C82-4A71-410B-A390-7D4C95F5D5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54786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EBED023-88B2-467F-8DB7-B69F79DBF1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6BF9AC07-B69B-461F-8940-D25EF51508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DDECA5B-243A-4F87-A66C-72FE7EF9BA2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232930E-A6FF-4322-BEEC-DAC651A9E567}" type="datetimeFigureOut">
              <a:rPr lang="ru-RU" smtClean="0"/>
              <a:t>23.01.2022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67F537B-E9AC-4646-A029-733093D46A8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0925D9DC-D32C-49DA-BE46-931927DD33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A2A5E47-ABED-4447-AE71-1ABC4859363B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78509243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AA759E8-B386-460D-8184-F848F39BF8F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ru-RU" dirty="0"/>
              <a:t>Теория БД и основы </a:t>
            </a:r>
            <a:r>
              <a:rPr lang="en-US" dirty="0"/>
              <a:t>SQL</a:t>
            </a:r>
            <a:endParaRPr lang="ru-RU" dirty="0"/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7CFD4E6F-0046-4FEA-9288-BE733EB05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sz="3200" b="1" dirty="0" err="1">
                <a:solidFill>
                  <a:srgbClr val="C00000"/>
                </a:solidFill>
              </a:rPr>
              <a:t>IThub</a:t>
            </a:r>
            <a:endParaRPr lang="en-US" sz="3200" b="1" dirty="0">
              <a:solidFill>
                <a:srgbClr val="C00000"/>
              </a:solidFill>
            </a:endParaRPr>
          </a:p>
          <a:p>
            <a:r>
              <a:rPr lang="en-US" dirty="0"/>
              <a:t>2021-2022</a:t>
            </a:r>
          </a:p>
          <a:p>
            <a:r>
              <a:rPr lang="ru-RU" dirty="0">
                <a:solidFill>
                  <a:schemeClr val="bg1">
                    <a:lumMod val="50000"/>
                  </a:schemeClr>
                </a:solidFill>
              </a:rPr>
              <a:t>Лекция 14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1752380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Просмотр процедур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775008" y="2459504"/>
            <a:ext cx="6641983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Просмотреть список доступных процедур: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PROCEDURE STATUS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Просмотреть конкретную процедуру: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SHOW 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endParaRPr lang="en-US" sz="2400" dirty="0">
              <a:solidFill>
                <a:srgbClr val="7030A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082067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Передача и возврат параметров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674947"/>
            <a:ext cx="8548383" cy="261610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Возвращаемый параметр:</a:t>
            </a:r>
            <a:b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…</a:t>
            </a:r>
          </a:p>
          <a:p>
            <a:pPr>
              <a:spcBef>
                <a:spcPts val="1200"/>
              </a:spcBef>
            </a:pP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Входной и одновременно возвращаемый параметр:</a:t>
            </a:r>
            <a:b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</a:b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ru-RU" sz="2400" dirty="0" err="1"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latin typeface="Consolas" panose="020B0609020204030204" pitchFamily="49" charset="0"/>
              </a:rPr>
              <a:t> ([</a:t>
            </a:r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] 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имя</a:t>
            </a:r>
            <a:r>
              <a:rPr lang="ru-RU" sz="2400" dirty="0">
                <a:latin typeface="Consolas" panose="020B0609020204030204" pitchFamily="49" charset="0"/>
              </a:rPr>
              <a:t> </a:t>
            </a:r>
            <a:r>
              <a:rPr lang="ru-RU" sz="2400" dirty="0">
                <a:solidFill>
                  <a:schemeClr val="accent1"/>
                </a:solidFill>
                <a:latin typeface="Consolas" panose="020B0609020204030204" pitchFamily="49" charset="0"/>
              </a:rPr>
              <a:t>тип</a:t>
            </a:r>
            <a:r>
              <a:rPr lang="en-US" sz="2400" dirty="0">
                <a:latin typeface="Consolas" panose="020B0609020204030204" pitchFamily="49" charset="0"/>
              </a:rPr>
              <a:t>)…</a:t>
            </a:r>
          </a:p>
        </p:txBody>
      </p:sp>
    </p:spTree>
    <p:extLst>
      <p:ext uri="{BB962C8B-B14F-4D97-AF65-F5344CB8AC3E}">
        <p14:creationId xmlns:p14="http://schemas.microsoft.com/office/powerpoint/2010/main" val="33239325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821808" y="2037384"/>
            <a:ext cx="854838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var1 + 2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AS</a:t>
            </a:r>
            <a:r>
              <a:rPr lang="en-US" sz="2400" dirty="0">
                <a:latin typeface="Consolas" panose="020B0609020204030204" pitchFamily="49" charset="0"/>
              </a:rPr>
              <a:t> result;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</p:txBody>
      </p:sp>
    </p:spTree>
    <p:extLst>
      <p:ext uri="{BB962C8B-B14F-4D97-AF65-F5344CB8AC3E}">
        <p14:creationId xmlns:p14="http://schemas.microsoft.com/office/powerpoint/2010/main" val="197225850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'Hello World';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Пример использования возвращаемого значения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342697998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</a:t>
            </a:r>
            <a:r>
              <a:rPr lang="en-US" dirty="0"/>
              <a:t>INOUT</a:t>
            </a:r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`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` (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INOUT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var1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)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var1 = var1 + 2;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END//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@a = 10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CALL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proc_INOUT</a:t>
            </a:r>
            <a:r>
              <a:rPr lang="en-US" sz="2400" dirty="0">
                <a:latin typeface="Consolas" panose="020B0609020204030204" pitchFamily="49" charset="0"/>
              </a:rPr>
              <a:t> (@a);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@a;</a:t>
            </a:r>
          </a:p>
        </p:txBody>
      </p:sp>
    </p:spTree>
    <p:extLst>
      <p:ext uri="{BB962C8B-B14F-4D97-AF65-F5344CB8AC3E}">
        <p14:creationId xmlns:p14="http://schemas.microsoft.com/office/powerpoint/2010/main" val="294051626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Переменные внутри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1810881"/>
            <a:ext cx="9053119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>
                <a:latin typeface="Consolas" panose="020B0609020204030204" pitchFamily="49" charset="0"/>
              </a:rPr>
              <a:t>Объявление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6"/>
                </a:solidFill>
                <a:latin typeface="Consolas" panose="020B0609020204030204" pitchFamily="49" charset="0"/>
              </a:rPr>
              <a:t>DATA-TYPE</a:t>
            </a:r>
            <a:r>
              <a:rPr lang="en-US" sz="2400" dirty="0">
                <a:latin typeface="Consolas" panose="020B0609020204030204" pitchFamily="49" charset="0"/>
              </a:rPr>
              <a:t> DEFAULT </a:t>
            </a:r>
            <a:r>
              <a:rPr lang="en-US" sz="2400" dirty="0" err="1">
                <a:latin typeface="Consolas" panose="020B0609020204030204" pitchFamily="49" charset="0"/>
              </a:rPr>
              <a:t>defaultvalue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a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b</a:t>
            </a:r>
            <a:r>
              <a:rPr lang="en-US" sz="2400" dirty="0">
                <a:latin typeface="Consolas" panose="020B0609020204030204" pitchFamily="49" charset="0"/>
              </a:rPr>
              <a:t> INT DEFAULT 5;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str</a:t>
            </a:r>
            <a:r>
              <a:rPr lang="en-US" sz="2400" dirty="0">
                <a:latin typeface="Consolas" panose="020B0609020204030204" pitchFamily="49" charset="0"/>
              </a:rPr>
              <a:t> VARCHAR(50);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today</a:t>
            </a:r>
            <a:r>
              <a:rPr lang="en-US" sz="2400" dirty="0">
                <a:latin typeface="Consolas" panose="020B0609020204030204" pitchFamily="49" charset="0"/>
              </a:rPr>
              <a:t> TIMESTAMP DEFAULT CURRENT_DATE;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v1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v2</a:t>
            </a:r>
            <a:r>
              <a:rPr lang="en-US" sz="2400" dirty="0">
                <a:latin typeface="Consolas" panose="020B0609020204030204" pitchFamily="49" charset="0"/>
              </a:rPr>
              <a:t>, 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v3</a:t>
            </a:r>
            <a:r>
              <a:rPr lang="en-US" sz="2400" dirty="0">
                <a:latin typeface="Consolas" panose="020B0609020204030204" pitchFamily="49" charset="0"/>
              </a:rPr>
              <a:t> TINYINT;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Присвоение значения переменной: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varname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ru-RU" sz="2400" dirty="0">
                <a:latin typeface="Consolas" panose="020B0609020204030204" pitchFamily="49" charset="0"/>
              </a:rPr>
              <a:t>значение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</p:txBody>
      </p:sp>
    </p:spTree>
    <p:extLst>
      <p:ext uri="{BB962C8B-B14F-4D97-AF65-F5344CB8AC3E}">
        <p14:creationId xmlns:p14="http://schemas.microsoft.com/office/powerpoint/2010/main" val="26179474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процедуры с переменными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569440" y="2037384"/>
            <a:ext cx="9053119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>
                <a:latin typeface="Consolas" panose="020B0609020204030204" pitchFamily="49" charset="0"/>
              </a:rPr>
              <a:t>proc1 (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VARCHAR(20)</a:t>
            </a:r>
            <a:r>
              <a:rPr lang="en-US" sz="2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a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INT</a:t>
            </a:r>
            <a:r>
              <a:rPr lang="en-US" sz="2400" dirty="0">
                <a:latin typeface="Consolas" panose="020B0609020204030204" pitchFamily="49" charset="0"/>
              </a:rPr>
              <a:t> DEFAULT 5;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str </a:t>
            </a:r>
            <a:r>
              <a:rPr lang="en-US" sz="2400" dirty="0">
                <a:solidFill>
                  <a:srgbClr val="00B0F0"/>
                </a:solidFill>
                <a:latin typeface="Consolas" panose="020B0609020204030204" pitchFamily="49" charset="0"/>
              </a:rPr>
              <a:t>VARCHAR(50)</a:t>
            </a:r>
            <a:r>
              <a:rPr lang="en-US" sz="2400" dirty="0">
                <a:latin typeface="Consolas" panose="020B0609020204030204" pitchFamily="49" charset="0"/>
              </a:rPr>
              <a:t>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INSERT INTO </a:t>
            </a:r>
            <a:r>
              <a:rPr lang="en-US" sz="2400" dirty="0">
                <a:latin typeface="Consolas" panose="020B0609020204030204" pitchFamily="49" charset="0"/>
              </a:rPr>
              <a:t>table1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VALUES</a:t>
            </a:r>
            <a:r>
              <a:rPr lang="en-US" sz="2400" dirty="0">
                <a:latin typeface="Consolas" panose="020B0609020204030204" pitchFamily="49" charset="0"/>
              </a:rPr>
              <a:t> (a); </a:t>
            </a:r>
          </a:p>
          <a:p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2400" dirty="0">
                <a:latin typeface="Consolas" panose="020B0609020204030204" pitchFamily="49" charset="0"/>
              </a:rPr>
              <a:t> str = 'I am a string';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CONCAT</a:t>
            </a:r>
            <a:r>
              <a:rPr lang="en-US" sz="2400" dirty="0">
                <a:latin typeface="Consolas" panose="020B0609020204030204" pitchFamily="49" charset="0"/>
              </a:rPr>
              <a:t>(str, </a:t>
            </a:r>
            <a:r>
              <a:rPr lang="en-US" sz="2400" dirty="0" err="1">
                <a:latin typeface="Consolas" panose="020B0609020204030204" pitchFamily="49" charset="0"/>
              </a:rPr>
              <a:t>paramstr</a:t>
            </a:r>
            <a:r>
              <a:rPr lang="en-US" sz="2400" dirty="0">
                <a:latin typeface="Consolas" panose="020B0609020204030204" pitchFamily="49" charset="0"/>
              </a:rPr>
              <a:t>);</a:t>
            </a:r>
          </a:p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3326496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Управление потоком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B1B2967A-0941-466E-8FDE-E08BB73622D6}"/>
              </a:ext>
            </a:extLst>
          </p:cNvPr>
          <p:cNvSpPr txBox="1"/>
          <p:nvPr/>
        </p:nvSpPr>
        <p:spPr>
          <a:xfrm>
            <a:off x="2176433" y="3105834"/>
            <a:ext cx="783913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600" dirty="0">
                <a:solidFill>
                  <a:schemeClr val="accent1"/>
                </a:solidFill>
              </a:rPr>
              <a:t>IF   CASE   WHILE   REPEET   LOOP   LEAVE</a:t>
            </a:r>
            <a:endParaRPr lang="ru-RU" sz="36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34823724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IF – </a:t>
            </a:r>
            <a:r>
              <a:rPr lang="ru-RU" dirty="0"/>
              <a:t>условный оператор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319594" y="1752158"/>
            <a:ext cx="5552812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proc_IF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INT)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variable1;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param1 = 0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=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SELECT </a:t>
            </a:r>
            <a:r>
              <a:rPr lang="en-US" dirty="0">
                <a:latin typeface="Consolas" panose="020B0609020204030204" pitchFamily="49" charset="0"/>
              </a:rPr>
              <a:t>'Parameter value &lt;&gt; 0';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0019352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392906346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766218"/>
            <a:ext cx="10515600" cy="1325563"/>
          </a:xfrm>
        </p:spPr>
        <p:txBody>
          <a:bodyPr/>
          <a:lstStyle/>
          <a:p>
            <a:pPr algn="ctr"/>
            <a:r>
              <a:rPr lang="ru-RU" dirty="0"/>
              <a:t>Хранимые процедуры</a:t>
            </a:r>
          </a:p>
        </p:txBody>
      </p:sp>
    </p:spTree>
    <p:extLst>
      <p:ext uri="{BB962C8B-B14F-4D97-AF65-F5344CB8AC3E}">
        <p14:creationId xmlns:p14="http://schemas.microsoft.com/office/powerpoint/2010/main" val="38101642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US" dirty="0"/>
              <a:t>CASE – </a:t>
            </a:r>
            <a:r>
              <a:rPr lang="ru-RU" dirty="0"/>
              <a:t>множественное условие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2856626" y="1752158"/>
            <a:ext cx="6478747" cy="397031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>
                <a:latin typeface="Consolas" panose="020B0609020204030204" pitchFamily="49" charset="0"/>
              </a:rPr>
              <a:t>`</a:t>
            </a:r>
            <a:r>
              <a:rPr lang="en-US" dirty="0" err="1">
                <a:latin typeface="Consolas" panose="020B0609020204030204" pitchFamily="49" charset="0"/>
              </a:rPr>
              <a:t>proc_CASE</a:t>
            </a:r>
            <a:r>
              <a:rPr lang="en-US" dirty="0">
                <a:latin typeface="Consolas" panose="020B0609020204030204" pitchFamily="49" charset="0"/>
              </a:rPr>
              <a:t>`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 </a:t>
            </a:r>
            <a:r>
              <a:rPr lang="en-US" dirty="0">
                <a:solidFill>
                  <a:srgbClr val="7030A0"/>
                </a:solidFill>
                <a:latin typeface="Consolas" panose="020B0609020204030204" pitchFamily="49" charset="0"/>
              </a:rPr>
              <a:t>param1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)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DECLARE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INT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SET </a:t>
            </a:r>
            <a:r>
              <a:rPr lang="en-US" dirty="0">
                <a:latin typeface="Consolas" panose="020B0609020204030204" pitchFamily="49" charset="0"/>
              </a:rPr>
              <a:t>variable1 = param1 + 1;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CASE</a:t>
            </a:r>
            <a:endParaRPr lang="en-US" dirty="0">
              <a:solidFill>
                <a:schemeClr val="accent1"/>
              </a:solidFill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0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(param1);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latin typeface="Consolas" panose="020B0609020204030204" pitchFamily="49" charset="0"/>
              </a:rPr>
              <a:t>variable1</a:t>
            </a:r>
            <a:r>
              <a:rPr lang="ru-RU" dirty="0">
                <a:latin typeface="Consolas" panose="020B0609020204030204" pitchFamily="49" charset="0"/>
              </a:rPr>
              <a:t>=</a:t>
            </a:r>
            <a:r>
              <a:rPr lang="en-US" dirty="0">
                <a:latin typeface="Consolas" panose="020B0609020204030204" pitchFamily="49" charset="0"/>
              </a:rPr>
              <a:t>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THEN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(variable1);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ELSE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INSERT INTO </a:t>
            </a:r>
            <a:r>
              <a:rPr lang="en-US" dirty="0">
                <a:latin typeface="Consolas" panose="020B0609020204030204" pitchFamily="49" charset="0"/>
              </a:rPr>
              <a:t>table1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VALUES 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ru-RU" dirty="0">
                <a:latin typeface="Consolas" panose="020B0609020204030204" pitchFamily="49" charset="0"/>
              </a:rPr>
              <a:t>0</a:t>
            </a:r>
            <a:r>
              <a:rPr lang="en-US" dirty="0">
                <a:latin typeface="Consolas" panose="020B0609020204030204" pitchFamily="49" charset="0"/>
              </a:rPr>
              <a:t>);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CASE</a:t>
            </a:r>
            <a:r>
              <a:rPr lang="en-US" dirty="0">
                <a:latin typeface="Consolas" panose="020B0609020204030204" pitchFamily="49" charset="0"/>
              </a:rPr>
              <a:t>;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54585218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WHILE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proc_WHILE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WHILE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DO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WHILE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67592868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REPEET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69331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proc_REPEET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REPEET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UNTIL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&lt; num;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END REPEET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7879889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Цикл </a:t>
            </a:r>
            <a:r>
              <a:rPr lang="en-US" dirty="0"/>
              <a:t>LOOP – </a:t>
            </a:r>
            <a:r>
              <a:rPr lang="ru-RU" dirty="0"/>
              <a:t>цикл без условий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2096107"/>
            <a:ext cx="5951814" cy="34163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proc_LOOP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END LOOP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162001266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Принудительный выход </a:t>
            </a:r>
            <a:r>
              <a:rPr lang="en-US" dirty="0"/>
              <a:t>– LEAVE</a:t>
            </a:r>
            <a:endParaRPr lang="ru-RU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C48EE5C-CD49-4875-B0AA-E7DEB6A085F7}"/>
              </a:ext>
            </a:extLst>
          </p:cNvPr>
          <p:cNvSpPr txBox="1"/>
          <p:nvPr/>
        </p:nvSpPr>
        <p:spPr>
          <a:xfrm>
            <a:off x="3120093" y="1760547"/>
            <a:ext cx="5951814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dirty="0" err="1">
                <a:latin typeface="Consolas" panose="020B0609020204030204" pitchFamily="49" charset="0"/>
              </a:rPr>
              <a:t>proc_LEAVE</a:t>
            </a:r>
            <a:r>
              <a:rPr lang="en-US" dirty="0">
                <a:latin typeface="Consolas" panose="020B0609020204030204" pitchFamily="49" charset="0"/>
              </a:rPr>
              <a:t> (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</a:t>
            </a:r>
            <a:r>
              <a:rPr lang="en-US" dirty="0">
                <a:latin typeface="Consolas" panose="020B0609020204030204" pitchFamily="49" charset="0"/>
              </a:rPr>
              <a:t> num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)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dirty="0">
                <a:latin typeface="Consolas" panose="020B0609020204030204" pitchFamily="49" charset="0"/>
              </a:rPr>
              <a:t> DEFAULT 0;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l1: LOOP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dirty="0">
                <a:latin typeface="Consolas" panose="020B0609020204030204" pitchFamily="49" charset="0"/>
              </a:rPr>
              <a:t> *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FROM</a:t>
            </a:r>
            <a:r>
              <a:rPr lang="en-US" dirty="0">
                <a:latin typeface="Consolas" panose="020B0609020204030204" pitchFamily="49" charset="0"/>
              </a:rPr>
              <a:t> table1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WHERE</a:t>
            </a:r>
            <a:r>
              <a:rPr lang="en-US" dirty="0">
                <a:latin typeface="Consolas" panose="020B0609020204030204" pitchFamily="49" charset="0"/>
              </a:rPr>
              <a:t> id =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      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</a:t>
            </a:r>
            <a:r>
              <a:rPr lang="en-US" dirty="0">
                <a:latin typeface="Consolas" panose="020B0609020204030204" pitchFamily="49" charset="0"/>
              </a:rPr>
              <a:t>=i+1;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IF</a:t>
            </a:r>
            <a:r>
              <a:rPr lang="en-US" dirty="0">
                <a:latin typeface="Consolas" panose="020B0609020204030204" pitchFamily="49" charset="0"/>
              </a:rPr>
              <a:t> (num &gt; 0)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    </a:t>
            </a:r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LEAVE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l1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          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rgbClr val="C00000"/>
                </a:solidFill>
                <a:latin typeface="Consolas" panose="020B0609020204030204" pitchFamily="49" charset="0"/>
              </a:rPr>
              <a:t>       </a:t>
            </a:r>
            <a:r>
              <a:rPr lang="en-US" dirty="0">
                <a:solidFill>
                  <a:schemeClr val="accent6"/>
                </a:solidFill>
                <a:latin typeface="Consolas" panose="020B0609020204030204" pitchFamily="49" charset="0"/>
              </a:rPr>
              <a:t>END LOOP l1;</a:t>
            </a:r>
          </a:p>
          <a:p>
            <a:r>
              <a:rPr lang="en-US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ELSE</a:t>
            </a:r>
          </a:p>
          <a:p>
            <a:r>
              <a:rPr lang="en-US" dirty="0">
                <a:latin typeface="Consolas" panose="020B0609020204030204" pitchFamily="49" charset="0"/>
              </a:rPr>
              <a:t>        SELECT '</a:t>
            </a:r>
            <a:r>
              <a:rPr lang="ru-RU" dirty="0">
                <a:latin typeface="Consolas" panose="020B0609020204030204" pitchFamily="49" charset="0"/>
              </a:rPr>
              <a:t>Задайте правильный параметр';</a:t>
            </a:r>
          </a:p>
          <a:p>
            <a:r>
              <a:rPr lang="ru-RU" dirty="0">
                <a:latin typeface="Consolas" panose="020B0609020204030204" pitchFamily="49" charset="0"/>
              </a:rPr>
              <a:t>    </a:t>
            </a:r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53313245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FE9623D-505B-4AFD-ADBA-8300350F521C}"/>
              </a:ext>
            </a:extLst>
          </p:cNvPr>
          <p:cNvSpPr txBox="1"/>
          <p:nvPr/>
        </p:nvSpPr>
        <p:spPr>
          <a:xfrm>
            <a:off x="2923249" y="2969703"/>
            <a:ext cx="634550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sz="2400" b="1" dirty="0"/>
              <a:t>Курсоры</a:t>
            </a:r>
            <a:r>
              <a:rPr lang="ru-RU" sz="2400" dirty="0"/>
              <a:t> используются для прохождения по набору строк, возвращенных запросом </a:t>
            </a:r>
            <a:r>
              <a:rPr lang="en-US" sz="2400" dirty="0"/>
              <a:t>SELECT</a:t>
            </a:r>
            <a:r>
              <a:rPr lang="ru-RU" sz="2400" dirty="0"/>
              <a:t>, с последующей обработкой каждой строки.</a:t>
            </a:r>
          </a:p>
        </p:txBody>
      </p:sp>
    </p:spTree>
    <p:extLst>
      <p:ext uri="{BB962C8B-B14F-4D97-AF65-F5344CB8AC3E}">
        <p14:creationId xmlns:p14="http://schemas.microsoft.com/office/powerpoint/2010/main" val="194216537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Курсоры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1327208" y="1690688"/>
            <a:ext cx="9537584" cy="470898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Объявление и заполнение курсора значениями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CURSOR FOR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Блок выполняется, когда записи закончились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...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Открытие курсора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Присвоить переменной значение текущего значения столбца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2400" dirty="0">
                <a:latin typeface="Consolas" panose="020B0609020204030204" pitchFamily="49" charset="0"/>
              </a:rPr>
              <a:t> variable [, variable];</a:t>
            </a:r>
          </a:p>
          <a:p>
            <a:pPr>
              <a:spcBef>
                <a:spcPts val="1800"/>
              </a:spcBef>
            </a:pPr>
            <a:r>
              <a:rPr lang="ru-RU" sz="2400" dirty="0">
                <a:latin typeface="Consolas" panose="020B0609020204030204" pitchFamily="49" charset="0"/>
              </a:rPr>
              <a:t>Закрыть курсор</a:t>
            </a:r>
            <a:br>
              <a:rPr lang="ru-RU" sz="2400" dirty="0">
                <a:latin typeface="Consolas" panose="020B0609020204030204" pitchFamily="49" charset="0"/>
              </a:rPr>
            </a:b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cursor_name</a:t>
            </a:r>
            <a:r>
              <a:rPr lang="en-US" sz="2400" dirty="0">
                <a:latin typeface="Consolas" panose="020B0609020204030204" pitchFamily="49" charset="0"/>
              </a:rPr>
              <a:t>;</a:t>
            </a:r>
          </a:p>
        </p:txBody>
      </p:sp>
    </p:spTree>
    <p:extLst>
      <p:ext uri="{BB962C8B-B14F-4D97-AF65-F5344CB8AC3E}">
        <p14:creationId xmlns:p14="http://schemas.microsoft.com/office/powerpoint/2010/main" val="3772362616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работы с курсором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B10BC338-2FB4-4434-9134-8EFA2A04F005}"/>
              </a:ext>
            </a:extLst>
          </p:cNvPr>
          <p:cNvSpPr txBox="1"/>
          <p:nvPr/>
        </p:nvSpPr>
        <p:spPr>
          <a:xfrm>
            <a:off x="3133856" y="1690688"/>
            <a:ext cx="5924288" cy="46166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1400" dirty="0">
                <a:latin typeface="Consolas" panose="020B0609020204030204" pitchFamily="49" charset="0"/>
              </a:rPr>
              <a:t>`</a:t>
            </a:r>
            <a:r>
              <a:rPr lang="en-US" sz="1400" dirty="0" err="1">
                <a:latin typeface="Consolas" panose="020B0609020204030204" pitchFamily="49" charset="0"/>
              </a:rPr>
              <a:t>proc_CURSOR</a:t>
            </a:r>
            <a:r>
              <a:rPr lang="en-US" sz="1400" dirty="0">
                <a:latin typeface="Consolas" panose="020B0609020204030204" pitchFamily="49" charset="0"/>
              </a:rPr>
              <a:t>` (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OUT</a:t>
            </a:r>
            <a:r>
              <a:rPr lang="en-US" sz="1400" dirty="0">
                <a:latin typeface="Consolas" panose="020B0609020204030204" pitchFamily="49" charset="0"/>
              </a:rPr>
              <a:t> param1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)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BEGIN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a, b, c, 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INT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CURSOR FOR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SELECT</a:t>
            </a:r>
            <a:r>
              <a:rPr lang="en-US" sz="1400" dirty="0">
                <a:latin typeface="Consolas" panose="020B0609020204030204" pitchFamily="49" charset="0"/>
              </a:rPr>
              <a:t> col1</a:t>
            </a:r>
            <a:r>
              <a:rPr lang="ru-RU" sz="1400" dirty="0">
                <a:latin typeface="Consolas" panose="020B0609020204030204" pitchFamily="49" charset="0"/>
              </a:rPr>
              <a:t>, </a:t>
            </a:r>
            <a:r>
              <a:rPr lang="en-US" sz="1400" dirty="0">
                <a:latin typeface="Consolas" panose="020B0609020204030204" pitchFamily="49" charset="0"/>
              </a:rPr>
              <a:t>col2 </a:t>
            </a:r>
            <a:r>
              <a:rPr lang="en-US" sz="1400" dirty="0">
                <a:solidFill>
                  <a:schemeClr val="accent6"/>
                </a:solidFill>
                <a:latin typeface="Consolas" panose="020B0609020204030204" pitchFamily="49" charset="0"/>
              </a:rPr>
              <a:t>FROM</a:t>
            </a:r>
            <a:r>
              <a:rPr lang="en-US" sz="1400" dirty="0">
                <a:latin typeface="Consolas" panose="020B0609020204030204" pitchFamily="49" charset="0"/>
              </a:rPr>
              <a:t> table1;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DECLARE CONTINUE HANDLER FOR NOT FOUND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OPEN</a:t>
            </a:r>
            <a:r>
              <a:rPr lang="en-US" sz="1400" dirty="0">
                <a:latin typeface="Consolas" panose="020B0609020204030204" pitchFamily="49" charset="0"/>
              </a:rPr>
              <a:t> cur1;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b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0;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	  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WHILE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DO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FETCH</a:t>
            </a:r>
            <a:r>
              <a:rPr lang="en-US" sz="1400" dirty="0">
                <a:latin typeface="Consolas" panose="020B0609020204030204" pitchFamily="49" charset="0"/>
              </a:rPr>
              <a:t> cur1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INTO</a:t>
            </a:r>
            <a:r>
              <a:rPr lang="en-US" sz="1400" dirty="0">
                <a:latin typeface="Consolas" panose="020B0609020204030204" pitchFamily="49" charset="0"/>
              </a:rPr>
              <a:t> a, d;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IF</a:t>
            </a:r>
            <a:r>
              <a:rPr lang="en-US" sz="1400" dirty="0">
                <a:latin typeface="Consolas" panose="020B0609020204030204" pitchFamily="49" charset="0"/>
              </a:rPr>
              <a:t> b = 0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THEN</a:t>
            </a:r>
            <a:r>
              <a:rPr lang="en-US" sz="1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c = c + a;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IF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 WHILE</a:t>
            </a:r>
            <a:r>
              <a:rPr lang="en-US" sz="1400" dirty="0">
                <a:latin typeface="Consolas" panose="020B0609020204030204" pitchFamily="49" charset="0"/>
              </a:rPr>
              <a:t>; 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rgbClr val="C00000"/>
                </a:solidFill>
                <a:latin typeface="Consolas" panose="020B0609020204030204" pitchFamily="49" charset="0"/>
              </a:rPr>
              <a:t>CLOSE</a:t>
            </a:r>
            <a:r>
              <a:rPr lang="en-US" sz="1400" dirty="0">
                <a:latin typeface="Consolas" panose="020B0609020204030204" pitchFamily="49" charset="0"/>
              </a:rPr>
              <a:t> cur1;</a:t>
            </a:r>
          </a:p>
          <a:p>
            <a:endParaRPr lang="en-US" sz="1400" dirty="0">
              <a:latin typeface="Consolas" panose="020B0609020204030204" pitchFamily="49" charset="0"/>
            </a:endParaRPr>
          </a:p>
          <a:p>
            <a:r>
              <a:rPr lang="en-US" sz="1400" dirty="0">
                <a:latin typeface="Consolas" panose="020B0609020204030204" pitchFamily="49" charset="0"/>
              </a:rPr>
              <a:t>    </a:t>
            </a:r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SET</a:t>
            </a:r>
            <a:r>
              <a:rPr lang="en-US" sz="1400" dirty="0">
                <a:latin typeface="Consolas" panose="020B0609020204030204" pitchFamily="49" charset="0"/>
              </a:rPr>
              <a:t> param1 = c; </a:t>
            </a:r>
          </a:p>
          <a:p>
            <a:r>
              <a:rPr lang="en-US" sz="1400" dirty="0">
                <a:solidFill>
                  <a:schemeClr val="accent1"/>
                </a:solidFill>
                <a:latin typeface="Consolas" panose="020B0609020204030204" pitchFamily="49" charset="0"/>
              </a:rPr>
              <a:t>END</a:t>
            </a:r>
          </a:p>
        </p:txBody>
      </p:sp>
    </p:spTree>
    <p:extLst>
      <p:ext uri="{BB962C8B-B14F-4D97-AF65-F5344CB8AC3E}">
        <p14:creationId xmlns:p14="http://schemas.microsoft.com/office/powerpoint/2010/main" val="2214547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Плюсы и минусы использования хранимых процедур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3A2F2AC-6DC7-46B0-B16F-97724C1A07C8}"/>
              </a:ext>
            </a:extLst>
          </p:cNvPr>
          <p:cNvSpPr txBox="1"/>
          <p:nvPr/>
        </p:nvSpPr>
        <p:spPr>
          <a:xfrm>
            <a:off x="838201" y="2575832"/>
            <a:ext cx="4765646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Разделение логики с разными приложениями;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Защита данных. Доступ можно давать только к хранимым процедурам, а не к самим данным таблиц;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200" dirty="0"/>
              <a:t>Уменьшение сетевого трафика за счет частичной обработки на сервере.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0CBAA1-9DA6-41AD-9164-155869802545}"/>
              </a:ext>
            </a:extLst>
          </p:cNvPr>
          <p:cNvSpPr txBox="1"/>
          <p:nvPr/>
        </p:nvSpPr>
        <p:spPr>
          <a:xfrm>
            <a:off x="5995333" y="2575832"/>
            <a:ext cx="5358466" cy="378565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Увеличение нагрузки на сервер за счет выполнения логики;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Изучения синтаксиса для написания хранимых процедур;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Усложнение процесса разработки. Нужно постоянно думать, какой код выполняется в приложении, а какой в процедурах;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Скудные средства отладки;</a:t>
            </a:r>
          </a:p>
          <a:p>
            <a:pPr marL="342900" indent="-342900">
              <a:spcBef>
                <a:spcPts val="1200"/>
              </a:spcBef>
              <a:buFont typeface="Arial" panose="020B0604020202020204" pitchFamily="34" charset="0"/>
              <a:buChar char="•"/>
            </a:pPr>
            <a:r>
              <a:rPr lang="ru-RU" sz="2000" dirty="0"/>
              <a:t>Проблема миграции с одной СУБД на другую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0BAE24B-82C0-4E63-8B6B-737CCFA703EE}"/>
              </a:ext>
            </a:extLst>
          </p:cNvPr>
          <p:cNvSpPr txBox="1"/>
          <p:nvPr/>
        </p:nvSpPr>
        <p:spPr>
          <a:xfrm>
            <a:off x="2550254" y="1230984"/>
            <a:ext cx="798617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00B050"/>
                </a:solidFill>
              </a:rPr>
              <a:t>+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01BB026-B0F2-4BD1-8323-1EA034817C84}"/>
              </a:ext>
            </a:extLst>
          </p:cNvPr>
          <p:cNvSpPr txBox="1"/>
          <p:nvPr/>
        </p:nvSpPr>
        <p:spPr>
          <a:xfrm>
            <a:off x="8189054" y="1230984"/>
            <a:ext cx="1077539" cy="15696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9600" dirty="0">
                <a:solidFill>
                  <a:srgbClr val="C00000"/>
                </a:solidFill>
              </a:rPr>
              <a:t>–</a:t>
            </a:r>
            <a:r>
              <a:rPr lang="ru-RU" sz="9600" dirty="0">
                <a:solidFill>
                  <a:srgbClr val="00B050"/>
                </a:solidFill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88767330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Начинаем!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411448" y="4202290"/>
            <a:ext cx="9486550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DELIMITER 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//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 </a:t>
            </a:r>
            <a:endParaRPr lang="ru-RU" sz="2400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E015755-06B7-4395-8D7D-B633D7E92FF3}"/>
              </a:ext>
            </a:extLst>
          </p:cNvPr>
          <p:cNvSpPr txBox="1"/>
          <p:nvPr/>
        </p:nvSpPr>
        <p:spPr>
          <a:xfrm>
            <a:off x="1411447" y="2226574"/>
            <a:ext cx="9486549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2400" dirty="0"/>
              <a:t>Необходимо изменить стандартный разделитель команд «</a:t>
            </a:r>
            <a:r>
              <a:rPr lang="ru-RU" sz="2400" dirty="0">
                <a:solidFill>
                  <a:srgbClr val="C00000"/>
                </a:solidFill>
              </a:rPr>
              <a:t>;</a:t>
            </a:r>
            <a:r>
              <a:rPr lang="ru-RU" sz="2400" dirty="0"/>
              <a:t>» на любой другой, т.к. внутри процедур может быть несколько </a:t>
            </a:r>
            <a:r>
              <a:rPr lang="en-US" sz="2400" dirty="0"/>
              <a:t>SQL</a:t>
            </a:r>
            <a:r>
              <a:rPr lang="ru-RU" sz="2400" dirty="0"/>
              <a:t>, которые необходимо разделить. Мы выберем в качестве разделителя – «</a:t>
            </a:r>
            <a:r>
              <a:rPr lang="en-US" sz="2400" dirty="0">
                <a:solidFill>
                  <a:srgbClr val="C00000"/>
                </a:solidFill>
              </a:rPr>
              <a:t>//</a:t>
            </a:r>
            <a:r>
              <a:rPr lang="ru-RU" sz="2400" dirty="0"/>
              <a:t>»</a:t>
            </a:r>
          </a:p>
        </p:txBody>
      </p:sp>
    </p:spTree>
    <p:extLst>
      <p:ext uri="{BB962C8B-B14F-4D97-AF65-F5344CB8AC3E}">
        <p14:creationId xmlns:p14="http://schemas.microsoft.com/office/powerpoint/2010/main" val="23116731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Пример создания хранимой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1816523"/>
            <a:ext cx="9486550" cy="452431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latin typeface="Consolas" panose="020B0609020204030204" pitchFamily="49" charset="0"/>
              </a:rPr>
              <a:t>DELIMITER // 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CREATE PROCEDURE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()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LANGUAGE SQL	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Пишем процедуру на языке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SQL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DETERMINISTIC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SQL SECURITY DEFINER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COMMENT 'First procedure' </a:t>
            </a:r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# </a:t>
            </a:r>
            <a:r>
              <a:rPr lang="ru-RU" sz="2400" dirty="0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</a:rPr>
              <a:t>Комментарий (необязательно)</a:t>
            </a:r>
            <a:endParaRPr lang="en-US" sz="2400" dirty="0">
              <a:solidFill>
                <a:schemeClr val="bg1">
                  <a:lumMod val="5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BEGIN</a:t>
            </a:r>
            <a:r>
              <a:rPr lang="en-US" sz="2400" dirty="0">
                <a:latin typeface="Consolas" panose="020B0609020204030204" pitchFamily="49" charset="0"/>
              </a:rPr>
              <a:t> 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  </a:t>
            </a:r>
            <a:r>
              <a:rPr lang="en-US" sz="2400" dirty="0">
                <a:solidFill>
                  <a:schemeClr val="accent1"/>
                </a:solidFill>
                <a:latin typeface="Consolas" panose="020B0609020204030204" pitchFamily="49" charset="0"/>
              </a:rPr>
              <a:t>SELECT</a:t>
            </a:r>
            <a:r>
              <a:rPr lang="en-US" sz="2400" dirty="0">
                <a:latin typeface="Consolas" panose="020B0609020204030204" pitchFamily="49" charset="0"/>
              </a:rPr>
              <a:t> 'Hello World !'; </a:t>
            </a:r>
          </a:p>
          <a:p>
            <a:r>
              <a:rPr lang="en-US" sz="2400" dirty="0">
                <a:solidFill>
                  <a:schemeClr val="accent2"/>
                </a:solidFill>
                <a:latin typeface="Consolas" panose="020B0609020204030204" pitchFamily="49" charset="0"/>
              </a:rPr>
              <a:t>END</a:t>
            </a:r>
            <a:r>
              <a:rPr lang="en-US" sz="2400" dirty="0">
                <a:latin typeface="Consolas" panose="020B0609020204030204" pitchFamily="49" charset="0"/>
              </a:rPr>
              <a:t>//</a:t>
            </a:r>
            <a:endParaRPr lang="ru-RU" sz="2400" dirty="0">
              <a:latin typeface="Consolas" panose="020B0609020204030204" pitchFamily="49" charset="0"/>
            </a:endParaRPr>
          </a:p>
          <a:p>
            <a:endParaRPr lang="ru-RU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latin typeface="Consolas" panose="020B0609020204030204" pitchFamily="49" charset="0"/>
              </a:rPr>
              <a:t>DELIMITER ;</a:t>
            </a:r>
            <a:endParaRPr lang="ru-RU" sz="2400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658416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Параметры создания процедуры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4A9D92F-6790-46DB-AFB2-ADD5A01DFCBF}"/>
              </a:ext>
            </a:extLst>
          </p:cNvPr>
          <p:cNvSpPr txBox="1"/>
          <p:nvPr/>
        </p:nvSpPr>
        <p:spPr>
          <a:xfrm>
            <a:off x="1308683" y="1937857"/>
            <a:ext cx="9815119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</a:rPr>
              <a:t>DETERMINISTIC</a:t>
            </a:r>
            <a:r>
              <a:rPr lang="ru-RU" sz="2400" dirty="0"/>
              <a:t> – функция считается </a:t>
            </a:r>
            <a:r>
              <a:rPr lang="ru-RU" sz="2400" dirty="0" err="1">
                <a:solidFill>
                  <a:schemeClr val="accent1"/>
                </a:solidFill>
              </a:rPr>
              <a:t>детерменированной</a:t>
            </a:r>
            <a:r>
              <a:rPr lang="ru-RU" sz="2400" dirty="0"/>
              <a:t>, если при подаче одни и тех же входных данных мы получаем один и тот же результат. По умолчанию – </a:t>
            </a:r>
            <a:r>
              <a:rPr lang="en-US" sz="2400" dirty="0"/>
              <a:t>NOT DETERMINISTIC</a:t>
            </a:r>
            <a:endParaRPr lang="ru-RU" sz="2400" dirty="0"/>
          </a:p>
          <a:p>
            <a:endParaRPr lang="ru-RU" sz="2400" dirty="0"/>
          </a:p>
          <a:p>
            <a:r>
              <a:rPr lang="en-US" sz="2400" dirty="0">
                <a:solidFill>
                  <a:srgbClr val="C00000"/>
                </a:solidFill>
              </a:rPr>
              <a:t>SQL SECURITY</a:t>
            </a:r>
            <a:r>
              <a:rPr lang="ru-RU" sz="2400" dirty="0">
                <a:solidFill>
                  <a:srgbClr val="C00000"/>
                </a:solidFill>
              </a:rPr>
              <a:t> </a:t>
            </a:r>
            <a:r>
              <a:rPr lang="ru-RU" sz="2400" dirty="0"/>
              <a:t>– проверка прав пользователя.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INVOKER</a:t>
            </a:r>
            <a:r>
              <a:rPr lang="ru-RU" sz="2400" dirty="0"/>
              <a:t> - это пользователь, вызывающий хранимую процедуру.</a:t>
            </a:r>
            <a:br>
              <a:rPr lang="ru-RU" sz="2400" dirty="0"/>
            </a:br>
            <a:r>
              <a:rPr lang="ru-RU" sz="2400" dirty="0">
                <a:solidFill>
                  <a:schemeClr val="accent1"/>
                </a:solidFill>
              </a:rPr>
              <a:t>DEFINER</a:t>
            </a:r>
            <a:r>
              <a:rPr lang="ru-RU" sz="2400" dirty="0"/>
              <a:t> - это «создатель» процедуры.</a:t>
            </a:r>
          </a:p>
          <a:p>
            <a:r>
              <a:rPr lang="ru-RU" sz="2400" dirty="0"/>
              <a:t>Значение по умолчанию - DEFINER.</a:t>
            </a:r>
          </a:p>
          <a:p>
            <a:r>
              <a:rPr lang="ru-RU" sz="2400" dirty="0"/>
              <a:t>Пользователь, который запускает процедуру, должен иметь привилегию EXECUTE, если процедура выполняется в контексте безопасности DEFINER.</a:t>
            </a:r>
          </a:p>
        </p:txBody>
      </p:sp>
    </p:spTree>
    <p:extLst>
      <p:ext uri="{BB962C8B-B14F-4D97-AF65-F5344CB8AC3E}">
        <p14:creationId xmlns:p14="http://schemas.microsoft.com/office/powerpoint/2010/main" val="5407636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Вызов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352725" y="2403752"/>
            <a:ext cx="9486550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название_процедуры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en-US" sz="2400" dirty="0">
                <a:latin typeface="Consolas" panose="020B0609020204030204" pitchFamily="49" charset="0"/>
              </a:rPr>
              <a:t>(param1, param2, param3 ...)</a:t>
            </a:r>
          </a:p>
          <a:p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  <a:endParaRPr lang="en-US" sz="2400" dirty="0">
              <a:latin typeface="Consolas" panose="020B0609020204030204" pitchFamily="49" charset="0"/>
            </a:endParaRP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CALL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99334141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Изменение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1734773" y="2403752"/>
            <a:ext cx="8722453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ALTER PROCEDURE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r>
              <a:rPr lang="ru-RU" sz="2400" dirty="0">
                <a:solidFill>
                  <a:srgbClr val="7030A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>
                <a:latin typeface="Consolas" panose="020B0609020204030204" pitchFamily="49" charset="0"/>
              </a:rPr>
              <a:t>[характеристика ...]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ru-RU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E2F29D4-EA29-45F6-B56F-5E9F5ED58197}"/>
              </a:ext>
            </a:extLst>
          </p:cNvPr>
          <p:cNvSpPr txBox="1"/>
          <p:nvPr/>
        </p:nvSpPr>
        <p:spPr>
          <a:xfrm>
            <a:off x="1734773" y="3429000"/>
            <a:ext cx="6804748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sz="2400" b="1" dirty="0"/>
              <a:t>Характеристики, доступные для изменения:  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COMMENT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LANGUAGE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sz="2400" dirty="0"/>
              <a:t>SQL SECURITY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sz="2400" dirty="0"/>
          </a:p>
          <a:p>
            <a:r>
              <a:rPr lang="ru-RU" sz="2400" dirty="0"/>
              <a:t>За один раз можно изменить одну характеристику</a:t>
            </a:r>
          </a:p>
        </p:txBody>
      </p:sp>
    </p:spTree>
    <p:extLst>
      <p:ext uri="{BB962C8B-B14F-4D97-AF65-F5344CB8AC3E}">
        <p14:creationId xmlns:p14="http://schemas.microsoft.com/office/powerpoint/2010/main" val="177002093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0A402F8-83FE-405B-BAE0-F8100841D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/>
              <a:t>Удаление процедуры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C549BBA-682C-4D24-B196-ABD6E851DEC6}"/>
              </a:ext>
            </a:extLst>
          </p:cNvPr>
          <p:cNvSpPr txBox="1"/>
          <p:nvPr/>
        </p:nvSpPr>
        <p:spPr>
          <a:xfrm>
            <a:off x="2443643" y="2412141"/>
            <a:ext cx="7304714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[ IF EXISTS ]</a:t>
            </a:r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 </a:t>
            </a:r>
            <a:r>
              <a:rPr lang="ru-RU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имя_процедуры</a:t>
            </a:r>
            <a:br>
              <a:rPr lang="ru-RU" sz="2400" dirty="0">
                <a:solidFill>
                  <a:srgbClr val="C00000"/>
                </a:solidFill>
                <a:latin typeface="Consolas" panose="020B0609020204030204" pitchFamily="49" charset="0"/>
              </a:rPr>
            </a:b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  <a:p>
            <a:r>
              <a:rPr lang="ru-RU" sz="2400" dirty="0">
                <a:latin typeface="Consolas" panose="020B0609020204030204" pitchFamily="49" charset="0"/>
              </a:rPr>
              <a:t>Пример:</a:t>
            </a:r>
          </a:p>
          <a:p>
            <a:r>
              <a:rPr lang="en-US" sz="2400" dirty="0">
                <a:solidFill>
                  <a:srgbClr val="C00000"/>
                </a:solidFill>
                <a:latin typeface="Consolas" panose="020B0609020204030204" pitchFamily="49" charset="0"/>
              </a:rPr>
              <a:t>DROP PROCEDURE </a:t>
            </a:r>
            <a:r>
              <a:rPr lang="en-US" sz="2400" dirty="0">
                <a:latin typeface="Consolas" panose="020B0609020204030204" pitchFamily="49" charset="0"/>
              </a:rPr>
              <a:t>IF EXISTS </a:t>
            </a:r>
            <a:r>
              <a:rPr lang="en-US" sz="2400" dirty="0" err="1">
                <a:solidFill>
                  <a:srgbClr val="7030A0"/>
                </a:solidFill>
                <a:latin typeface="Consolas" panose="020B0609020204030204" pitchFamily="49" charset="0"/>
              </a:rPr>
              <a:t>pname</a:t>
            </a:r>
            <a:endParaRPr lang="en-US" sz="2400" dirty="0">
              <a:solidFill>
                <a:srgbClr val="C00000"/>
              </a:solidFill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15506887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Документ" ma:contentTypeID="0x01010042CC9B991CE44B48B840C48F4E14C738" ma:contentTypeVersion="11" ma:contentTypeDescription="Создание документа." ma:contentTypeScope="" ma:versionID="c229767ce3b8782a8e135421238a08f7">
  <xsd:schema xmlns:xsd="http://www.w3.org/2001/XMLSchema" xmlns:xs="http://www.w3.org/2001/XMLSchema" xmlns:p="http://schemas.microsoft.com/office/2006/metadata/properties" xmlns:ns3="20895bc8-be02-42ca-8ca1-36e50731b469" xmlns:ns4="e85ba575-3eae-4c7e-b3f1-323868c4ce13" targetNamespace="http://schemas.microsoft.com/office/2006/metadata/properties" ma:root="true" ma:fieldsID="8f067912acd794335a3d7d083cfe6a8d" ns3:_="" ns4:_="">
    <xsd:import namespace="20895bc8-be02-42ca-8ca1-36e50731b469"/>
    <xsd:import namespace="e85ba575-3eae-4c7e-b3f1-323868c4ce1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DateTaken" minOccurs="0"/>
                <xsd:element ref="ns3:MediaLengthInSeconds" minOccurs="0"/>
                <xsd:element ref="ns3:MediaServiceAutoTags" minOccurs="0"/>
                <xsd:element ref="ns3:MediaServiceOCR" minOccurs="0"/>
                <xsd:element ref="ns3:MediaServiceGenerationTime" minOccurs="0"/>
                <xsd:element ref="ns3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0895bc8-be02-42ca-8ca1-36e50731b469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LengthInSeconds" ma:index="14" nillable="true" ma:displayName="Length (seconds)" ma:internalName="MediaLengthInSeconds" ma:readOnly="true">
      <xsd:simpleType>
        <xsd:restriction base="dms:Unknown"/>
      </xsd:simpleType>
    </xsd:element>
    <xsd:element name="MediaServiceAutoTags" ma:index="15" nillable="true" ma:displayName="Tags" ma:internalName="MediaServiceAutoTags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85ba575-3eae-4c7e-b3f1-323868c4ce13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Общий доступ с использованием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Совместно с подробностями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2" nillable="true" ma:displayName="Хэш подсказки о совместном доступе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Тип контента"/>
        <xsd:element ref="dc:title" minOccurs="0" maxOccurs="1" ma:index="4" ma:displayName="Название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9DBC1E19-A7B0-4AB7-BA15-CB3C7B9B979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4602252-2014-4D9C-BB1E-D47804EC2645}">
  <ds:schemaRefs>
    <ds:schemaRef ds:uri="20895bc8-be02-42ca-8ca1-36e50731b469"/>
    <ds:schemaRef ds:uri="e85ba575-3eae-4c7e-b3f1-323868c4ce13"/>
    <ds:schemaRef ds:uri="http://purl.org/dc/terms/"/>
    <ds:schemaRef ds:uri="http://schemas.openxmlformats.org/package/2006/metadata/core-properties"/>
    <ds:schemaRef ds:uri="http://schemas.microsoft.com/office/2006/documentManagement/types"/>
    <ds:schemaRef ds:uri="http://schemas.microsoft.com/office/infopath/2007/PartnerControls"/>
    <ds:schemaRef ds:uri="http://purl.org/dc/elements/1.1/"/>
    <ds:schemaRef ds:uri="http://schemas.microsoft.com/office/2006/metadata/properties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B8D3B951-5F0F-4CAD-BCE3-FE36B81463D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20895bc8-be02-42ca-8ca1-36e50731b469"/>
    <ds:schemaRef ds:uri="e85ba575-3eae-4c7e-b3f1-323868c4ce1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5087</TotalTime>
  <Words>1360</Words>
  <Application>Microsoft Office PowerPoint</Application>
  <PresentationFormat>Широкоэкранный</PresentationFormat>
  <Paragraphs>259</Paragraphs>
  <Slides>27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27</vt:i4>
      </vt:variant>
    </vt:vector>
  </HeadingPairs>
  <TitlesOfParts>
    <vt:vector size="32" baseType="lpstr">
      <vt:lpstr>Arial</vt:lpstr>
      <vt:lpstr>Calibri</vt:lpstr>
      <vt:lpstr>Calibri Light</vt:lpstr>
      <vt:lpstr>Consolas</vt:lpstr>
      <vt:lpstr>Тема Office</vt:lpstr>
      <vt:lpstr>Теория БД и основы SQL</vt:lpstr>
      <vt:lpstr>Хранимые процедуры</vt:lpstr>
      <vt:lpstr>Плюсы и минусы использования хранимых процедур</vt:lpstr>
      <vt:lpstr>Начинаем!</vt:lpstr>
      <vt:lpstr>Пример создания хранимой процедуры</vt:lpstr>
      <vt:lpstr>Параметры создания процедуры</vt:lpstr>
      <vt:lpstr>Вызов процедуры</vt:lpstr>
      <vt:lpstr>Изменение процедуры</vt:lpstr>
      <vt:lpstr>Удаление процедуры</vt:lpstr>
      <vt:lpstr>Просмотр процедур</vt:lpstr>
      <vt:lpstr>Передача и возврат параметров</vt:lpstr>
      <vt:lpstr>Пример IN</vt:lpstr>
      <vt:lpstr>Пример OUT</vt:lpstr>
      <vt:lpstr>Пример INOUT</vt:lpstr>
      <vt:lpstr>Переменные внутри процедуры</vt:lpstr>
      <vt:lpstr>Пример процедуры с переменными</vt:lpstr>
      <vt:lpstr>Управление потоком</vt:lpstr>
      <vt:lpstr>IF – условный оператор</vt:lpstr>
      <vt:lpstr>CASE – множественное условие</vt:lpstr>
      <vt:lpstr>CASE – множественное условие</vt:lpstr>
      <vt:lpstr>Цикл WHILE</vt:lpstr>
      <vt:lpstr>Цикл REPEET</vt:lpstr>
      <vt:lpstr>Цикл LOOP – цикл без условий</vt:lpstr>
      <vt:lpstr>Принудительный выход – LEAVE</vt:lpstr>
      <vt:lpstr>Курсоры</vt:lpstr>
      <vt:lpstr>Курсоры</vt:lpstr>
      <vt:lpstr>Пример работы с курсором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Теория БД и основы SQL</dc:title>
  <dc:creator>Романов Аркадий Борисович</dc:creator>
  <cp:lastModifiedBy>Романов Аркадий Борисович</cp:lastModifiedBy>
  <cp:revision>80</cp:revision>
  <dcterms:created xsi:type="dcterms:W3CDTF">2021-09-25T09:32:47Z</dcterms:created>
  <dcterms:modified xsi:type="dcterms:W3CDTF">2022-01-23T20:56:37Z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0x01010042CC9B991CE44B48B840C48F4E14C738</vt:lpwstr>
  </property>
</Properties>
</file>