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70" r:id="rId13"/>
    <p:sldId id="271" r:id="rId14"/>
    <p:sldId id="275" r:id="rId15"/>
    <p:sldId id="265" r:id="rId16"/>
    <p:sldId id="262" r:id="rId17"/>
    <p:sldId id="264" r:id="rId18"/>
    <p:sldId id="273" r:id="rId19"/>
    <p:sldId id="274" r:id="rId20"/>
    <p:sldId id="272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886556" y="1880447"/>
            <a:ext cx="10418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ALL PRIVILEGES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 *.* TO 'admin'@'%' 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Разрешение пользователю </a:t>
            </a:r>
            <a:r>
              <a:rPr lang="en-US" sz="2400" dirty="0"/>
              <a:t>admin </a:t>
            </a:r>
            <a:r>
              <a:rPr lang="ru-RU" sz="2400" dirty="0"/>
              <a:t>подключаться с любого хоста и выполнять любые манипуляции со всеми базами данных.</a:t>
            </a:r>
          </a:p>
          <a:p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 `shop`.* TO '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shop_web'@'localhost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Разрешить</a:t>
            </a:r>
            <a:r>
              <a:rPr lang="en-US" sz="2400" dirty="0"/>
              <a:t> </a:t>
            </a:r>
            <a:r>
              <a:rPr lang="ru-RU" sz="2400" dirty="0"/>
              <a:t>пользователю </a:t>
            </a:r>
            <a:r>
              <a:rPr lang="en-US" sz="2400" dirty="0" err="1"/>
              <a:t>shop_web</a:t>
            </a:r>
            <a:r>
              <a:rPr lang="en-US" sz="2400" dirty="0"/>
              <a:t> </a:t>
            </a:r>
            <a:r>
              <a:rPr lang="ru-RU" sz="2400" dirty="0"/>
              <a:t>подключаться локально и выполнять команды </a:t>
            </a:r>
            <a:r>
              <a:rPr lang="en-US" sz="2400" dirty="0"/>
              <a:t>SELECT </a:t>
            </a:r>
            <a:r>
              <a:rPr lang="ru-RU" sz="2400" dirty="0"/>
              <a:t>в любых таблицах базы данных </a:t>
            </a:r>
            <a:r>
              <a:rPr lang="en-US" sz="2400" dirty="0"/>
              <a:t>shop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UPDATE,INSERT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ON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shop.models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TO 'shop'@'192.168.1.23';</a:t>
            </a:r>
          </a:p>
          <a:p>
            <a:r>
              <a:rPr lang="ru-RU" sz="2400" dirty="0"/>
              <a:t>Разрешить</a:t>
            </a:r>
            <a:r>
              <a:rPr lang="en-US" sz="2400" dirty="0"/>
              <a:t> </a:t>
            </a:r>
            <a:r>
              <a:rPr lang="ru-RU" sz="2400" dirty="0"/>
              <a:t>пользователю </a:t>
            </a:r>
            <a:r>
              <a:rPr lang="en-US" sz="2400" dirty="0" err="1"/>
              <a:t>shop_web</a:t>
            </a:r>
            <a:r>
              <a:rPr lang="en-US" sz="2400" dirty="0"/>
              <a:t> </a:t>
            </a:r>
            <a:r>
              <a:rPr lang="ru-RU" sz="2400" dirty="0"/>
              <a:t>подключаться с хоста 192.168.1.23 и выполнять команды </a:t>
            </a:r>
            <a:r>
              <a:rPr lang="en-US" sz="2400" dirty="0"/>
              <a:t>UPDATE </a:t>
            </a:r>
            <a:r>
              <a:rPr lang="ru-RU" sz="2400" dirty="0"/>
              <a:t>только в таблице </a:t>
            </a:r>
            <a:r>
              <a:rPr lang="en-US" sz="2400" dirty="0"/>
              <a:t>models </a:t>
            </a:r>
            <a:r>
              <a:rPr lang="ru-RU" sz="2400" dirty="0"/>
              <a:t>в базе данных </a:t>
            </a:r>
            <a:r>
              <a:rPr lang="en-US" sz="2400" dirty="0"/>
              <a:t>shop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2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886556" y="1880447"/>
            <a:ext cx="10418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id,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user_name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user_name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 ON `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shop`.`users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` TO '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shop_web'@'localhost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Предоставить доступ локальному пользователю </a:t>
            </a:r>
            <a:r>
              <a:rPr lang="en-US" sz="2400" dirty="0" err="1"/>
              <a:t>shop_web</a:t>
            </a:r>
            <a:r>
              <a:rPr lang="en-US" sz="2400" dirty="0"/>
              <a:t> </a:t>
            </a:r>
            <a:r>
              <a:rPr lang="ru-RU" sz="2400" dirty="0"/>
              <a:t>для выполнения команды </a:t>
            </a:r>
            <a:r>
              <a:rPr lang="en-US" sz="2400" dirty="0"/>
              <a:t>SELECT </a:t>
            </a:r>
            <a:r>
              <a:rPr lang="ru-RU" sz="2400" dirty="0"/>
              <a:t>к столбцам </a:t>
            </a:r>
            <a:r>
              <a:rPr lang="en-US" sz="2400" dirty="0"/>
              <a:t>id </a:t>
            </a:r>
            <a:r>
              <a:rPr lang="ru-RU" sz="2400" dirty="0"/>
              <a:t>и </a:t>
            </a:r>
            <a:r>
              <a:rPr lang="en-US" sz="2400" dirty="0" err="1"/>
              <a:t>user_name</a:t>
            </a:r>
            <a:r>
              <a:rPr lang="en-US" sz="2400" dirty="0"/>
              <a:t>, </a:t>
            </a:r>
            <a:r>
              <a:rPr lang="ru-RU" sz="2400" dirty="0"/>
              <a:t>а также для выполнения команды </a:t>
            </a:r>
            <a:r>
              <a:rPr lang="en-US" sz="2400" dirty="0"/>
              <a:t>UPDATE </a:t>
            </a:r>
            <a:r>
              <a:rPr lang="ru-RU" sz="2400" dirty="0"/>
              <a:t>для столбца </a:t>
            </a:r>
            <a:r>
              <a:rPr lang="en-US" sz="2400" dirty="0" err="1"/>
              <a:t>user_name</a:t>
            </a:r>
            <a:r>
              <a:rPr lang="en-US" sz="2400" dirty="0"/>
              <a:t> </a:t>
            </a:r>
            <a:r>
              <a:rPr lang="ru-RU" sz="2400" dirty="0"/>
              <a:t>к таблице</a:t>
            </a:r>
            <a:r>
              <a:rPr lang="en-US" sz="2400" dirty="0"/>
              <a:t> users, </a:t>
            </a:r>
            <a:r>
              <a:rPr lang="ru-RU" sz="2400" dirty="0"/>
              <a:t>которая находится в базе данных </a:t>
            </a:r>
            <a:r>
              <a:rPr lang="en-US" sz="2400" dirty="0" err="1"/>
              <a:t>shop_web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31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Перечитать привилегии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4559361" y="259219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FLUSH PRIVILEGES;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BF539-F469-45A2-9556-D103EB3459B8}"/>
              </a:ext>
            </a:extLst>
          </p:cNvPr>
          <p:cNvSpPr txBox="1"/>
          <p:nvPr/>
        </p:nvSpPr>
        <p:spPr>
          <a:xfrm>
            <a:off x="2400701" y="4064197"/>
            <a:ext cx="7390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Выполнять команду следует только при изменении данных о пользователе напрямую в таблице. Но её часто применяют и при командах работы с пользователем.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7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пользователя и привилегий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3999695" y="2575234"/>
            <a:ext cx="4432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ALL</a:t>
            </a: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db_name.table_name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username'@'host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latin typeface="Consolas" panose="020B0609020204030204" pitchFamily="49" charset="0"/>
              </a:rPr>
              <a:t>'password';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Смена пароля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1076036" y="2801923"/>
            <a:ext cx="1003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ALTER USER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username'@'host</a:t>
            </a:r>
            <a:r>
              <a:rPr lang="en-US" sz="2400" dirty="0">
                <a:latin typeface="Consolas" panose="020B0609020204030204" pitchFamily="49" charset="0"/>
              </a:rPr>
              <a:t>'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new_password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8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Отзыв привилегий у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1330913" y="2709644"/>
            <a:ext cx="95301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REVOKE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ON `somedb`.* FROM '</a:t>
            </a:r>
            <a:r>
              <a:rPr lang="en-US" sz="2400" dirty="0" err="1">
                <a:latin typeface="Consolas" panose="020B0609020204030204" pitchFamily="49" charset="0"/>
              </a:rPr>
              <a:t>user'@'host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REVOKE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ALL PRIVILEGES </a:t>
            </a:r>
            <a:r>
              <a:rPr lang="en-US" sz="2400" dirty="0">
                <a:latin typeface="Consolas" panose="020B0609020204030204" pitchFamily="49" charset="0"/>
              </a:rPr>
              <a:t>ON `somedb`.* FROM '</a:t>
            </a:r>
            <a:r>
              <a:rPr lang="en-US" sz="2400" dirty="0" err="1">
                <a:latin typeface="Consolas" panose="020B0609020204030204" pitchFamily="49" charset="0"/>
              </a:rPr>
              <a:t>user'@'host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REVOKE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ALL PRIVILEGES, GRANT OPTION </a:t>
            </a:r>
            <a:r>
              <a:rPr lang="en-US" sz="2400" dirty="0">
                <a:latin typeface="Consolas" panose="020B0609020204030204" pitchFamily="49" charset="0"/>
              </a:rPr>
              <a:t>FROM '</a:t>
            </a:r>
            <a:r>
              <a:rPr lang="en-US" sz="2400" dirty="0" err="1">
                <a:latin typeface="Consolas" panose="020B0609020204030204" pitchFamily="49" charset="0"/>
              </a:rPr>
              <a:t>user'@'host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6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3200015" y="2644170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USER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user'@'host</a:t>
            </a:r>
            <a:r>
              <a:rPr lang="en-US" sz="2400" dirty="0">
                <a:latin typeface="Consolas" panose="020B0609020204030204" pitchFamily="49" charset="0"/>
              </a:rPr>
              <a:t>’;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USER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shop_web'@'localhost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3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Где хранятся пользователи?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1291205" y="1690688"/>
            <a:ext cx="1064552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Информация о пользователях хранится в базе данных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в таблице </a:t>
            </a:r>
            <a:r>
              <a:rPr lang="en-US" sz="2400" b="1" dirty="0">
                <a:latin typeface="Consolas" panose="020B0609020204030204" pitchFamily="49" charset="0"/>
              </a:rPr>
              <a:t>user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 host, user, password,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password_expired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FROM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mysql.user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Получить основную информацию о пользователях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 host, user</a:t>
            </a:r>
            <a:r>
              <a:rPr lang="ru-RU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mysql.user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WHERE host LIKE '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msk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%';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Получить основную информацию об отобранных пользователях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 host, user, password FROM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mysql.user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\G;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Получить основную информацию с оптимизацией для консоли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 * FROM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mysql.user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\G;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Получить расширенную информацию с оптимизацией для консоли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3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привилегий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3489821" y="2132765"/>
            <a:ext cx="5821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GRANTS </a:t>
            </a:r>
            <a:r>
              <a:rPr lang="en-US" sz="2400" dirty="0">
                <a:latin typeface="Consolas" panose="020B0609020204030204" pitchFamily="49" charset="0"/>
              </a:rPr>
              <a:t>FOR '</a:t>
            </a:r>
            <a:r>
              <a:rPr lang="en-US" sz="2400" dirty="0" err="1">
                <a:latin typeface="Consolas" panose="020B0609020204030204" pitchFamily="49" charset="0"/>
              </a:rPr>
              <a:t>user'@'host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*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mysql.db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Просмотр привилегий на базы данных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*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mysql.tables_priv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 привилегий на таблицы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*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mysql.columns_priv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 привилегий на колонки</a:t>
            </a:r>
          </a:p>
        </p:txBody>
      </p:sp>
    </p:spTree>
    <p:extLst>
      <p:ext uri="{BB962C8B-B14F-4D97-AF65-F5344CB8AC3E}">
        <p14:creationId xmlns:p14="http://schemas.microsoft.com/office/powerpoint/2010/main" val="286278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Пользователи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Пользователи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3048699" y="2193532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Для каждого пользователя можно задать:</a:t>
            </a:r>
          </a:p>
          <a:p>
            <a:endParaRPr lang="ru-RU" sz="2400" b="1" dirty="0"/>
          </a:p>
          <a:p>
            <a:pPr marL="457200" indent="-457200">
              <a:buAutoNum type="arabicParenR"/>
            </a:pPr>
            <a:r>
              <a:rPr lang="ru-RU" sz="2400" dirty="0"/>
              <a:t>С какого </a:t>
            </a:r>
            <a:r>
              <a:rPr lang="en-US" sz="2400" dirty="0"/>
              <a:t>IP </a:t>
            </a:r>
            <a:r>
              <a:rPr lang="ru-RU" sz="2400" dirty="0"/>
              <a:t>адреса он подключается</a:t>
            </a:r>
          </a:p>
          <a:p>
            <a:pPr marL="457200" indent="-457200">
              <a:buAutoNum type="arabicParenR"/>
            </a:pPr>
            <a:r>
              <a:rPr lang="ru-RU" sz="2400" dirty="0"/>
              <a:t>К какой таблице подключается</a:t>
            </a:r>
          </a:p>
          <a:p>
            <a:pPr marL="457200" indent="-457200">
              <a:buAutoNum type="arabicParenR"/>
            </a:pPr>
            <a:r>
              <a:rPr lang="ru-RU" sz="2400" dirty="0"/>
              <a:t>К какой базе данных подключается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Какие операции ему разрешено выполнять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906117" y="2625754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USER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username'@'host</a:t>
            </a:r>
            <a:r>
              <a:rPr lang="en-US" sz="2400" dirty="0">
                <a:latin typeface="Consolas" panose="020B0609020204030204" pitchFamily="49" charset="0"/>
              </a:rPr>
              <a:t>'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</a:rPr>
              <a:t>user_password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BF539-F469-45A2-9556-D103EB3459B8}"/>
              </a:ext>
            </a:extLst>
          </p:cNvPr>
          <p:cNvSpPr txBox="1"/>
          <p:nvPr/>
        </p:nvSpPr>
        <p:spPr>
          <a:xfrm>
            <a:off x="906117" y="3429000"/>
            <a:ext cx="100090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Параметры </a:t>
            </a:r>
            <a:r>
              <a:rPr lang="en-US" sz="2400" b="1" dirty="0"/>
              <a:t>host: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localhost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для локального пользователя</a:t>
            </a: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%</a:t>
            </a:r>
            <a:r>
              <a:rPr lang="en-US" sz="2400" dirty="0"/>
              <a:t> – </a:t>
            </a:r>
            <a:r>
              <a:rPr lang="ru-RU" sz="2400" dirty="0"/>
              <a:t>если разрешено подключение с любого узла</a:t>
            </a:r>
          </a:p>
          <a:p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somehost.example.com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/>
              <a:t>– название хоста</a:t>
            </a: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127.0.0.1</a:t>
            </a:r>
            <a:r>
              <a:rPr lang="ru-RU" sz="2400" dirty="0"/>
              <a:t> – то же самое, что и </a:t>
            </a:r>
            <a:r>
              <a:rPr lang="en-US" sz="2400" dirty="0"/>
              <a:t>localhost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192.168.123.% </a:t>
            </a:r>
            <a:r>
              <a:rPr lang="en-US" sz="2400" dirty="0"/>
              <a:t>- </a:t>
            </a:r>
            <a:r>
              <a:rPr lang="ru-RU" sz="2400" dirty="0"/>
              <a:t>все хосты в диапазоне от </a:t>
            </a:r>
            <a:r>
              <a:rPr lang="en-US" sz="2400" dirty="0"/>
              <a:t>192.168.1</a:t>
            </a:r>
            <a:r>
              <a:rPr lang="ru-RU" sz="2400" dirty="0"/>
              <a:t>23.1 до </a:t>
            </a:r>
            <a:r>
              <a:rPr lang="en-US" sz="2400" dirty="0"/>
              <a:t>192.168.123.</a:t>
            </a:r>
            <a:r>
              <a:rPr lang="ru-RU" sz="2400" dirty="0"/>
              <a:t>254</a:t>
            </a: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192.168.123.0/255.255.255.0</a:t>
            </a:r>
            <a:r>
              <a:rPr lang="ru-RU" sz="2400" dirty="0"/>
              <a:t> – аналогично предыдущей записи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Привилегии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CDBAD-938E-411B-80AD-0940D8E5B187}"/>
              </a:ext>
            </a:extLst>
          </p:cNvPr>
          <p:cNvSpPr txBox="1"/>
          <p:nvPr/>
        </p:nvSpPr>
        <p:spPr>
          <a:xfrm>
            <a:off x="4304484" y="2644170"/>
            <a:ext cx="3583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</a:t>
            </a:r>
            <a:r>
              <a:rPr lang="ru-RU" sz="2400" dirty="0">
                <a:latin typeface="Consolas" panose="020B0609020204030204" pitchFamily="49" charset="0"/>
              </a:rPr>
              <a:t>привилегия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latin typeface="Consolas" panose="020B0609020204030204" pitchFamily="49" charset="0"/>
              </a:rPr>
              <a:t> object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username'@'host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[WITH GRANT OPTION];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Привилегии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2769099" y="1912879"/>
            <a:ext cx="69420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Наиболее часто используемые привилегии:</a:t>
            </a:r>
          </a:p>
          <a:p>
            <a:endParaRPr lang="ru-RU" sz="2400" dirty="0"/>
          </a:p>
          <a:p>
            <a:r>
              <a:rPr lang="en-US" sz="2400" dirty="0"/>
              <a:t>ALL – </a:t>
            </a:r>
            <a:r>
              <a:rPr lang="ru-RU" sz="2400" dirty="0"/>
              <a:t>все привилегии</a:t>
            </a:r>
          </a:p>
          <a:p>
            <a:r>
              <a:rPr lang="en-US" sz="2400" dirty="0"/>
              <a:t>SELECT </a:t>
            </a:r>
            <a:r>
              <a:rPr lang="ru-RU" sz="2400" dirty="0"/>
              <a:t>– только на чтение</a:t>
            </a:r>
          </a:p>
          <a:p>
            <a:r>
              <a:rPr lang="en-US" sz="2400" dirty="0"/>
              <a:t>UPDATE – </a:t>
            </a:r>
            <a:r>
              <a:rPr lang="ru-RU" sz="2400" dirty="0"/>
              <a:t>только на изменение данных</a:t>
            </a:r>
          </a:p>
          <a:p>
            <a:r>
              <a:rPr lang="en-US" sz="2400" dirty="0"/>
              <a:t>INSERT </a:t>
            </a:r>
            <a:r>
              <a:rPr lang="ru-RU" sz="2400" dirty="0"/>
              <a:t>– только на вставку данных</a:t>
            </a:r>
          </a:p>
          <a:p>
            <a:r>
              <a:rPr lang="en-US" sz="2400" dirty="0"/>
              <a:t>DELETE </a:t>
            </a:r>
            <a:r>
              <a:rPr lang="ru-RU" sz="2400" dirty="0"/>
              <a:t>– только на удаление данных</a:t>
            </a:r>
          </a:p>
          <a:p>
            <a:endParaRPr lang="ru-RU" sz="2400" dirty="0"/>
          </a:p>
          <a:p>
            <a:r>
              <a:rPr lang="ru-RU" sz="2400" b="1" dirty="0"/>
              <a:t>Список всех привилегии:</a:t>
            </a:r>
            <a:endParaRPr lang="en-US" sz="2400" b="1" dirty="0"/>
          </a:p>
          <a:p>
            <a:r>
              <a:rPr lang="en-US" sz="2400" dirty="0"/>
              <a:t>https://dev.mysql.com/doc/refman/8.0/en/grant.html</a:t>
            </a:r>
          </a:p>
        </p:txBody>
      </p:sp>
    </p:spTree>
    <p:extLst>
      <p:ext uri="{BB962C8B-B14F-4D97-AF65-F5344CB8AC3E}">
        <p14:creationId xmlns:p14="http://schemas.microsoft.com/office/powerpoint/2010/main" val="6211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Привилегии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4776664" y="2273605"/>
            <a:ext cx="26386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</a:t>
            </a:r>
            <a:r>
              <a:rPr lang="ru-RU" sz="2400" b="1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*</a:t>
            </a:r>
          </a:p>
          <a:p>
            <a:r>
              <a:rPr lang="en-US" sz="2400" dirty="0"/>
              <a:t>*.*</a:t>
            </a:r>
          </a:p>
          <a:p>
            <a:r>
              <a:rPr lang="en-US" sz="2400" dirty="0"/>
              <a:t>db_name.*</a:t>
            </a:r>
          </a:p>
          <a:p>
            <a:r>
              <a:rPr lang="en-US" sz="2400" dirty="0" err="1"/>
              <a:t>db_name.tbl_name</a:t>
            </a:r>
            <a:endParaRPr lang="en-US" sz="2400" dirty="0"/>
          </a:p>
          <a:p>
            <a:r>
              <a:rPr lang="en-US" sz="2400" dirty="0" err="1"/>
              <a:t>tbl_name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87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Привилегии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2979136" y="2162980"/>
            <a:ext cx="6233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WITH GRANT OPTION</a:t>
            </a:r>
            <a:r>
              <a:rPr lang="ru-RU" sz="2400" b="1" dirty="0"/>
              <a:t>:</a:t>
            </a:r>
          </a:p>
          <a:p>
            <a:endParaRPr lang="en-US" sz="2400" dirty="0"/>
          </a:p>
          <a:p>
            <a:r>
              <a:rPr lang="ru-RU" sz="2400" dirty="0"/>
              <a:t>Разрешение пользователю делиться своими привилегиями с другими пользователями. Другими словами – наследование привилегий.</a:t>
            </a:r>
          </a:p>
          <a:p>
            <a:endParaRPr lang="ru-RU" sz="2400" dirty="0"/>
          </a:p>
          <a:p>
            <a:r>
              <a:rPr lang="ru-RU" sz="2400" dirty="0"/>
              <a:t>Использование этой опции небезопасно, поэтому лучше её не применять.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70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означают эти записи?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D90E-C8AA-47BE-BE69-CBEF045C9CC0}"/>
              </a:ext>
            </a:extLst>
          </p:cNvPr>
          <p:cNvSpPr txBox="1"/>
          <p:nvPr/>
        </p:nvSpPr>
        <p:spPr>
          <a:xfrm>
            <a:off x="886556" y="1914003"/>
            <a:ext cx="10418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ALL PRIVILEGES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 *.* TO 'admin'@'%' 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ON `shop`.* TO '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shop_web'@'localhost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UPDATE,INSERT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ON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shop.models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TO 'shop'@'192.168.1.23';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GRANT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id,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user_name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user_name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 ON `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shop`.`users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` TO '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shop_web'@'localhost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';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52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715</Words>
  <Application>Microsoft Office PowerPoint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Администрирование MySQL</vt:lpstr>
      <vt:lpstr>Пользователи MySQL</vt:lpstr>
      <vt:lpstr>Пользователи MySQL</vt:lpstr>
      <vt:lpstr>Создание пользователя</vt:lpstr>
      <vt:lpstr>Привилегии пользователя</vt:lpstr>
      <vt:lpstr>Привилегии пользователя</vt:lpstr>
      <vt:lpstr>Привилегии пользователя</vt:lpstr>
      <vt:lpstr>Привилегии пользователя</vt:lpstr>
      <vt:lpstr>Что означают эти записи?</vt:lpstr>
      <vt:lpstr>Примеры</vt:lpstr>
      <vt:lpstr>Примеры</vt:lpstr>
      <vt:lpstr>Перечитать привилегии</vt:lpstr>
      <vt:lpstr>Создание пользователя и привилегий</vt:lpstr>
      <vt:lpstr>Смена пароля</vt:lpstr>
      <vt:lpstr>Отзыв привилегий у пользователя</vt:lpstr>
      <vt:lpstr>Удаление пользователя</vt:lpstr>
      <vt:lpstr>Где хранятся пользователи?</vt:lpstr>
      <vt:lpstr>Просмотр привилегий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73</cp:revision>
  <dcterms:created xsi:type="dcterms:W3CDTF">2021-09-25T09:32:47Z</dcterms:created>
  <dcterms:modified xsi:type="dcterms:W3CDTF">2022-02-28T12:08:35Z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