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68" r:id="rId16"/>
    <p:sldId id="269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9935F-8AC4-4731-9EE6-507A4D7F0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7E3FBA-AAC8-4FEB-9680-E403535D6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8918B5-4A45-4DB8-91CC-1996E959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1077E0-FA46-4761-A099-A6EEAEF0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1D7C65-63BD-495E-BDFD-799BF59E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96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43605-0FE1-4D3A-B8F5-5FAAB7FA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665248-9D43-4B01-8AE8-ABA248004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2EBE7D-7810-4FFF-96FD-17C3E2CF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EA2A68-723C-4EB1-A106-EC514A47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BB9DDE-7084-4894-BD0C-7F732EBF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54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C68717-2AEA-4295-8DD0-78FB155E1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155AD4-8A12-42D8-B860-003CE048A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C51F59-2A2F-44AA-B6AF-E15DEF9E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59C378-7D0F-451D-8966-DE352F42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A209F-9069-4D76-A56D-3DC55932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45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E29E8-F4DF-488F-B003-13A39E06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B1354-802C-4133-A87B-3ADEFD8F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96F3F7-7836-47A0-A9F8-3C0F8A39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5BECBA-B8C7-42AB-87AC-3FE84671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6EB34E-3C67-42C3-ABEF-6BD4EB93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48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779C8-5D02-42D4-B16B-A6F14E5D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59AA0A-AEC6-4399-975B-F3F3EB62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62B420-CFF9-436C-8EB4-9236731B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E9B49A-1DE7-4C84-BFBD-58ED46D7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0F5E5D-8597-49F6-87B0-F60345E8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16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E6EC9-6CDE-4486-89C0-F68F3EF7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4B39B-5CA9-4ECA-BBC4-F1A91F5B5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24D49C-14F0-43F5-A81E-8D57D354A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90972E-FEAA-480D-938A-9264E231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007E54-7990-4B55-ACB4-33711378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41145F-2618-4C10-942E-46DD9A21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0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2D5CC-F62A-461D-A088-E68C34C2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DE41FE-344A-4E66-9F1F-2AA9432AD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3E22C3-058E-4356-A6A4-6B1667292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5353BB-6638-498C-95B7-7B757352D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5899DA-09FA-4091-BD19-4AB8DED54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EE8DCB-C00B-4895-80F4-EE427E9D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BC3582-FD90-4C4F-8F49-D094FF7A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9B9E9E-2744-46DD-B10B-4FB5FE19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01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70F66-AECF-48AA-94BA-304C79EA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521E1A-A63D-4FB3-A066-B2B1C379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766F21-F803-42B9-B7E2-FADFC75B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1DE06D-BF7D-4097-BB50-D01DEBD7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58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0F86B6-F761-45C9-808C-A76EFA31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0FA54D-E4C3-4EBE-B0A5-45717E3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C17E18-3442-4E42-B7BE-D18AE6F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3FAE7-750B-4A63-B8A6-5370ACF0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D0B118-B076-4A91-8B87-9964DED3E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369568-FA4C-4D91-9140-82A19F7F9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BC603-0A1F-4792-B7D5-466DE447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386C3B-6D25-4E02-96E3-510AA9BE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990FE-44C2-4AE7-B817-944B7329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97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2D0A4-D168-4897-8EC4-C5AE272B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411CD6-6E6C-4D34-9543-FC849D073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F82E1C-5A1F-4AF3-A1DD-DF08D666A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4A7A2A-F763-4936-8D98-2F5957FD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09F939-2920-4B81-9BC0-621864FD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475C82-4A71-410B-A390-7D4C95F5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78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ED023-88B2-467F-8DB7-B69F79DB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F9AC07-B69B-461F-8940-D25EF515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ECA5B-243A-4F87-A66C-72FE7EF9B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2930E-A6FF-4322-BEEC-DAC651A9E567}" type="datetimeFigureOut">
              <a:rPr lang="ru-RU" smtClean="0"/>
              <a:t>14.03.2022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7F537B-E9AC-4646-A029-733093D46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25D9DC-D32C-49DA-BE46-931927DD3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09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759E8-B386-460D-8184-F848F39BF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Администрирование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FD4E6F-0046-4FEA-9288-BE733EB05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2021-2022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Лекция 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52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Опции, влияющие на скорость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838200" y="1876218"/>
            <a:ext cx="105156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skip-name-resolve </a:t>
            </a:r>
            <a:endParaRPr lang="ru-RU" sz="3200" dirty="0">
              <a:solidFill>
                <a:schemeClr val="accent1"/>
              </a:solidFill>
            </a:endParaRPr>
          </a:p>
          <a:p>
            <a:r>
              <a:rPr lang="en-US" sz="3200" dirty="0"/>
              <a:t>SQL</a:t>
            </a:r>
            <a:r>
              <a:rPr lang="ru-RU" sz="3200" dirty="0"/>
              <a:t>-сервер не будет пытаться находить имя хоста, который к нему подключается. Будет ограничиваться лишь </a:t>
            </a:r>
            <a:r>
              <a:rPr lang="en-US" sz="3200" dirty="0"/>
              <a:t>IP</a:t>
            </a:r>
            <a:r>
              <a:rPr lang="ru-RU" sz="3200" dirty="0"/>
              <a:t>-адресом</a:t>
            </a:r>
          </a:p>
          <a:p>
            <a:endParaRPr lang="ru-RU" sz="3200" dirty="0"/>
          </a:p>
          <a:p>
            <a:r>
              <a:rPr lang="en-US" sz="3200" dirty="0" err="1">
                <a:solidFill>
                  <a:schemeClr val="accent1"/>
                </a:solidFill>
              </a:rPr>
              <a:t>max_connections</a:t>
            </a:r>
            <a:r>
              <a:rPr lang="en-US" sz="3200" dirty="0">
                <a:solidFill>
                  <a:schemeClr val="accent1"/>
                </a:solidFill>
              </a:rPr>
              <a:t> = 1</a:t>
            </a:r>
            <a:r>
              <a:rPr lang="ru-RU" sz="3200" dirty="0">
                <a:solidFill>
                  <a:schemeClr val="accent1"/>
                </a:solidFill>
              </a:rPr>
              <a:t>28</a:t>
            </a:r>
          </a:p>
          <a:p>
            <a:r>
              <a:rPr lang="ru-RU" sz="3200" dirty="0"/>
              <a:t>Максимальное количество подключений к </a:t>
            </a:r>
            <a:r>
              <a:rPr lang="en-US" sz="3200" dirty="0"/>
              <a:t>SQL</a:t>
            </a:r>
            <a:r>
              <a:rPr lang="ru-RU" sz="3200" dirty="0"/>
              <a:t>-серверу. Если подключений больше – «</a:t>
            </a:r>
            <a:r>
              <a:rPr lang="en-US" sz="3200" dirty="0"/>
              <a:t>Too many connections</a:t>
            </a:r>
            <a:r>
              <a:rPr lang="ru-RU" sz="32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16738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Опции, влияющие на скорость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838200" y="1823210"/>
            <a:ext cx="10515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 err="1">
                <a:solidFill>
                  <a:schemeClr val="accent1"/>
                </a:solidFill>
              </a:rPr>
              <a:t>query_cache_type</a:t>
            </a:r>
            <a:r>
              <a:rPr lang="ru-RU" sz="3200" dirty="0">
                <a:solidFill>
                  <a:schemeClr val="accent1"/>
                </a:solidFill>
              </a:rPr>
              <a:t> </a:t>
            </a:r>
            <a:r>
              <a:rPr lang="ru-RU" sz="3200" dirty="0"/>
              <a:t>—параметр, активирующий или деактивирующий службу управления </a:t>
            </a:r>
            <a:r>
              <a:rPr lang="ru-RU" sz="3200" dirty="0" err="1"/>
              <a:t>кешем</a:t>
            </a:r>
            <a:r>
              <a:rPr lang="ru-RU" sz="3200" dirty="0"/>
              <a:t> в MySQL. Если в проекте вставляется много данных, то его рекомендуется отключить, установив </a:t>
            </a:r>
            <a:r>
              <a:rPr lang="ru-RU" sz="3200" dirty="0" err="1"/>
              <a:t>query_cache_type</a:t>
            </a:r>
            <a:r>
              <a:rPr lang="ru-RU" sz="3200" dirty="0"/>
              <a:t> в 0, т. е. </a:t>
            </a:r>
            <a:r>
              <a:rPr lang="ru-RU" sz="3200" dirty="0" err="1"/>
              <a:t>query_cache_type</a:t>
            </a:r>
            <a:r>
              <a:rPr lang="ru-RU" sz="3200" dirty="0"/>
              <a:t> = 0.</a:t>
            </a:r>
          </a:p>
          <a:p>
            <a:endParaRPr lang="ru-RU" sz="3200" dirty="0">
              <a:solidFill>
                <a:schemeClr val="accent1"/>
              </a:solidFill>
            </a:endParaRPr>
          </a:p>
          <a:p>
            <a:r>
              <a:rPr lang="ru-RU" sz="3200" dirty="0" err="1">
                <a:solidFill>
                  <a:schemeClr val="accent1"/>
                </a:solidFill>
              </a:rPr>
              <a:t>query_cache_size</a:t>
            </a:r>
            <a:r>
              <a:rPr lang="ru-RU" sz="3200" dirty="0"/>
              <a:t> — объем ОЗУ, выделяемого под </a:t>
            </a:r>
            <a:r>
              <a:rPr lang="ru-RU" sz="3200" dirty="0" err="1"/>
              <a:t>кеш</a:t>
            </a:r>
            <a:r>
              <a:rPr lang="ru-RU" sz="3200" dirty="0"/>
              <a:t> SQL-запросов. Его рекомендуется отключить для проектов с большим количеством записей, т. е. </a:t>
            </a:r>
            <a:r>
              <a:rPr lang="ru-RU" sz="3200" dirty="0" err="1"/>
              <a:t>query_cache_size</a:t>
            </a:r>
            <a:r>
              <a:rPr lang="ru-RU" sz="3200" dirty="0"/>
              <a:t>=0.</a:t>
            </a:r>
          </a:p>
        </p:txBody>
      </p:sp>
    </p:spTree>
    <p:extLst>
      <p:ext uri="{BB962C8B-B14F-4D97-AF65-F5344CB8AC3E}">
        <p14:creationId xmlns:p14="http://schemas.microsoft.com/office/powerpoint/2010/main" val="3868018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Отлавливаем медленные запросы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838200" y="1902723"/>
            <a:ext cx="105156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log-slow-queries=/var/log/</a:t>
            </a:r>
            <a:r>
              <a:rPr lang="en-US" sz="3200" dirty="0" err="1">
                <a:solidFill>
                  <a:schemeClr val="accent1"/>
                </a:solidFill>
              </a:rPr>
              <a:t>mariadb</a:t>
            </a:r>
            <a:r>
              <a:rPr lang="en-US" sz="3200" dirty="0">
                <a:solidFill>
                  <a:schemeClr val="accent1"/>
                </a:solidFill>
              </a:rPr>
              <a:t>/slow_queries.log</a:t>
            </a:r>
            <a:endParaRPr lang="ru-RU" sz="3200" dirty="0">
              <a:solidFill>
                <a:schemeClr val="accent1"/>
              </a:solidFill>
            </a:endParaRPr>
          </a:p>
          <a:p>
            <a:r>
              <a:rPr lang="ru-RU" sz="3200" dirty="0"/>
              <a:t>Указываем файл, куда будет записывать медленные запросы</a:t>
            </a:r>
          </a:p>
          <a:p>
            <a:endParaRPr lang="en-US" sz="3200" dirty="0">
              <a:solidFill>
                <a:schemeClr val="accent1"/>
              </a:solidFill>
            </a:endParaRPr>
          </a:p>
          <a:p>
            <a:r>
              <a:rPr lang="en-US" sz="3200" dirty="0" err="1">
                <a:solidFill>
                  <a:schemeClr val="accent1"/>
                </a:solidFill>
              </a:rPr>
              <a:t>long_query_time</a:t>
            </a:r>
            <a:r>
              <a:rPr lang="en-US" sz="3200" dirty="0">
                <a:solidFill>
                  <a:schemeClr val="accent1"/>
                </a:solidFill>
              </a:rPr>
              <a:t>=5</a:t>
            </a:r>
            <a:endParaRPr lang="ru-RU" sz="3200" dirty="0">
              <a:solidFill>
                <a:schemeClr val="accent1"/>
              </a:solidFill>
            </a:endParaRPr>
          </a:p>
          <a:p>
            <a:r>
              <a:rPr lang="ru-RU" sz="3200" dirty="0"/>
              <a:t>Этот параметр определяет, что именно считать медленным запросом. В данном случае, будет считать медленными все запросы, которые выполняются более 5 сек</a:t>
            </a:r>
          </a:p>
        </p:txBody>
      </p:sp>
    </p:spTree>
    <p:extLst>
      <p:ext uri="{BB962C8B-B14F-4D97-AF65-F5344CB8AC3E}">
        <p14:creationId xmlns:p14="http://schemas.microsoft.com/office/powerpoint/2010/main" val="2354869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Просмотр изменений в файле на лету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487557" y="2151727"/>
            <a:ext cx="937922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tail -</a:t>
            </a:r>
            <a:r>
              <a:rPr lang="ru-RU" sz="3200" dirty="0">
                <a:solidFill>
                  <a:schemeClr val="accent1"/>
                </a:solidFill>
              </a:rPr>
              <a:t>10</a:t>
            </a:r>
            <a:r>
              <a:rPr lang="en-US" sz="3200" dirty="0">
                <a:solidFill>
                  <a:schemeClr val="accent1"/>
                </a:solidFill>
              </a:rPr>
              <a:t> /var/log/</a:t>
            </a:r>
            <a:r>
              <a:rPr lang="en-US" sz="3200" dirty="0" err="1">
                <a:solidFill>
                  <a:schemeClr val="accent1"/>
                </a:solidFill>
              </a:rPr>
              <a:t>mariadb</a:t>
            </a:r>
            <a:r>
              <a:rPr lang="en-US" sz="3200" dirty="0">
                <a:solidFill>
                  <a:schemeClr val="accent1"/>
                </a:solidFill>
              </a:rPr>
              <a:t>/slow-queries.log</a:t>
            </a:r>
            <a:endParaRPr lang="ru-RU" sz="3200" dirty="0"/>
          </a:p>
          <a:p>
            <a:r>
              <a:rPr lang="ru-RU" sz="3200" dirty="0"/>
              <a:t>Вывести последние 10 строчек из файла</a:t>
            </a:r>
          </a:p>
          <a:p>
            <a:endParaRPr lang="ru-RU" sz="3200" dirty="0">
              <a:solidFill>
                <a:schemeClr val="accent1"/>
              </a:solidFill>
            </a:endParaRPr>
          </a:p>
          <a:p>
            <a:endParaRPr lang="ru-RU" sz="3200" dirty="0">
              <a:solidFill>
                <a:schemeClr val="accent1"/>
              </a:solidFill>
            </a:endParaRPr>
          </a:p>
          <a:p>
            <a:r>
              <a:rPr lang="en-US" sz="3200" dirty="0">
                <a:solidFill>
                  <a:schemeClr val="accent1"/>
                </a:solidFill>
              </a:rPr>
              <a:t>tail -f /var/log/</a:t>
            </a:r>
            <a:r>
              <a:rPr lang="en-US" sz="3200" dirty="0" err="1">
                <a:solidFill>
                  <a:schemeClr val="accent1"/>
                </a:solidFill>
              </a:rPr>
              <a:t>mariadb</a:t>
            </a:r>
            <a:r>
              <a:rPr lang="en-US" sz="3200" dirty="0">
                <a:solidFill>
                  <a:schemeClr val="accent1"/>
                </a:solidFill>
              </a:rPr>
              <a:t>/slow-queries.log</a:t>
            </a:r>
            <a:endParaRPr lang="ru-RU" sz="3200" dirty="0">
              <a:solidFill>
                <a:schemeClr val="accent1"/>
              </a:solidFill>
            </a:endParaRPr>
          </a:p>
          <a:p>
            <a:r>
              <a:rPr lang="ru-RU" sz="3200" dirty="0"/>
              <a:t>Отслеживает последние изменения в файле и их выводит</a:t>
            </a:r>
          </a:p>
        </p:txBody>
      </p:sp>
    </p:spTree>
    <p:extLst>
      <p:ext uri="{BB962C8B-B14F-4D97-AF65-F5344CB8AC3E}">
        <p14:creationId xmlns:p14="http://schemas.microsoft.com/office/powerpoint/2010/main" val="1244576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Оптимизируем запросы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020418" y="1690688"/>
            <a:ext cx="1033338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Посмотреть план запроса</a:t>
            </a:r>
          </a:p>
          <a:p>
            <a:r>
              <a:rPr lang="en-US" sz="3200" dirty="0">
                <a:solidFill>
                  <a:srgbClr val="C00000"/>
                </a:solidFill>
              </a:rPr>
              <a:t>EXPLAIN</a:t>
            </a:r>
            <a:r>
              <a:rPr lang="ru-RU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[SQL_NO_CACHE] </a:t>
            </a:r>
            <a:r>
              <a:rPr lang="en-US" sz="3200" dirty="0">
                <a:solidFill>
                  <a:schemeClr val="accent1"/>
                </a:solidFill>
              </a:rPr>
              <a:t>SQL-</a:t>
            </a:r>
            <a:r>
              <a:rPr lang="ru-RU" sz="3200" dirty="0">
                <a:solidFill>
                  <a:schemeClr val="accent1"/>
                </a:solidFill>
              </a:rPr>
              <a:t>запрос</a:t>
            </a:r>
          </a:p>
          <a:p>
            <a:endParaRPr lang="ru-RU" sz="3200" dirty="0">
              <a:solidFill>
                <a:srgbClr val="C00000"/>
              </a:solidFill>
            </a:endParaRPr>
          </a:p>
          <a:p>
            <a:r>
              <a:rPr lang="ru-RU" sz="3200" dirty="0"/>
              <a:t>Примеры:</a:t>
            </a:r>
          </a:p>
          <a:p>
            <a:r>
              <a:rPr lang="en-US" sz="3200" dirty="0">
                <a:solidFill>
                  <a:srgbClr val="C00000"/>
                </a:solidFill>
              </a:rPr>
              <a:t>EXPLAIN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SELECT * FROM student WHERE name LIKE '%</a:t>
            </a:r>
            <a:r>
              <a:rPr lang="en-US" sz="3200" dirty="0" err="1">
                <a:solidFill>
                  <a:schemeClr val="accent1"/>
                </a:solidFill>
              </a:rPr>
              <a:t>алер%й</a:t>
            </a:r>
            <a:r>
              <a:rPr lang="en-US" sz="3200" dirty="0">
                <a:solidFill>
                  <a:schemeClr val="accent1"/>
                </a:solidFill>
              </a:rPr>
              <a:t>'</a:t>
            </a:r>
            <a:r>
              <a:rPr lang="en-US" sz="3200" dirty="0"/>
              <a:t>;</a:t>
            </a:r>
            <a:endParaRPr lang="ru-RU" sz="3200" dirty="0"/>
          </a:p>
          <a:p>
            <a:endParaRPr lang="ru-RU" sz="3200" dirty="0"/>
          </a:p>
          <a:p>
            <a:r>
              <a:rPr lang="en-US" sz="3200" dirty="0">
                <a:solidFill>
                  <a:srgbClr val="C00000"/>
                </a:solidFill>
              </a:rPr>
              <a:t>EXPLAIN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SELECT </a:t>
            </a:r>
            <a:r>
              <a:rPr lang="en-US" sz="3200" dirty="0">
                <a:solidFill>
                  <a:schemeClr val="accent6"/>
                </a:solidFill>
              </a:rPr>
              <a:t>SQL_NO_CACHE </a:t>
            </a:r>
            <a:r>
              <a:rPr lang="en-US" sz="3200" dirty="0">
                <a:solidFill>
                  <a:schemeClr val="accent1"/>
                </a:solidFill>
              </a:rPr>
              <a:t>* FROM student WHERE name LIKE '%</a:t>
            </a:r>
            <a:r>
              <a:rPr lang="en-US" sz="3200" dirty="0" err="1">
                <a:solidFill>
                  <a:schemeClr val="accent1"/>
                </a:solidFill>
              </a:rPr>
              <a:t>алер%й</a:t>
            </a:r>
            <a:r>
              <a:rPr lang="en-US" sz="3200" dirty="0">
                <a:solidFill>
                  <a:schemeClr val="accent1"/>
                </a:solidFill>
              </a:rPr>
              <a:t>'</a:t>
            </a:r>
            <a:r>
              <a:rPr lang="en-US" sz="3200" dirty="0">
                <a:solidFill>
                  <a:srgbClr val="7030A0"/>
                </a:solidFill>
              </a:rPr>
              <a:t>\G</a:t>
            </a:r>
            <a:r>
              <a:rPr lang="en-US" sz="3200" dirty="0">
                <a:solidFill>
                  <a:schemeClr val="accent1"/>
                </a:solidFill>
              </a:rPr>
              <a:t>;</a:t>
            </a:r>
            <a:endParaRPr lang="ru-RU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510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5C08C9-20BB-4C51-B83D-32827ABC5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30" y="421101"/>
            <a:ext cx="9456739" cy="601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94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Подключаемся по </a:t>
            </a:r>
            <a:r>
              <a:rPr lang="en-US" dirty="0"/>
              <a:t>CLI </a:t>
            </a:r>
            <a:r>
              <a:rPr lang="ru-RU" dirty="0"/>
              <a:t>к другому серверу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020418" y="1690688"/>
            <a:ext cx="1033338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Для подключения к локальному серверу: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&gt; </a:t>
            </a:r>
            <a:r>
              <a:rPr lang="en-US" sz="3200" dirty="0" err="1">
                <a:solidFill>
                  <a:schemeClr val="accent1"/>
                </a:solidFill>
              </a:rPr>
              <a:t>mysql</a:t>
            </a:r>
            <a:r>
              <a:rPr lang="en-US" sz="3200" dirty="0">
                <a:solidFill>
                  <a:schemeClr val="accent1"/>
                </a:solidFill>
              </a:rPr>
              <a:t> -u </a:t>
            </a:r>
            <a:r>
              <a:rPr lang="en-US" sz="3200" dirty="0">
                <a:solidFill>
                  <a:srgbClr val="7030A0"/>
                </a:solidFill>
              </a:rPr>
              <a:t>user</a:t>
            </a:r>
            <a:r>
              <a:rPr lang="en-US" sz="3200" dirty="0">
                <a:solidFill>
                  <a:schemeClr val="accent1"/>
                </a:solidFill>
              </a:rPr>
              <a:t> -p </a:t>
            </a:r>
            <a:endParaRPr lang="ru-RU" sz="3200" dirty="0">
              <a:solidFill>
                <a:schemeClr val="accent1"/>
              </a:solidFill>
            </a:endParaRPr>
          </a:p>
          <a:p>
            <a:endParaRPr lang="ru-RU" sz="3200" dirty="0">
              <a:solidFill>
                <a:srgbClr val="C00000"/>
              </a:solidFill>
            </a:endParaRPr>
          </a:p>
          <a:p>
            <a:r>
              <a:rPr lang="ru-RU" sz="3200" dirty="0"/>
              <a:t>Для подключения к другому хосту: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&gt; </a:t>
            </a:r>
            <a:r>
              <a:rPr lang="en-US" sz="3200" dirty="0" err="1">
                <a:solidFill>
                  <a:schemeClr val="accent1"/>
                </a:solidFill>
              </a:rPr>
              <a:t>mysql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ru-RU" sz="3200" dirty="0">
                <a:solidFill>
                  <a:schemeClr val="accent1"/>
                </a:solidFill>
              </a:rPr>
              <a:t>-</a:t>
            </a:r>
            <a:r>
              <a:rPr lang="en-US" sz="3200" dirty="0">
                <a:solidFill>
                  <a:schemeClr val="accent1"/>
                </a:solidFill>
              </a:rPr>
              <a:t>h </a:t>
            </a:r>
            <a:r>
              <a:rPr lang="en-US" sz="3200" dirty="0">
                <a:solidFill>
                  <a:srgbClr val="C00000"/>
                </a:solidFill>
              </a:rPr>
              <a:t>hostname</a:t>
            </a:r>
            <a:r>
              <a:rPr lang="en-US" sz="3200" dirty="0">
                <a:solidFill>
                  <a:schemeClr val="accent1"/>
                </a:solidFill>
              </a:rPr>
              <a:t> -u </a:t>
            </a:r>
            <a:r>
              <a:rPr lang="en-US" sz="3200" dirty="0">
                <a:solidFill>
                  <a:srgbClr val="7030A0"/>
                </a:solidFill>
              </a:rPr>
              <a:t>user</a:t>
            </a:r>
            <a:r>
              <a:rPr lang="en-US" sz="3200" dirty="0">
                <a:solidFill>
                  <a:schemeClr val="accent1"/>
                </a:solidFill>
              </a:rPr>
              <a:t> -p </a:t>
            </a:r>
            <a:endParaRPr lang="ru-RU" sz="3200" dirty="0">
              <a:solidFill>
                <a:schemeClr val="accent1"/>
              </a:solidFill>
            </a:endParaRPr>
          </a:p>
          <a:p>
            <a:r>
              <a:rPr lang="en-US" sz="3200" dirty="0">
                <a:solidFill>
                  <a:schemeClr val="accent1"/>
                </a:solidFill>
              </a:rPr>
              <a:t>&gt; </a:t>
            </a:r>
            <a:r>
              <a:rPr lang="en-US" sz="3200" dirty="0" err="1">
                <a:solidFill>
                  <a:schemeClr val="accent1"/>
                </a:solidFill>
              </a:rPr>
              <a:t>mysql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ru-RU" sz="3200" dirty="0">
                <a:solidFill>
                  <a:schemeClr val="accent1"/>
                </a:solidFill>
              </a:rPr>
              <a:t>-</a:t>
            </a:r>
            <a:r>
              <a:rPr lang="en-US" sz="3200" dirty="0">
                <a:solidFill>
                  <a:schemeClr val="accent1"/>
                </a:solidFill>
              </a:rPr>
              <a:t>-host=</a:t>
            </a:r>
            <a:r>
              <a:rPr lang="en-US" sz="3200" dirty="0">
                <a:solidFill>
                  <a:srgbClr val="C00000"/>
                </a:solidFill>
              </a:rPr>
              <a:t>hostname</a:t>
            </a:r>
            <a:r>
              <a:rPr lang="en-US" sz="3200" dirty="0">
                <a:solidFill>
                  <a:schemeClr val="accent1"/>
                </a:solidFill>
              </a:rPr>
              <a:t> -u </a:t>
            </a:r>
            <a:r>
              <a:rPr lang="en-US" sz="3200" dirty="0">
                <a:solidFill>
                  <a:srgbClr val="7030A0"/>
                </a:solidFill>
              </a:rPr>
              <a:t>user</a:t>
            </a:r>
            <a:r>
              <a:rPr lang="en-US" sz="3200" dirty="0">
                <a:solidFill>
                  <a:schemeClr val="accent1"/>
                </a:solidFill>
              </a:rPr>
              <a:t> -p </a:t>
            </a:r>
            <a:endParaRPr lang="ru-RU" sz="3200" dirty="0">
              <a:solidFill>
                <a:schemeClr val="accent1"/>
              </a:solidFill>
            </a:endParaRP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551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Конфигурация </a:t>
            </a:r>
            <a:r>
              <a:rPr lang="en-US" dirty="0"/>
              <a:t>MySQL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016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Запуск, остановка и перезапуск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550504" y="1885074"/>
            <a:ext cx="939579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Запуск </a:t>
            </a:r>
            <a:r>
              <a:rPr lang="en-US" sz="2400" b="1" dirty="0"/>
              <a:t>MySQL, </a:t>
            </a:r>
            <a:r>
              <a:rPr lang="ru-RU" sz="2400" b="1" dirty="0"/>
              <a:t>если он еще не запущен</a:t>
            </a:r>
          </a:p>
          <a:p>
            <a:r>
              <a:rPr lang="en-US" sz="2400" dirty="0" err="1"/>
              <a:t>sudo</a:t>
            </a:r>
            <a:r>
              <a:rPr lang="en-US" sz="2400" dirty="0"/>
              <a:t> </a:t>
            </a:r>
            <a:r>
              <a:rPr lang="en-US" sz="2400" dirty="0" err="1"/>
              <a:t>systemctl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start</a:t>
            </a:r>
            <a:r>
              <a:rPr lang="en-US" sz="2400" dirty="0"/>
              <a:t> </a:t>
            </a:r>
            <a:r>
              <a:rPr lang="en-US" sz="2400" dirty="0" err="1"/>
              <a:t>mysql</a:t>
            </a:r>
            <a:endParaRPr lang="en-US" sz="2400" dirty="0"/>
          </a:p>
          <a:p>
            <a:r>
              <a:rPr lang="en-US" sz="2400" dirty="0" err="1"/>
              <a:t>sudo</a:t>
            </a:r>
            <a:r>
              <a:rPr lang="en-US" sz="2400" dirty="0"/>
              <a:t> </a:t>
            </a:r>
            <a:r>
              <a:rPr lang="en-US" sz="2400" dirty="0" err="1"/>
              <a:t>systemctl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start</a:t>
            </a:r>
            <a:r>
              <a:rPr lang="en-US" sz="2400" dirty="0"/>
              <a:t> </a:t>
            </a:r>
            <a:r>
              <a:rPr lang="en-US" sz="2400" dirty="0" err="1"/>
              <a:t>mariadb</a:t>
            </a:r>
            <a:r>
              <a:rPr lang="en-US" sz="2400" dirty="0"/>
              <a:t> - </a:t>
            </a:r>
            <a:r>
              <a:rPr lang="ru-RU" sz="2400" dirty="0"/>
              <a:t>именно для сервера </a:t>
            </a:r>
            <a:r>
              <a:rPr lang="en-US" sz="2400" dirty="0"/>
              <a:t>Azure</a:t>
            </a:r>
            <a:endParaRPr lang="ru-RU" sz="2400" dirty="0"/>
          </a:p>
          <a:p>
            <a:endParaRPr lang="ru-RU" sz="2400" dirty="0"/>
          </a:p>
          <a:p>
            <a:r>
              <a:rPr lang="ru-RU" sz="2400" b="1" dirty="0"/>
              <a:t>Остановка </a:t>
            </a:r>
            <a:r>
              <a:rPr lang="en-US" sz="2400" b="1" dirty="0"/>
              <a:t>MySQL, </a:t>
            </a:r>
            <a:r>
              <a:rPr lang="ru-RU" sz="2400" b="1" dirty="0"/>
              <a:t>если ранее был запущен</a:t>
            </a:r>
          </a:p>
          <a:p>
            <a:r>
              <a:rPr lang="en-US" sz="2400" dirty="0" err="1"/>
              <a:t>sudo</a:t>
            </a:r>
            <a:r>
              <a:rPr lang="en-US" sz="2400" dirty="0"/>
              <a:t> </a:t>
            </a:r>
            <a:r>
              <a:rPr lang="en-US" sz="2400" dirty="0" err="1"/>
              <a:t>systemctl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stop</a:t>
            </a:r>
            <a:r>
              <a:rPr lang="en-US" sz="2400" dirty="0"/>
              <a:t> </a:t>
            </a:r>
            <a:r>
              <a:rPr lang="en-US" sz="2400" dirty="0" err="1"/>
              <a:t>mysql</a:t>
            </a:r>
            <a:endParaRPr lang="en-US" sz="2400" dirty="0"/>
          </a:p>
          <a:p>
            <a:r>
              <a:rPr lang="en-US" sz="2400" dirty="0" err="1"/>
              <a:t>sudo</a:t>
            </a:r>
            <a:r>
              <a:rPr lang="en-US" sz="2400" dirty="0"/>
              <a:t> </a:t>
            </a:r>
            <a:r>
              <a:rPr lang="en-US" sz="2400" dirty="0" err="1"/>
              <a:t>systemctl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stop</a:t>
            </a:r>
            <a:r>
              <a:rPr lang="en-US" sz="2400" dirty="0"/>
              <a:t> </a:t>
            </a:r>
            <a:r>
              <a:rPr lang="en-US" sz="2400" dirty="0" err="1"/>
              <a:t>mariadb</a:t>
            </a:r>
            <a:r>
              <a:rPr lang="en-US" sz="2400" dirty="0"/>
              <a:t> - </a:t>
            </a:r>
            <a:r>
              <a:rPr lang="ru-RU" sz="2400" dirty="0"/>
              <a:t>именно для сервера </a:t>
            </a:r>
            <a:r>
              <a:rPr lang="en-US" sz="2400" dirty="0"/>
              <a:t>Azure</a:t>
            </a:r>
          </a:p>
          <a:p>
            <a:endParaRPr lang="en-US" sz="2400" dirty="0"/>
          </a:p>
          <a:p>
            <a:r>
              <a:rPr lang="ru-RU" sz="2400" b="1" dirty="0"/>
              <a:t>Перезапуск </a:t>
            </a:r>
            <a:r>
              <a:rPr lang="en-US" sz="2400" b="1" dirty="0"/>
              <a:t>MySQL. </a:t>
            </a:r>
            <a:r>
              <a:rPr lang="ru-RU" sz="2400" b="1" dirty="0"/>
              <a:t>Например, при изменении файла конфигурации</a:t>
            </a:r>
            <a:endParaRPr lang="en-US" sz="2400" b="1" dirty="0"/>
          </a:p>
          <a:p>
            <a:r>
              <a:rPr lang="en-US" sz="2400" dirty="0" err="1"/>
              <a:t>sudo</a:t>
            </a:r>
            <a:r>
              <a:rPr lang="en-US" sz="2400" dirty="0"/>
              <a:t> </a:t>
            </a:r>
            <a:r>
              <a:rPr lang="en-US" sz="2400" dirty="0" err="1"/>
              <a:t>systemctl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restart</a:t>
            </a:r>
            <a:r>
              <a:rPr lang="en-US" sz="2400" dirty="0"/>
              <a:t> </a:t>
            </a:r>
            <a:r>
              <a:rPr lang="en-US" sz="2400" dirty="0" err="1"/>
              <a:t>mysql</a:t>
            </a:r>
            <a:endParaRPr lang="en-US" sz="2400" dirty="0"/>
          </a:p>
          <a:p>
            <a:r>
              <a:rPr lang="en-US" sz="2400" dirty="0" err="1"/>
              <a:t>sudo</a:t>
            </a:r>
            <a:r>
              <a:rPr lang="en-US" sz="2400" dirty="0"/>
              <a:t> </a:t>
            </a:r>
            <a:r>
              <a:rPr lang="en-US" sz="2400" dirty="0" err="1"/>
              <a:t>systemctl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restart</a:t>
            </a:r>
            <a:r>
              <a:rPr lang="en-US" sz="2400" dirty="0"/>
              <a:t> </a:t>
            </a:r>
            <a:r>
              <a:rPr lang="en-US" sz="2400" dirty="0" err="1"/>
              <a:t>mariadb</a:t>
            </a:r>
            <a:r>
              <a:rPr lang="en-US" sz="2400" dirty="0"/>
              <a:t> - </a:t>
            </a:r>
            <a:r>
              <a:rPr lang="ru-RU" sz="2400" dirty="0"/>
              <a:t>именно для сервера </a:t>
            </a:r>
            <a:r>
              <a:rPr lang="en-US" sz="2400" dirty="0"/>
              <a:t>Azure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3826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Просмотр всех опций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656521" y="1690688"/>
            <a:ext cx="939579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mysqld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7030A0"/>
                </a:solidFill>
                <a:latin typeface="Consolas" panose="020B0609020204030204" pitchFamily="49" charset="0"/>
              </a:rPr>
              <a:t>--verbose </a:t>
            </a:r>
            <a:r>
              <a:rPr lang="ru-RU" sz="3600" dirty="0">
                <a:solidFill>
                  <a:srgbClr val="7030A0"/>
                </a:solidFill>
                <a:latin typeface="Consolas" panose="020B0609020204030204" pitchFamily="49" charset="0"/>
              </a:rPr>
              <a:t>--</a:t>
            </a:r>
            <a:r>
              <a:rPr lang="en-US" sz="3600" dirty="0">
                <a:solidFill>
                  <a:srgbClr val="7030A0"/>
                </a:solidFill>
                <a:latin typeface="Consolas" panose="020B0609020204030204" pitchFamily="49" charset="0"/>
              </a:rPr>
              <a:t>help</a:t>
            </a:r>
            <a:endParaRPr lang="ru-RU" sz="36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ru-RU" sz="2400" dirty="0"/>
              <a:t>Выводит все опции</a:t>
            </a:r>
            <a:r>
              <a:rPr lang="en-US" sz="2400" dirty="0"/>
              <a:t> </a:t>
            </a:r>
            <a:r>
              <a:rPr lang="ru-RU" sz="2400"/>
              <a:t>их описаниями. </a:t>
            </a:r>
            <a:r>
              <a:rPr lang="ru-RU" sz="2400" dirty="0"/>
              <a:t>Если опция не была задана, то ей присваивается значение по умолчанию.</a:t>
            </a:r>
          </a:p>
          <a:p>
            <a:endParaRPr lang="ru-RU" sz="2400" dirty="0"/>
          </a:p>
          <a:p>
            <a:r>
              <a:rPr lang="ru-RU" sz="2400" b="1" dirty="0"/>
              <a:t>Вывод конкретной/конкретных опций</a:t>
            </a:r>
          </a:p>
          <a:p>
            <a:r>
              <a:rPr lang="en-US" sz="3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mysqld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7030A0"/>
                </a:solidFill>
                <a:latin typeface="Consolas" panose="020B0609020204030204" pitchFamily="49" charset="0"/>
              </a:rPr>
              <a:t>--verbose </a:t>
            </a:r>
            <a:r>
              <a:rPr lang="ru-RU" sz="3600" dirty="0">
                <a:solidFill>
                  <a:srgbClr val="7030A0"/>
                </a:solidFill>
                <a:latin typeface="Consolas" panose="020B0609020204030204" pitchFamily="49" charset="0"/>
              </a:rPr>
              <a:t>--</a:t>
            </a:r>
            <a:r>
              <a:rPr lang="en-US" sz="3600" dirty="0">
                <a:solidFill>
                  <a:srgbClr val="7030A0"/>
                </a:solidFill>
                <a:latin typeface="Consolas" panose="020B0609020204030204" pitchFamily="49" charset="0"/>
              </a:rPr>
              <a:t>help</a:t>
            </a:r>
            <a:r>
              <a:rPr lang="ru-RU" sz="3600" dirty="0">
                <a:latin typeface="Consolas" panose="020B0609020204030204" pitchFamily="49" charset="0"/>
              </a:rPr>
              <a:t> </a:t>
            </a:r>
            <a:r>
              <a:rPr lang="en-US" sz="3600" dirty="0">
                <a:latin typeface="Consolas" panose="020B0609020204030204" pitchFamily="49" charset="0"/>
              </a:rPr>
              <a:t>| grep "</a:t>
            </a:r>
            <a:r>
              <a:rPr lang="en-US" sz="3600" dirty="0" err="1">
                <a:latin typeface="Consolas" panose="020B0609020204030204" pitchFamily="49" charset="0"/>
              </a:rPr>
              <a:t>dir</a:t>
            </a:r>
            <a:r>
              <a:rPr lang="en-US" sz="3600" dirty="0">
                <a:latin typeface="Consolas" panose="020B0609020204030204" pitchFamily="49" charset="0"/>
              </a:rPr>
              <a:t>"</a:t>
            </a:r>
            <a:endParaRPr lang="ru-RU" sz="3600" dirty="0">
              <a:latin typeface="Consolas" panose="020B0609020204030204" pitchFamily="49" charset="0"/>
            </a:endParaRPr>
          </a:p>
          <a:p>
            <a:r>
              <a:rPr lang="ru-RU" sz="2400" dirty="0"/>
              <a:t>Команда </a:t>
            </a:r>
            <a:r>
              <a:rPr lang="en-US" sz="2400" dirty="0"/>
              <a:t>grep </a:t>
            </a:r>
            <a:r>
              <a:rPr lang="ru-RU" sz="2400" dirty="0"/>
              <a:t>в </a:t>
            </a:r>
            <a:r>
              <a:rPr lang="en-US" sz="2400" dirty="0"/>
              <a:t>Linux </a:t>
            </a:r>
            <a:r>
              <a:rPr lang="ru-RU" sz="2400" dirty="0"/>
              <a:t>позволяет отфильтровать поток данных</a:t>
            </a:r>
          </a:p>
          <a:p>
            <a:r>
              <a:rPr lang="ru-RU" sz="2400" dirty="0"/>
              <a:t>В данном случае команда стандартный вывод команды </a:t>
            </a:r>
            <a:r>
              <a:rPr lang="en-US" sz="2400" dirty="0" err="1"/>
              <a:t>mysql</a:t>
            </a:r>
            <a:r>
              <a:rPr lang="en-US" sz="2400" dirty="0"/>
              <a:t> </a:t>
            </a:r>
            <a:r>
              <a:rPr lang="ru-RU" sz="2400" dirty="0"/>
              <a:t>подается на стандартный вход команды </a:t>
            </a:r>
            <a:r>
              <a:rPr lang="en-US" sz="2400" dirty="0"/>
              <a:t>grep </a:t>
            </a:r>
            <a:r>
              <a:rPr lang="ru-RU" sz="2400" dirty="0"/>
              <a:t>и в нем ищется сочетание букв </a:t>
            </a:r>
            <a:r>
              <a:rPr lang="en-US" sz="2400" b="1" dirty="0" err="1"/>
              <a:t>dir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56076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Примеры параметров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656521" y="1690688"/>
            <a:ext cx="939579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datadir</a:t>
            </a:r>
            <a:r>
              <a:rPr lang="en-US" sz="2400" b="1" dirty="0"/>
              <a:t>                                                      /var/lib/</a:t>
            </a:r>
            <a:r>
              <a:rPr lang="en-US" sz="2400" b="1" dirty="0" err="1"/>
              <a:t>mysql</a:t>
            </a:r>
            <a:r>
              <a:rPr lang="en-US" sz="2400" b="1" dirty="0"/>
              <a:t>/</a:t>
            </a:r>
          </a:p>
          <a:p>
            <a:r>
              <a:rPr lang="en-US" sz="2400" b="1" dirty="0" err="1"/>
              <a:t>tmpdir</a:t>
            </a:r>
            <a:r>
              <a:rPr lang="en-US" sz="2400" b="1" dirty="0"/>
              <a:t>                                                       /</a:t>
            </a:r>
            <a:r>
              <a:rPr lang="en-US" sz="2400" b="1" dirty="0" err="1"/>
              <a:t>tmp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 err="1"/>
              <a:t>ssl</a:t>
            </a:r>
            <a:r>
              <a:rPr lang="en-US" sz="2400" b="1" dirty="0"/>
              <a:t>                                                          	FALSE</a:t>
            </a:r>
          </a:p>
          <a:p>
            <a:endParaRPr lang="en-US" sz="2400" b="1" dirty="0"/>
          </a:p>
          <a:p>
            <a:r>
              <a:rPr lang="en-US" sz="2400" b="1" dirty="0" err="1"/>
              <a:t>pid</a:t>
            </a:r>
            <a:r>
              <a:rPr lang="en-US" sz="2400" b="1" dirty="0"/>
              <a:t>-file                                                     /var/lib/</a:t>
            </a:r>
            <a:r>
              <a:rPr lang="en-US" sz="2400" b="1" dirty="0" err="1"/>
              <a:t>mysql</a:t>
            </a:r>
            <a:r>
              <a:rPr lang="en-US" sz="2400" b="1" dirty="0"/>
              <a:t>/</a:t>
            </a:r>
            <a:r>
              <a:rPr lang="en-US" sz="2400" b="1" dirty="0" err="1"/>
              <a:t>db-learning.pid</a:t>
            </a:r>
            <a:endParaRPr lang="en-US" sz="2400" b="1" dirty="0"/>
          </a:p>
          <a:p>
            <a:r>
              <a:rPr lang="en-US" sz="2400" b="1" dirty="0"/>
              <a:t>port                                                          3306</a:t>
            </a:r>
          </a:p>
          <a:p>
            <a:endParaRPr lang="en-US" sz="2400" b="1" dirty="0"/>
          </a:p>
          <a:p>
            <a:r>
              <a:rPr lang="en-US" sz="2400" b="1" dirty="0"/>
              <a:t>general-log                                              FALSE</a:t>
            </a:r>
          </a:p>
          <a:p>
            <a:r>
              <a:rPr lang="en-US" sz="2400" b="1" dirty="0"/>
              <a:t>general-log-file                                       db-learning.log</a:t>
            </a:r>
          </a:p>
          <a:p>
            <a:r>
              <a:rPr lang="en-US" sz="2400" b="1" dirty="0"/>
              <a:t>slow-query-log                                       FALSE</a:t>
            </a:r>
          </a:p>
          <a:p>
            <a:r>
              <a:rPr lang="en-US" sz="2400" b="1" dirty="0"/>
              <a:t>slow-query-log-file                                db-learning-slow.log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66368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Просмотр всех параметров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656521" y="1690688"/>
            <a:ext cx="939579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mysql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</a:rPr>
              <a:t>&gt; 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SHOW VARIABLES;</a:t>
            </a:r>
            <a:endParaRPr lang="ru-RU" sz="32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mysqladmin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variables</a:t>
            </a:r>
            <a:endParaRPr lang="ru-RU" sz="3200" dirty="0">
              <a:latin typeface="Consolas" panose="020B0609020204030204" pitchFamily="49" charset="0"/>
            </a:endParaRPr>
          </a:p>
          <a:p>
            <a:r>
              <a:rPr lang="ru-RU" sz="2400" dirty="0"/>
              <a:t>Выводит текущие значения всех параметров, которые фактически используются сервером в данный момент.</a:t>
            </a:r>
          </a:p>
          <a:p>
            <a:endParaRPr lang="ru-RU" sz="2400" dirty="0"/>
          </a:p>
          <a:p>
            <a:endParaRPr lang="ru-RU" sz="2400" dirty="0"/>
          </a:p>
          <a:p>
            <a:r>
              <a:rPr lang="en-US" sz="3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mysql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</a:rPr>
              <a:t>&gt; 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SHOW STATUS;</a:t>
            </a:r>
            <a:endParaRPr lang="ru-RU" sz="32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mysqladmin</a:t>
            </a: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extended-status</a:t>
            </a:r>
            <a:endParaRPr lang="ru-RU" sz="3200" dirty="0">
              <a:latin typeface="Consolas" panose="020B0609020204030204" pitchFamily="49" charset="0"/>
            </a:endParaRPr>
          </a:p>
          <a:p>
            <a:r>
              <a:rPr lang="ru-RU" sz="2400" dirty="0"/>
              <a:t>Выводит статус и статистику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1144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Файл конфигурации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838200" y="1690688"/>
            <a:ext cx="105156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Месторасположение основного файла конфигурация в </a:t>
            </a:r>
            <a:r>
              <a:rPr lang="en-US" sz="2800" dirty="0"/>
              <a:t>Linux: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/</a:t>
            </a:r>
            <a:r>
              <a:rPr lang="en-US" sz="3600" dirty="0" err="1">
                <a:solidFill>
                  <a:schemeClr val="accent1"/>
                </a:solidFill>
              </a:rPr>
              <a:t>etc</a:t>
            </a:r>
            <a:r>
              <a:rPr lang="en-US" sz="3600" dirty="0">
                <a:solidFill>
                  <a:schemeClr val="accent1"/>
                </a:solidFill>
              </a:rPr>
              <a:t>/</a:t>
            </a:r>
            <a:r>
              <a:rPr lang="en-US" sz="3600" dirty="0" err="1">
                <a:solidFill>
                  <a:schemeClr val="accent1"/>
                </a:solidFill>
              </a:rPr>
              <a:t>my.cnf</a:t>
            </a:r>
            <a:endParaRPr lang="en-US" sz="3600" dirty="0">
              <a:solidFill>
                <a:schemeClr val="accent1"/>
              </a:solidFill>
            </a:endParaRPr>
          </a:p>
          <a:p>
            <a:endParaRPr lang="en-US" sz="3600" dirty="0"/>
          </a:p>
          <a:p>
            <a:r>
              <a:rPr lang="ru-RU" sz="2400" dirty="0"/>
              <a:t>Рекомендуется разделить файл конфигурации на файлы для серверной части и для клиентской. Они расположены в директории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/</a:t>
            </a:r>
            <a:r>
              <a:rPr lang="en-US" sz="3600" dirty="0" err="1">
                <a:solidFill>
                  <a:schemeClr val="accent1"/>
                </a:solidFill>
              </a:rPr>
              <a:t>etc</a:t>
            </a:r>
            <a:r>
              <a:rPr lang="en-US" sz="3600" dirty="0">
                <a:solidFill>
                  <a:schemeClr val="accent1"/>
                </a:solidFill>
              </a:rPr>
              <a:t>/</a:t>
            </a:r>
            <a:r>
              <a:rPr lang="en-US" sz="3600" dirty="0" err="1">
                <a:solidFill>
                  <a:schemeClr val="accent1"/>
                </a:solidFill>
              </a:rPr>
              <a:t>my.cnf.d</a:t>
            </a:r>
            <a:r>
              <a:rPr lang="en-US" sz="3600" dirty="0">
                <a:solidFill>
                  <a:schemeClr val="accent1"/>
                </a:solidFill>
              </a:rPr>
              <a:t>/</a:t>
            </a:r>
            <a:r>
              <a:rPr lang="ru-RU" sz="3600" dirty="0">
                <a:solidFill>
                  <a:schemeClr val="accent1"/>
                </a:solidFill>
              </a:rPr>
              <a:t> - для </a:t>
            </a:r>
            <a:r>
              <a:rPr lang="en-US" sz="3600" dirty="0">
                <a:solidFill>
                  <a:schemeClr val="accent1"/>
                </a:solidFill>
              </a:rPr>
              <a:t>CentOS (Fedora)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/</a:t>
            </a:r>
            <a:r>
              <a:rPr lang="en-US" sz="3600" dirty="0" err="1">
                <a:solidFill>
                  <a:schemeClr val="accent1"/>
                </a:solidFill>
              </a:rPr>
              <a:t>etc</a:t>
            </a:r>
            <a:r>
              <a:rPr lang="en-US" sz="3600" dirty="0">
                <a:solidFill>
                  <a:schemeClr val="accent1"/>
                </a:solidFill>
              </a:rPr>
              <a:t>/</a:t>
            </a:r>
            <a:r>
              <a:rPr lang="en-US" sz="3600" dirty="0" err="1">
                <a:solidFill>
                  <a:schemeClr val="accent1"/>
                </a:solidFill>
              </a:rPr>
              <a:t>mysql</a:t>
            </a:r>
            <a:r>
              <a:rPr lang="en-US" sz="3600" dirty="0">
                <a:solidFill>
                  <a:schemeClr val="accent1"/>
                </a:solidFill>
              </a:rPr>
              <a:t>/ - </a:t>
            </a:r>
            <a:r>
              <a:rPr lang="ru-RU" sz="3600" dirty="0">
                <a:solidFill>
                  <a:schemeClr val="accent1"/>
                </a:solidFill>
              </a:rPr>
              <a:t>для </a:t>
            </a:r>
            <a:r>
              <a:rPr lang="en-US" sz="3600" dirty="0">
                <a:solidFill>
                  <a:schemeClr val="accent1"/>
                </a:solidFill>
              </a:rPr>
              <a:t>Ubuntu (Debian)</a:t>
            </a:r>
            <a:endParaRPr lang="ru-RU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62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Проверка файла конфигурации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838200" y="1690688"/>
            <a:ext cx="10515600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</a:rPr>
              <a:t>mysqld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--validate-config</a:t>
            </a:r>
            <a:endParaRPr lang="ru-RU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ru-RU" sz="2800" dirty="0"/>
              <a:t>Проверить файл конфигурации</a:t>
            </a:r>
          </a:p>
          <a:p>
            <a:endParaRPr lang="ru-RU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mysqld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 --defaults-file=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./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my.cnf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-test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--validate-config</a:t>
            </a:r>
            <a:endParaRPr lang="ru-RU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ru-RU" sz="2800" dirty="0"/>
              <a:t>Проверить не основной файл конфигурации</a:t>
            </a:r>
          </a:p>
          <a:p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Делать проверку следует каждый раз, когда вы изменили конфигурацию, чтобы не остановить сервис после перезапуска в случае, если в конфигурации присутствует ошибка</a:t>
            </a:r>
          </a:p>
        </p:txBody>
      </p:sp>
    </p:spTree>
    <p:extLst>
      <p:ext uri="{BB962C8B-B14F-4D97-AF65-F5344CB8AC3E}">
        <p14:creationId xmlns:p14="http://schemas.microsoft.com/office/powerpoint/2010/main" val="342421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838200" y="1690688"/>
            <a:ext cx="10515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port</a:t>
            </a:r>
            <a:r>
              <a:rPr lang="ru-RU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= 3306</a:t>
            </a:r>
            <a:endParaRPr lang="ru-RU" sz="2400" dirty="0">
              <a:solidFill>
                <a:schemeClr val="accent1"/>
              </a:solidFill>
            </a:endParaRPr>
          </a:p>
          <a:p>
            <a:r>
              <a:rPr lang="ru-RU" sz="2400" dirty="0"/>
              <a:t>Порт для подключения к </a:t>
            </a:r>
            <a:r>
              <a:rPr lang="en-US" sz="2400" dirty="0"/>
              <a:t>SQL</a:t>
            </a:r>
            <a:r>
              <a:rPr lang="ru-RU" sz="2400" dirty="0"/>
              <a:t>-серверу</a:t>
            </a:r>
          </a:p>
          <a:p>
            <a:endParaRPr lang="ru-RU" sz="2400" dirty="0"/>
          </a:p>
          <a:p>
            <a:r>
              <a:rPr lang="en-US" sz="2400" dirty="0" err="1">
                <a:solidFill>
                  <a:schemeClr val="accent1"/>
                </a:solidFill>
              </a:rPr>
              <a:t>datadir</a:t>
            </a:r>
            <a:r>
              <a:rPr lang="en-US" sz="2400" dirty="0">
                <a:solidFill>
                  <a:schemeClr val="accent1"/>
                </a:solidFill>
              </a:rPr>
              <a:t> = /var/lib/</a:t>
            </a:r>
            <a:r>
              <a:rPr lang="en-US" sz="2400" dirty="0" err="1">
                <a:solidFill>
                  <a:schemeClr val="accent1"/>
                </a:solidFill>
              </a:rPr>
              <a:t>mysql</a:t>
            </a:r>
            <a:endParaRPr lang="ru-RU" sz="2400" dirty="0">
              <a:solidFill>
                <a:schemeClr val="accent1"/>
              </a:solidFill>
            </a:endParaRPr>
          </a:p>
          <a:p>
            <a:r>
              <a:rPr lang="ru-RU" sz="2400" dirty="0"/>
              <a:t>Директория с файлами базы данных. Часто файлы БД размещают на </a:t>
            </a:r>
            <a:r>
              <a:rPr lang="ru-RU" sz="2400" dirty="0" err="1"/>
              <a:t>скорострых</a:t>
            </a:r>
            <a:r>
              <a:rPr lang="ru-RU" sz="2400" dirty="0"/>
              <a:t> дисках или </a:t>
            </a:r>
            <a:r>
              <a:rPr lang="en-US" sz="2400" dirty="0"/>
              <a:t>RAID</a:t>
            </a:r>
            <a:r>
              <a:rPr lang="ru-RU" sz="2400" dirty="0"/>
              <a:t>. Вместо этой опции можно использовать символические ссылки</a:t>
            </a:r>
            <a:r>
              <a:rPr lang="en-US" sz="2400" dirty="0"/>
              <a:t>. </a:t>
            </a:r>
            <a:r>
              <a:rPr lang="ru-RU" sz="2400" dirty="0"/>
              <a:t>То есть можно </a:t>
            </a:r>
            <a:r>
              <a:rPr lang="ru-RU" sz="2400" dirty="0" err="1"/>
              <a:t>примонтировать</a:t>
            </a:r>
            <a:r>
              <a:rPr lang="ru-RU" sz="2400" dirty="0"/>
              <a:t> нужную директорию в директорию </a:t>
            </a:r>
            <a:r>
              <a:rPr lang="en-US" sz="2400" dirty="0"/>
              <a:t>MySQL </a:t>
            </a:r>
            <a:r>
              <a:rPr lang="ru-RU" sz="2400" dirty="0"/>
              <a:t>по умолчанию.</a:t>
            </a:r>
          </a:p>
          <a:p>
            <a:endParaRPr lang="ru-RU" sz="2400" dirty="0"/>
          </a:p>
          <a:p>
            <a:r>
              <a:rPr lang="en-US" sz="2400" dirty="0" err="1">
                <a:solidFill>
                  <a:schemeClr val="accent1"/>
                </a:solidFill>
              </a:rPr>
              <a:t>tmpdir</a:t>
            </a:r>
            <a:r>
              <a:rPr lang="en-US" sz="2400" dirty="0">
                <a:solidFill>
                  <a:schemeClr val="accent1"/>
                </a:solidFill>
              </a:rPr>
              <a:t> = /</a:t>
            </a:r>
            <a:r>
              <a:rPr lang="en-US" sz="2400" dirty="0" err="1">
                <a:solidFill>
                  <a:schemeClr val="accent1"/>
                </a:solidFill>
              </a:rPr>
              <a:t>tmp</a:t>
            </a:r>
            <a:endParaRPr lang="ru-RU" sz="2400" dirty="0">
              <a:solidFill>
                <a:schemeClr val="accent1"/>
              </a:solidFill>
            </a:endParaRPr>
          </a:p>
          <a:p>
            <a:r>
              <a:rPr lang="ru-RU" sz="2400" dirty="0"/>
              <a:t>Директория, где будут размещаться временные файлы. Например, при сортировке или выполнении </a:t>
            </a:r>
            <a:r>
              <a:rPr lang="en-US" sz="2400" dirty="0"/>
              <a:t>join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7138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2CC9B991CE44B48B840C48F4E14C738" ma:contentTypeVersion="11" ma:contentTypeDescription="Создание документа." ma:contentTypeScope="" ma:versionID="c229767ce3b8782a8e135421238a08f7">
  <xsd:schema xmlns:xsd="http://www.w3.org/2001/XMLSchema" xmlns:xs="http://www.w3.org/2001/XMLSchema" xmlns:p="http://schemas.microsoft.com/office/2006/metadata/properties" xmlns:ns3="20895bc8-be02-42ca-8ca1-36e50731b469" xmlns:ns4="e85ba575-3eae-4c7e-b3f1-323868c4ce13" targetNamespace="http://schemas.microsoft.com/office/2006/metadata/properties" ma:root="true" ma:fieldsID="8f067912acd794335a3d7d083cfe6a8d" ns3:_="" ns4:_="">
    <xsd:import namespace="20895bc8-be02-42ca-8ca1-36e50731b469"/>
    <xsd:import namespace="e85ba575-3eae-4c7e-b3f1-323868c4c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895bc8-be02-42ca-8ca1-36e50731b4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5ba575-3eae-4c7e-b3f1-323868c4c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D3B951-5F0F-4CAD-BCE3-FE36B81463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895bc8-be02-42ca-8ca1-36e50731b469"/>
    <ds:schemaRef ds:uri="e85ba575-3eae-4c7e-b3f1-323868c4c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BC1E19-A7B0-4AB7-BA15-CB3C7B9B97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602252-2014-4D9C-BB1E-D47804EC2645}">
  <ds:schemaRefs>
    <ds:schemaRef ds:uri="20895bc8-be02-42ca-8ca1-36e50731b469"/>
    <ds:schemaRef ds:uri="e85ba575-3eae-4c7e-b3f1-323868c4ce1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5786</TotalTime>
  <Words>745</Words>
  <Application>Microsoft Office PowerPoint</Application>
  <PresentationFormat>Широкоэкранный</PresentationFormat>
  <Paragraphs>110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Тема Office</vt:lpstr>
      <vt:lpstr>Администрирование MySQL</vt:lpstr>
      <vt:lpstr>Конфигурация MySQL</vt:lpstr>
      <vt:lpstr>Запуск, остановка и перезапуск MySQL</vt:lpstr>
      <vt:lpstr>Просмотр всех опций MySQL</vt:lpstr>
      <vt:lpstr>Примеры параметров MySQL</vt:lpstr>
      <vt:lpstr>Просмотр всех параметров MySQL</vt:lpstr>
      <vt:lpstr>Файл конфигурации</vt:lpstr>
      <vt:lpstr>Проверка файла конфигурации</vt:lpstr>
      <vt:lpstr>Опции</vt:lpstr>
      <vt:lpstr>Опции, влияющие на скорость</vt:lpstr>
      <vt:lpstr>Опции, влияющие на скорость</vt:lpstr>
      <vt:lpstr>Отлавливаем медленные запросы</vt:lpstr>
      <vt:lpstr>Просмотр изменений в файле на лету</vt:lpstr>
      <vt:lpstr>Оптимизируем запросы</vt:lpstr>
      <vt:lpstr>Презентация PowerPoint</vt:lpstr>
      <vt:lpstr>Подключаемся по CLI к другому серверу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БД и основы SQL</dc:title>
  <dc:creator>Романов Аркадий Борисович</dc:creator>
  <cp:lastModifiedBy>Романов Аркадий Борисович</cp:lastModifiedBy>
  <cp:revision>94</cp:revision>
  <dcterms:created xsi:type="dcterms:W3CDTF">2021-09-25T09:32:47Z</dcterms:created>
  <dcterms:modified xsi:type="dcterms:W3CDTF">2022-03-14T13:49:13Z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0x01010042CC9B991CE44B48B840C48F4E14C738</vt:lpwstr>
  </property>
</Properties>
</file>