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78" r:id="rId7"/>
    <p:sldId id="277" r:id="rId8"/>
    <p:sldId id="260" r:id="rId9"/>
    <p:sldId id="279" r:id="rId10"/>
    <p:sldId id="280" r:id="rId11"/>
    <p:sldId id="281" r:id="rId12"/>
    <p:sldId id="282" r:id="rId13"/>
    <p:sldId id="28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35F-8AC4-4731-9EE6-507A4D7F0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7E3FBA-AAC8-4FEB-9680-E403535D6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918B5-4A45-4DB8-91CC-1996E959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077E0-FA46-4761-A099-A6EEAEF0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D7C65-63BD-495E-BDFD-799BF59E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6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43605-0FE1-4D3A-B8F5-5FAAB7FA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65248-9D43-4B01-8AE8-ABA248004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EBE7D-7810-4FFF-96FD-17C3E2CF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EA2A68-723C-4EB1-A106-EC514A4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B9DDE-7084-4894-BD0C-7F732EB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4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68717-2AEA-4295-8DD0-78FB155E1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155AD4-8A12-42D8-B860-003CE048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51F59-2A2F-44AA-B6AF-E15DEF9E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9C378-7D0F-451D-8966-DE352F42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A209F-9069-4D76-A56D-3DC55932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E29E8-F4DF-488F-B003-13A39E06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B1354-802C-4133-A87B-3ADEFD8F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6F3F7-7836-47A0-A9F8-3C0F8A39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BECBA-B8C7-42AB-87AC-3FE84671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EB34E-3C67-42C3-ABEF-6BD4EB93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4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779C8-5D02-42D4-B16B-A6F14E5D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59AA0A-AEC6-4399-975B-F3F3EB62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2B420-CFF9-436C-8EB4-9236731B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9B49A-1DE7-4C84-BFBD-58ED46D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F5E5D-8597-49F6-87B0-F60345E8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16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E6EC9-6CDE-4486-89C0-F68F3EF7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4B39B-5CA9-4ECA-BBC4-F1A91F5B5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24D49C-14F0-43F5-A81E-8D57D354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90972E-FEAA-480D-938A-9264E231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007E54-7990-4B55-ACB4-33711378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1145F-2618-4C10-942E-46DD9A21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0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2D5CC-F62A-461D-A088-E68C34C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E41FE-344A-4E66-9F1F-2AA9432A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E22C3-058E-4356-A6A4-6B1667292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5353BB-6638-498C-95B7-7B757352D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5899DA-09FA-4091-BD19-4AB8DED54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EE8DCB-C00B-4895-80F4-EE427E9D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BC3582-FD90-4C4F-8F49-D094FF7A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9B9E9E-2744-46DD-B10B-4FB5FE19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70F66-AECF-48AA-94BA-304C79EA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521E1A-A63D-4FB3-A066-B2B1C37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766F21-F803-42B9-B7E2-FADFC75B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1DE06D-BF7D-4097-BB50-D01DEBD7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5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0F86B6-F761-45C9-808C-A76EFA31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0FA54D-E4C3-4EBE-B0A5-45717E3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C17E18-3442-4E42-B7BE-D18AE6F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3FAE7-750B-4A63-B8A6-5370ACF0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0B118-B076-4A91-8B87-9964DED3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369568-FA4C-4D91-9140-82A19F7F9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BC603-0A1F-4792-B7D5-466DE447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86C3B-6D25-4E02-96E3-510AA9B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990FE-44C2-4AE7-B817-944B7329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D0A4-D168-4897-8EC4-C5AE272B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411CD6-6E6C-4D34-9543-FC849D07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F82E1C-5A1F-4AF3-A1DD-DF08D666A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4A7A2A-F763-4936-8D98-2F5957FD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09F939-2920-4B81-9BC0-621864FD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75C82-4A71-410B-A390-7D4C95F5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8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ED023-88B2-467F-8DB7-B69F79DB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F9AC07-B69B-461F-8940-D25EF515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CA5B-243A-4F87-A66C-72FE7EF9B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930E-A6FF-4322-BEEC-DAC651A9E567}" type="datetimeFigureOut">
              <a:rPr lang="ru-RU" smtClean="0"/>
              <a:t>04.04.2022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F537B-E9AC-4646-A029-733093D46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5D9DC-D32C-49DA-BE46-931927DD3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09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Администрирование </a:t>
            </a:r>
            <a:r>
              <a:rPr lang="en-US" dirty="0"/>
              <a:t>Oracle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Команды </a:t>
            </a:r>
            <a:r>
              <a:rPr lang="en-US" dirty="0"/>
              <a:t>SQL </a:t>
            </a:r>
            <a:r>
              <a:rPr lang="ru-RU" dirty="0"/>
              <a:t>из файла установки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2103364" y="2617505"/>
            <a:ext cx="798527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alter user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</a:rPr>
              <a:t> identified by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password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  <a:endParaRPr lang="ru-RU" sz="2800" dirty="0"/>
          </a:p>
          <a:p>
            <a:r>
              <a:rPr lang="ru-RU" sz="2800" dirty="0"/>
              <a:t>Добавить пользователя</a:t>
            </a:r>
            <a:r>
              <a:rPr lang="en-US" sz="2800" dirty="0"/>
              <a:t> </a:t>
            </a:r>
            <a:r>
              <a:rPr lang="ru-RU" sz="2800" dirty="0"/>
              <a:t>с именем </a:t>
            </a:r>
            <a:r>
              <a:rPr lang="en-US" sz="2800" dirty="0"/>
              <a:t>name </a:t>
            </a:r>
            <a:r>
              <a:rPr lang="ru-RU" sz="2800" dirty="0"/>
              <a:t>и паролем </a:t>
            </a:r>
            <a:r>
              <a:rPr lang="en-US" sz="2800" dirty="0"/>
              <a:t>password</a:t>
            </a:r>
          </a:p>
          <a:p>
            <a:endParaRPr lang="ru-RU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alter user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</a:rPr>
              <a:t> account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unlock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r>
              <a:rPr lang="ru-RU" sz="2800" dirty="0"/>
              <a:t>Разблокировать пользователя</a:t>
            </a:r>
            <a:r>
              <a:rPr lang="en-US" sz="2800" dirty="0"/>
              <a:t> </a:t>
            </a:r>
            <a:r>
              <a:rPr lang="ru-RU" sz="2800" dirty="0"/>
              <a:t>с именем </a:t>
            </a:r>
            <a:r>
              <a:rPr lang="en-US" sz="2800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4489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Почему </a:t>
            </a:r>
            <a:r>
              <a:rPr lang="en-US" dirty="0"/>
              <a:t>Oracle</a:t>
            </a:r>
            <a:r>
              <a:rPr lang="ru-RU" dirty="0"/>
              <a:t> – король </a:t>
            </a:r>
            <a:r>
              <a:rPr lang="en-US" dirty="0"/>
              <a:t>Enterprise-</a:t>
            </a:r>
            <a:r>
              <a:rPr lang="ru-RU" dirty="0"/>
              <a:t>сектора?</a:t>
            </a:r>
          </a:p>
        </p:txBody>
      </p:sp>
    </p:spTree>
    <p:extLst>
      <p:ext uri="{BB962C8B-B14F-4D97-AF65-F5344CB8AC3E}">
        <p14:creationId xmlns:p14="http://schemas.microsoft.com/office/powerpoint/2010/main" val="381016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Сила </a:t>
            </a:r>
            <a:r>
              <a:rPr lang="en-US" dirty="0"/>
              <a:t>Oracle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838200" y="1690688"/>
            <a:ext cx="1041143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Real Application Cluster (RAC) </a:t>
            </a:r>
            <a:r>
              <a:rPr lang="ru-RU" sz="2400" dirty="0"/>
              <a:t>обеспечивает работу одного экземпляра базы данных на нескольких узлах </a:t>
            </a:r>
            <a:r>
              <a:rPr lang="ru-RU" sz="2400" dirty="0" err="1"/>
              <a:t>grid</a:t>
            </a:r>
            <a:r>
              <a:rPr lang="ru-RU" sz="2400" dirty="0"/>
              <a:t>, позволяя управлять нагрузкой и гибко масштабировать систему в случае необходимости</a:t>
            </a:r>
            <a:r>
              <a:rPr lang="en-US" sz="2400" dirty="0"/>
              <a:t>;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Automatic</a:t>
            </a:r>
            <a:r>
              <a:rPr lang="ru-RU" sz="2400" b="1" dirty="0"/>
              <a:t> Storage Management (ASM)</a:t>
            </a:r>
            <a:r>
              <a:rPr lang="ru-RU" sz="2400" dirty="0"/>
              <a:t> позволяет автоматически распределять данные между имеющимися ресурсами систем хранения данных, что повышает отказоустойчивость системы и снижает общую стоимость владения (TCO)</a:t>
            </a:r>
            <a:r>
              <a:rPr lang="en-US" sz="2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Поддержка больших баз данных</a:t>
            </a:r>
            <a:r>
              <a:rPr lang="ru-RU" sz="2400" dirty="0"/>
              <a:t> – максимальный размер экземпляра базы данных Oracle может достигать 8 экзабайт. При этом работа с большими таблицами не снижает скорости работы с данными;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Недорогие серверные системы</a:t>
            </a:r>
            <a:r>
              <a:rPr lang="ru-RU" sz="2400" dirty="0"/>
              <a:t>. Oracle Database может использовать недорогие однопроцессорные серверы (или даже ПК).</a:t>
            </a:r>
          </a:p>
        </p:txBody>
      </p:sp>
    </p:spTree>
    <p:extLst>
      <p:ext uri="{BB962C8B-B14F-4D97-AF65-F5344CB8AC3E}">
        <p14:creationId xmlns:p14="http://schemas.microsoft.com/office/powerpoint/2010/main" val="153064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Установка и первоначальная настройка </a:t>
            </a:r>
            <a:r>
              <a:rPr lang="en-US" dirty="0"/>
              <a:t>Oracle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446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Утилита </a:t>
            </a:r>
            <a:r>
              <a:rPr lang="en-US" dirty="0"/>
              <a:t>SQL*Plus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838200" y="1690688"/>
            <a:ext cx="1041143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Утилита </a:t>
            </a:r>
            <a:r>
              <a:rPr lang="ru-RU" sz="2400" b="1" dirty="0"/>
              <a:t>SQL*Plus</a:t>
            </a:r>
            <a:r>
              <a:rPr lang="ru-RU" sz="2400" dirty="0"/>
              <a:t> позволяет выполнять команды SQL и блоки PL/SQL, а также решать ряд других задач. С помощью SQL*Plus можно:</a:t>
            </a:r>
          </a:p>
          <a:p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вводить, редактировать, запоминать, загружать и выполнять команды SQL и блоки PL/SQL;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форматировать, создавать, сохранять, печатать и публиковать в Web результаты выполнения запросов (отчеты);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получать описание (имена и типы столбцов) любой таблицы и представления;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обращаться к удаленным базам данных и копировать из них данные;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посылать и принимать сообщения от конечных пользователей;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администрировать базу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03826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Утилита </a:t>
            </a:r>
            <a:r>
              <a:rPr lang="en-US" dirty="0"/>
              <a:t>SQL*Plus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838200" y="1690688"/>
            <a:ext cx="1041143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sqlplus</a:t>
            </a:r>
            <a:r>
              <a:rPr lang="ru-RU" sz="2000" dirty="0">
                <a:latin typeface="Consolas" panose="020B0609020204030204" pitchFamily="49" charset="0"/>
              </a:rPr>
              <a:t> [</a:t>
            </a:r>
            <a:r>
              <a:rPr lang="ru-RU" sz="2000" dirty="0">
                <a:solidFill>
                  <a:schemeClr val="accent1"/>
                </a:solidFill>
                <a:latin typeface="Consolas" panose="020B0609020204030204" pitchFamily="49" charset="0"/>
              </a:rPr>
              <a:t>&lt;опции&gt;</a:t>
            </a:r>
            <a:r>
              <a:rPr lang="ru-RU" sz="2000" dirty="0">
                <a:latin typeface="Consolas" panose="020B0609020204030204" pitchFamily="49" charset="0"/>
              </a:rPr>
              <a:t>] [</a:t>
            </a:r>
            <a:r>
              <a:rPr lang="ru-RU" sz="2000" dirty="0">
                <a:solidFill>
                  <a:schemeClr val="accent1"/>
                </a:solidFill>
                <a:latin typeface="Consolas" panose="020B0609020204030204" pitchFamily="49" charset="0"/>
              </a:rPr>
              <a:t>&lt;регистрационная информация&gt;</a:t>
            </a:r>
            <a:r>
              <a:rPr lang="ru-RU" sz="2000" dirty="0">
                <a:latin typeface="Consolas" panose="020B0609020204030204" pitchFamily="49" charset="0"/>
              </a:rPr>
              <a:t>] [</a:t>
            </a:r>
            <a:r>
              <a:rPr lang="ru-RU" sz="2000" dirty="0">
                <a:solidFill>
                  <a:srgbClr val="7030A0"/>
                </a:solidFill>
                <a:latin typeface="Consolas" panose="020B0609020204030204" pitchFamily="49" charset="0"/>
              </a:rPr>
              <a:t>&lt;начальный сценарий&gt;</a:t>
            </a:r>
            <a:r>
              <a:rPr lang="ru-RU" sz="2000" dirty="0">
                <a:latin typeface="Consolas" panose="020B0609020204030204" pitchFamily="49" charset="0"/>
              </a:rPr>
              <a:t>] </a:t>
            </a:r>
          </a:p>
          <a:p>
            <a:endParaRPr lang="ru-RU" sz="2400" dirty="0"/>
          </a:p>
          <a:p>
            <a:r>
              <a:rPr lang="ru-RU" sz="2000" dirty="0"/>
              <a:t>При запуске SQL*Plus необходимо ввести </a:t>
            </a:r>
            <a:r>
              <a:rPr lang="ru-RU" sz="2000" dirty="0">
                <a:solidFill>
                  <a:schemeClr val="accent1"/>
                </a:solidFill>
              </a:rPr>
              <a:t>регистрационную информацию</a:t>
            </a:r>
            <a:r>
              <a:rPr lang="ru-RU" sz="2000" dirty="0"/>
              <a:t>. Если эта информация не указана, но указан начальный сценарий, предполагается, что регистрационная информация указана в первой строке сценария. Если регистрационная информация не указана ни в командной строке, ни в начальном сценарии, SQL*Plus запросит ее.</a:t>
            </a:r>
          </a:p>
          <a:p>
            <a:endParaRPr lang="ru-RU" sz="2000" dirty="0"/>
          </a:p>
          <a:p>
            <a:r>
              <a:rPr lang="ru-RU" sz="2000" dirty="0"/>
              <a:t>Если указано имя пользователя и не указан пароль, SQL*Plus запросит только пароль.</a:t>
            </a:r>
          </a:p>
          <a:p>
            <a:endParaRPr lang="ru-RU" sz="2000" dirty="0"/>
          </a:p>
          <a:p>
            <a:r>
              <a:rPr lang="ru-RU" sz="2000" dirty="0"/>
              <a:t>Если вместо имени пользователя и пароля указана косая (/), предполагается стандартная регистрация от имени пользователя операционной системы (аутентификация операционной системой)</a:t>
            </a:r>
          </a:p>
        </p:txBody>
      </p:sp>
    </p:spTree>
    <p:extLst>
      <p:ext uri="{BB962C8B-B14F-4D97-AF65-F5344CB8AC3E}">
        <p14:creationId xmlns:p14="http://schemas.microsoft.com/office/powerpoint/2010/main" val="242307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Утилита </a:t>
            </a:r>
            <a:r>
              <a:rPr lang="en-US" dirty="0"/>
              <a:t>SQL*Plus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2563885" y="2490281"/>
            <a:ext cx="7064229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Примеры:</a:t>
            </a:r>
          </a:p>
          <a:p>
            <a:endParaRPr lang="ru-RU" sz="2800" dirty="0"/>
          </a:p>
          <a:p>
            <a:r>
              <a:rPr lang="en-US" sz="2800" dirty="0">
                <a:latin typeface="Consolas" panose="020B0609020204030204" pitchFamily="49" charset="0"/>
              </a:rPr>
              <a:t>SQLPLUS "/ AS SYSDBA"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SQLPLUS "SYSTEM/MANAGER AS SYSOPER"</a:t>
            </a:r>
            <a:endParaRPr lang="ru-RU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97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Команды </a:t>
            </a:r>
            <a:r>
              <a:rPr lang="en-US" dirty="0"/>
              <a:t>SQL </a:t>
            </a:r>
            <a:r>
              <a:rPr lang="ru-RU" dirty="0"/>
              <a:t>из файла установки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549866" y="1778607"/>
            <a:ext cx="909226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alter pluggable database</a:t>
            </a:r>
            <a:r>
              <a:rPr lang="ru-RU" sz="2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db_name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ru-RU" sz="2800" dirty="0">
                <a:solidFill>
                  <a:schemeClr val="accent6"/>
                </a:solidFill>
                <a:latin typeface="Consolas" panose="020B0609020204030204" pitchFamily="49" charset="0"/>
              </a:rPr>
              <a:t>операция</a:t>
            </a:r>
          </a:p>
          <a:p>
            <a:r>
              <a:rPr lang="ru-RU" sz="2800" dirty="0"/>
              <a:t>открыть любую (или все) подключаемую БД или все сразу</a:t>
            </a:r>
            <a:r>
              <a:rPr lang="en-US" sz="2800" dirty="0"/>
              <a:t>.</a:t>
            </a:r>
          </a:p>
          <a:p>
            <a:pPr>
              <a:spcBef>
                <a:spcPts val="1200"/>
              </a:spcBef>
            </a:pPr>
            <a:r>
              <a:rPr lang="ru-RU" sz="2800" b="1" dirty="0"/>
              <a:t>Операции: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open</a:t>
            </a:r>
            <a:r>
              <a:rPr lang="en-US" sz="2800" dirty="0"/>
              <a:t> - </a:t>
            </a:r>
            <a:r>
              <a:rPr lang="ru-RU" sz="2800" dirty="0"/>
              <a:t>открыть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save state</a:t>
            </a:r>
            <a:r>
              <a:rPr lang="ru-RU" sz="2800" dirty="0">
                <a:solidFill>
                  <a:schemeClr val="accent6"/>
                </a:solidFill>
              </a:rPr>
              <a:t> </a:t>
            </a:r>
            <a:r>
              <a:rPr lang="ru-RU" sz="2800" dirty="0"/>
              <a:t>– сохранить состояние</a:t>
            </a:r>
          </a:p>
          <a:p>
            <a:endParaRPr lang="ru-RU" sz="2800" dirty="0">
              <a:latin typeface="Consolas" panose="020B0609020204030204" pitchFamily="49" charset="0"/>
            </a:endParaRPr>
          </a:p>
          <a:p>
            <a:r>
              <a:rPr lang="ru-RU" sz="2800" b="1" dirty="0">
                <a:latin typeface="Consolas" panose="020B0609020204030204" pitchFamily="49" charset="0"/>
              </a:rPr>
              <a:t>Примеры: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alter pluggable database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MYPDB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open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alter pluggable database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all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open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alter pluggable database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all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save state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  <a:endParaRPr lang="ru-RU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33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Команды </a:t>
            </a:r>
            <a:r>
              <a:rPr lang="en-US" dirty="0"/>
              <a:t>SQL </a:t>
            </a:r>
            <a:r>
              <a:rPr lang="ru-RU" dirty="0"/>
              <a:t>из файла установки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974171" y="2298724"/>
            <a:ext cx="1024365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connect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user</a:t>
            </a:r>
            <a:r>
              <a:rPr lang="en-US" sz="2800" dirty="0">
                <a:latin typeface="Consolas" panose="020B0609020204030204" pitchFamily="49" charset="0"/>
              </a:rPr>
              <a:t>/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passwd</a:t>
            </a:r>
            <a:r>
              <a:rPr lang="en-US" sz="2800" dirty="0" err="1">
                <a:latin typeface="Consolas" panose="020B0609020204030204" pitchFamily="49" charset="0"/>
              </a:rPr>
              <a:t>@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host</a:t>
            </a:r>
            <a:r>
              <a:rPr lang="en-US" sz="2800" dirty="0" err="1">
                <a:latin typeface="Consolas" panose="020B0609020204030204" pitchFamily="49" charset="0"/>
              </a:rPr>
              <a:t>:</a:t>
            </a:r>
            <a:r>
              <a:rPr lang="en-US" sz="2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port</a:t>
            </a:r>
            <a:r>
              <a:rPr lang="en-US" sz="2800" dirty="0">
                <a:latin typeface="Consolas" panose="020B0609020204030204" pitchFamily="49" charset="0"/>
              </a:rPr>
              <a:t>/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dbn</a:t>
            </a:r>
            <a:r>
              <a:rPr lang="en-US" sz="2800" dirty="0">
                <a:latin typeface="Consolas" panose="020B0609020204030204" pitchFamily="49" charset="0"/>
              </a:rPr>
              <a:t> as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name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  <a:endParaRPr lang="ru-RU" sz="2800" dirty="0">
              <a:latin typeface="Consolas" panose="020B0609020204030204" pitchFamily="49" charset="0"/>
            </a:endParaRPr>
          </a:p>
          <a:p>
            <a:endParaRPr lang="ru-RU" sz="2800" dirty="0"/>
          </a:p>
          <a:p>
            <a:r>
              <a:rPr lang="ru-RU" sz="2800" dirty="0"/>
              <a:t>Подключиться к базе с указанием пользователя</a:t>
            </a:r>
            <a:r>
              <a:rPr lang="en-US" sz="2800" dirty="0"/>
              <a:t>.</a:t>
            </a:r>
          </a:p>
          <a:p>
            <a:endParaRPr lang="ru-RU" sz="2800" dirty="0">
              <a:latin typeface="Consolas" panose="020B0609020204030204" pitchFamily="49" charset="0"/>
            </a:endParaRPr>
          </a:p>
          <a:p>
            <a:r>
              <a:rPr lang="ru-RU" sz="2800" b="1" dirty="0">
                <a:latin typeface="Consolas" panose="020B0609020204030204" pitchFamily="49" charset="0"/>
              </a:rPr>
              <a:t>Примеры: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connect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sys</a:t>
            </a:r>
            <a:r>
              <a:rPr lang="en-US" sz="2800" dirty="0">
                <a:latin typeface="Consolas" panose="020B0609020204030204" pitchFamily="49" charset="0"/>
              </a:rPr>
              <a:t>/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mypass</a:t>
            </a:r>
            <a:r>
              <a:rPr lang="en-US" sz="2800" dirty="0">
                <a:latin typeface="Consolas" panose="020B0609020204030204" pitchFamily="49" charset="0"/>
              </a:rPr>
              <a:t>@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localhost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1521</a:t>
            </a:r>
            <a:r>
              <a:rPr lang="en-US" sz="2800" dirty="0">
                <a:latin typeface="Consolas" panose="020B0609020204030204" pitchFamily="49" charset="0"/>
              </a:rPr>
              <a:t>/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xepdb1</a:t>
            </a:r>
            <a:r>
              <a:rPr lang="en-US" sz="2800" dirty="0">
                <a:latin typeface="Consolas" panose="020B0609020204030204" pitchFamily="49" charset="0"/>
              </a:rPr>
              <a:t> as </a:t>
            </a:r>
            <a:r>
              <a:rPr lang="en-US" sz="2800" dirty="0" err="1">
                <a:solidFill>
                  <a:srgbClr val="7030A0"/>
                </a:solidFill>
                <a:latin typeface="Consolas" panose="020B0609020204030204" pitchFamily="49" charset="0"/>
              </a:rPr>
              <a:t>sysdba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connect </a:t>
            </a:r>
            <a:r>
              <a:rPr lang="en-US" sz="2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hr</a:t>
            </a:r>
            <a:r>
              <a:rPr lang="en-US" sz="2800" dirty="0">
                <a:latin typeface="Consolas" panose="020B0609020204030204" pitchFamily="49" charset="0"/>
              </a:rPr>
              <a:t>/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mypass</a:t>
            </a:r>
            <a:r>
              <a:rPr lang="en-US" sz="2800" dirty="0">
                <a:latin typeface="Consolas" panose="020B0609020204030204" pitchFamily="49" charset="0"/>
              </a:rPr>
              <a:t>@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localhost</a:t>
            </a:r>
            <a:r>
              <a:rPr lang="en-US" sz="2800" dirty="0">
                <a:latin typeface="Consolas" panose="020B0609020204030204" pitchFamily="49" charset="0"/>
              </a:rPr>
              <a:t>: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1521</a:t>
            </a:r>
            <a:r>
              <a:rPr lang="en-US" sz="2800" dirty="0">
                <a:latin typeface="Consolas" panose="020B0609020204030204" pitchFamily="49" charset="0"/>
              </a:rPr>
              <a:t>/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xepdb1</a:t>
            </a:r>
            <a:r>
              <a:rPr lang="en-US" sz="2800" dirty="0">
                <a:latin typeface="Consolas" panose="020B0609020204030204" pitchFamily="49" charset="0"/>
              </a:rPr>
              <a:t> as </a:t>
            </a:r>
            <a:r>
              <a:rPr lang="en-US" sz="2800" dirty="0" err="1">
                <a:solidFill>
                  <a:srgbClr val="7030A0"/>
                </a:solidFill>
                <a:latin typeface="Consolas" panose="020B0609020204030204" pitchFamily="49" charset="0"/>
              </a:rPr>
              <a:t>sysdba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  <a:endParaRPr lang="ru-RU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4191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2CC9B991CE44B48B840C48F4E14C738" ma:contentTypeVersion="11" ma:contentTypeDescription="Создание документа." ma:contentTypeScope="" ma:versionID="c229767ce3b8782a8e135421238a08f7">
  <xsd:schema xmlns:xsd="http://www.w3.org/2001/XMLSchema" xmlns:xs="http://www.w3.org/2001/XMLSchema" xmlns:p="http://schemas.microsoft.com/office/2006/metadata/properties" xmlns:ns3="20895bc8-be02-42ca-8ca1-36e50731b469" xmlns:ns4="e85ba575-3eae-4c7e-b3f1-323868c4ce13" targetNamespace="http://schemas.microsoft.com/office/2006/metadata/properties" ma:root="true" ma:fieldsID="8f067912acd794335a3d7d083cfe6a8d" ns3:_="" ns4:_="">
    <xsd:import namespace="20895bc8-be02-42ca-8ca1-36e50731b469"/>
    <xsd:import namespace="e85ba575-3eae-4c7e-b3f1-323868c4c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95bc8-be02-42ca-8ca1-36e50731b4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ba575-3eae-4c7e-b3f1-323868c4c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BC1E19-A7B0-4AB7-BA15-CB3C7B9B97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602252-2014-4D9C-BB1E-D47804EC2645}">
  <ds:schemaRefs>
    <ds:schemaRef ds:uri="20895bc8-be02-42ca-8ca1-36e50731b469"/>
    <ds:schemaRef ds:uri="e85ba575-3eae-4c7e-b3f1-323868c4ce1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8D3B951-5F0F-4CAD-BCE3-FE36B8146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895bc8-be02-42ca-8ca1-36e50731b469"/>
    <ds:schemaRef ds:uri="e85ba575-3eae-4c7e-b3f1-323868c4c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4656</TotalTime>
  <Words>490</Words>
  <Application>Microsoft Office PowerPoint</Application>
  <PresentationFormat>Широкоэкранный</PresentationFormat>
  <Paragraphs>58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Тема Office</vt:lpstr>
      <vt:lpstr>Администрирование Oracle</vt:lpstr>
      <vt:lpstr>Почему Oracle – король Enterprise-сектора?</vt:lpstr>
      <vt:lpstr>Сила Oracle</vt:lpstr>
      <vt:lpstr>Установка и первоначальная настройка Oracle</vt:lpstr>
      <vt:lpstr>Утилита SQL*Plus</vt:lpstr>
      <vt:lpstr>Утилита SQL*Plus</vt:lpstr>
      <vt:lpstr>Утилита SQL*Plus</vt:lpstr>
      <vt:lpstr>Команды SQL из файла установки</vt:lpstr>
      <vt:lpstr>Команды SQL из файла установки</vt:lpstr>
      <vt:lpstr>Команды SQL из файла установки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Романов Аркадий Борисович</cp:lastModifiedBy>
  <cp:revision>81</cp:revision>
  <dcterms:created xsi:type="dcterms:W3CDTF">2021-09-25T09:32:47Z</dcterms:created>
  <dcterms:modified xsi:type="dcterms:W3CDTF">2022-04-04T06:16:32Z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0x01010042CC9B991CE44B48B840C48F4E14C738</vt:lpwstr>
  </property>
</Properties>
</file>