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78" r:id="rId7"/>
    <p:sldId id="279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4" r:id="rId19"/>
    <p:sldId id="295" r:id="rId20"/>
    <p:sldId id="296" r:id="rId21"/>
    <p:sldId id="291" r:id="rId22"/>
    <p:sldId id="292" r:id="rId23"/>
    <p:sldId id="293" r:id="rId24"/>
    <p:sldId id="297" r:id="rId25"/>
    <p:sldId id="298" r:id="rId26"/>
    <p:sldId id="28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Администрирование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4ECBD9-F8BD-4EE2-93F2-565F5BE57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4987"/>
            <a:ext cx="12192000" cy="642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7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C02B07-167B-4080-B5E6-4DE95F1F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4" y="498673"/>
            <a:ext cx="11101431" cy="586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1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2C1A902-F7AB-4C87-9E8F-2C401CAFF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7" y="541631"/>
            <a:ext cx="10937846" cy="57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0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5BC71B-5733-40F6-853F-BB84AF2F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87" y="578583"/>
            <a:ext cx="6771226" cy="570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6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5DED4A-A7FC-4CDB-A84C-13E4B9B36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5" y="1244581"/>
            <a:ext cx="11025930" cy="46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2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4CC11F-0287-46EE-92B2-FB8730E49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79" y="479762"/>
            <a:ext cx="11093042" cy="606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3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F836CE-4E2B-4884-B2A3-C79E25E9D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4" y="461184"/>
            <a:ext cx="10841372" cy="593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6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0E63E9-7D88-49A7-9EDC-44E830674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3" y="434032"/>
            <a:ext cx="10963013" cy="598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737B4A-04C0-4483-8EA4-BE74A26B4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51" y="403391"/>
            <a:ext cx="11051097" cy="60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5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BE2531-2441-4F04-9FA2-FCE24267B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0" y="435797"/>
            <a:ext cx="10942040" cy="59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4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3692"/>
            <a:ext cx="10515600" cy="2743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Oracle</a:t>
            </a:r>
            <a:r>
              <a:rPr lang="ru-RU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Apex</a:t>
            </a:r>
            <a:br>
              <a:rPr lang="ru-RU" dirty="0"/>
            </a:br>
            <a:r>
              <a:rPr lang="ru-RU" dirty="0"/>
              <a:t>построение интерфейсов без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30EBAD-3119-493F-A684-4B9D2EF5C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59" y="428892"/>
            <a:ext cx="10967282" cy="600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6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A2EB22-57DA-45A0-B9AD-801C2AB26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02" y="658392"/>
            <a:ext cx="10975596" cy="55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5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4D7A8C-152A-4EF7-A40A-A732C7DB9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08" y="785780"/>
            <a:ext cx="10832983" cy="528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8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Сила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0" y="1690688"/>
            <a:ext cx="104114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Real Application Cluster (RAC) </a:t>
            </a:r>
            <a:r>
              <a:rPr lang="ru-RU" sz="2400" dirty="0"/>
              <a:t>обеспечивает работу одного экземпляра базы данных на нескольких узлах </a:t>
            </a:r>
            <a:r>
              <a:rPr lang="ru-RU" sz="2400" dirty="0" err="1"/>
              <a:t>grid</a:t>
            </a:r>
            <a:r>
              <a:rPr lang="ru-RU" sz="2400" dirty="0"/>
              <a:t>, позволяя управлять нагрузкой и гибко масштабировать систему в случае необходимости</a:t>
            </a:r>
            <a:r>
              <a:rPr lang="en-US" sz="2400" dirty="0"/>
              <a:t>;</a:t>
            </a:r>
            <a:endParaRPr lang="ru-R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 err="1"/>
              <a:t>Automatic</a:t>
            </a:r>
            <a:r>
              <a:rPr lang="ru-RU" sz="2400" b="1" dirty="0"/>
              <a:t> Storage Management (ASM)</a:t>
            </a:r>
            <a:r>
              <a:rPr lang="ru-RU" sz="2400" dirty="0"/>
              <a:t> позволяет автоматически распределять данные между имеющимися ресурсами систем хранения данных, что повышает отказоустойчивость системы и снижает общую стоимость владения (TCO)</a:t>
            </a:r>
            <a:r>
              <a:rPr lang="en-US" sz="24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Поддержка больших баз данных</a:t>
            </a:r>
            <a:r>
              <a:rPr lang="ru-RU" sz="2400" dirty="0"/>
              <a:t> – максимальный размер экземпляра базы данных Oracle может достигать 8 экзабайт. При этом работа с большими таблицами не снижает скорости работы с данными;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b="1" dirty="0"/>
              <a:t>Недорогие серверные системы</a:t>
            </a:r>
            <a:r>
              <a:rPr lang="ru-RU" sz="2400" dirty="0"/>
              <a:t>. Oracle Database может использовать недорогие однопроцессорные серверы (или даже ПК).</a:t>
            </a:r>
          </a:p>
        </p:txBody>
      </p:sp>
    </p:spTree>
    <p:extLst>
      <p:ext uri="{BB962C8B-B14F-4D97-AF65-F5344CB8AC3E}">
        <p14:creationId xmlns:p14="http://schemas.microsoft.com/office/powerpoint/2010/main" val="409679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Тестовая БД </a:t>
            </a:r>
            <a:r>
              <a:rPr lang="en-US" dirty="0"/>
              <a:t>Oracle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4152550" y="1649362"/>
            <a:ext cx="72012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REGIONS</a:t>
            </a:r>
            <a:r>
              <a:rPr lang="ru-RU" dirty="0"/>
              <a:t> – географические области</a:t>
            </a:r>
          </a:p>
          <a:p>
            <a:endParaRPr lang="ru-RU" dirty="0"/>
          </a:p>
          <a:p>
            <a:r>
              <a:rPr lang="ru-RU" b="1" dirty="0"/>
              <a:t>COUNTRIES</a:t>
            </a:r>
            <a:r>
              <a:rPr lang="ru-RU" dirty="0"/>
              <a:t> – страны в регионах</a:t>
            </a:r>
          </a:p>
          <a:p>
            <a:endParaRPr lang="ru-RU" dirty="0"/>
          </a:p>
          <a:p>
            <a:r>
              <a:rPr lang="ru-RU" b="1" dirty="0"/>
              <a:t>LOCATIONS</a:t>
            </a:r>
            <a:r>
              <a:rPr lang="ru-RU" dirty="0"/>
              <a:t> – адреса в странах</a:t>
            </a:r>
          </a:p>
          <a:p>
            <a:endParaRPr lang="ru-RU" dirty="0"/>
          </a:p>
          <a:p>
            <a:r>
              <a:rPr lang="ru-RU" b="1" dirty="0"/>
              <a:t>DEPARTAMENTS</a:t>
            </a:r>
            <a:r>
              <a:rPr lang="ru-RU" dirty="0"/>
              <a:t> – информация об отделах с необязательным адресом и необязательным полем менеджера (менеджер должен существовать как сотрудник)</a:t>
            </a:r>
          </a:p>
          <a:p>
            <a:endParaRPr lang="ru-RU" dirty="0"/>
          </a:p>
          <a:p>
            <a:r>
              <a:rPr lang="ru-RU" b="1" dirty="0"/>
              <a:t>EMPLOYEES</a:t>
            </a:r>
            <a:r>
              <a:rPr lang="ru-RU" dirty="0"/>
              <a:t> – сотрудники с указанием должностей</a:t>
            </a:r>
          </a:p>
          <a:p>
            <a:endParaRPr lang="ru-RU" dirty="0"/>
          </a:p>
          <a:p>
            <a:r>
              <a:rPr lang="ru-RU" b="1" dirty="0"/>
              <a:t>JOBS</a:t>
            </a:r>
            <a:r>
              <a:rPr lang="ru-RU" dirty="0"/>
              <a:t> – список должностей в компании</a:t>
            </a:r>
          </a:p>
          <a:p>
            <a:endParaRPr lang="ru-RU" dirty="0"/>
          </a:p>
          <a:p>
            <a:r>
              <a:rPr lang="ru-RU" b="1" dirty="0"/>
              <a:t>JOB_HISTORY</a:t>
            </a:r>
            <a:r>
              <a:rPr lang="ru-RU" dirty="0"/>
              <a:t> – информация о предыдущих должностях сотрудника с указанием когда он на них работал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F58B4C-D53A-4E27-B1DF-FF63DA598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2967"/>
            <a:ext cx="2845846" cy="42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44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7AE0C26-B6A0-4D13-B86B-40F21F298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1562100"/>
            <a:ext cx="66008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51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B40579-482D-45E2-A4F8-6F652D5AA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1362075"/>
            <a:ext cx="82200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1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2543F9-FBC5-471D-B8B1-6251B62CC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376237"/>
            <a:ext cx="79914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F519B9-A830-4D53-BB44-EA45B2CB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25" y="1643062"/>
            <a:ext cx="62293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17855A-CA4A-4CBA-AB67-6BCB0C9F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61987"/>
            <a:ext cx="59436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6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29184F-8BC0-4993-8E6D-88A776A99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12" y="585787"/>
            <a:ext cx="505777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5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4695</TotalTime>
  <Words>182</Words>
  <Application>Microsoft Office PowerPoint</Application>
  <PresentationFormat>Широкоэкранный</PresentationFormat>
  <Paragraphs>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Тема Office</vt:lpstr>
      <vt:lpstr>Администрирование Oracle</vt:lpstr>
      <vt:lpstr>Oracle Apex построение интерфейсов без программирования</vt:lpstr>
      <vt:lpstr>Тестовая БД Oracle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Сила Oracle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87</cp:revision>
  <dcterms:created xsi:type="dcterms:W3CDTF">2021-09-25T09:32:47Z</dcterms:created>
  <dcterms:modified xsi:type="dcterms:W3CDTF">2022-04-18T05:38:01Z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