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80" r:id="rId7"/>
    <p:sldId id="281" r:id="rId8"/>
    <p:sldId id="283" r:id="rId9"/>
    <p:sldId id="285" r:id="rId10"/>
    <p:sldId id="286" r:id="rId11"/>
    <p:sldId id="290" r:id="rId12"/>
    <p:sldId id="287" r:id="rId13"/>
    <p:sldId id="288" r:id="rId14"/>
    <p:sldId id="289" r:id="rId15"/>
    <p:sldId id="28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9935F-8AC4-4731-9EE6-507A4D7F0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7E3FBA-AAC8-4FEB-9680-E403535D6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8918B5-4A45-4DB8-91CC-1996E959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1077E0-FA46-4761-A099-A6EEAEF0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1D7C65-63BD-495E-BDFD-799BF59E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96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43605-0FE1-4D3A-B8F5-5FAAB7FA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665248-9D43-4B01-8AE8-ABA248004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2EBE7D-7810-4FFF-96FD-17C3E2CF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EA2A68-723C-4EB1-A106-EC514A47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BB9DDE-7084-4894-BD0C-7F732EBF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54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C68717-2AEA-4295-8DD0-78FB155E1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155AD4-8A12-42D8-B860-003CE048A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C51F59-2A2F-44AA-B6AF-E15DEF9E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59C378-7D0F-451D-8966-DE352F42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A209F-9069-4D76-A56D-3DC55932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45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E29E8-F4DF-488F-B003-13A39E06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B1354-802C-4133-A87B-3ADEFD8F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96F3F7-7836-47A0-A9F8-3C0F8A39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5BECBA-B8C7-42AB-87AC-3FE84671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6EB34E-3C67-42C3-ABEF-6BD4EB93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48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779C8-5D02-42D4-B16B-A6F14E5D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59AA0A-AEC6-4399-975B-F3F3EB62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62B420-CFF9-436C-8EB4-9236731B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E9B49A-1DE7-4C84-BFBD-58ED46D7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0F5E5D-8597-49F6-87B0-F60345E8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16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E6EC9-6CDE-4486-89C0-F68F3EF7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4B39B-5CA9-4ECA-BBC4-F1A91F5B5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24D49C-14F0-43F5-A81E-8D57D354A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90972E-FEAA-480D-938A-9264E231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007E54-7990-4B55-ACB4-33711378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41145F-2618-4C10-942E-46DD9A21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0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2D5CC-F62A-461D-A088-E68C34C2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DE41FE-344A-4E66-9F1F-2AA9432AD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3E22C3-058E-4356-A6A4-6B1667292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5353BB-6638-498C-95B7-7B757352D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5899DA-09FA-4091-BD19-4AB8DED54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EE8DCB-C00B-4895-80F4-EE427E9D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BC3582-FD90-4C4F-8F49-D094FF7A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9B9E9E-2744-46DD-B10B-4FB5FE19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01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70F66-AECF-48AA-94BA-304C79EA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521E1A-A63D-4FB3-A066-B2B1C379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766F21-F803-42B9-B7E2-FADFC75B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1DE06D-BF7D-4097-BB50-D01DEBD7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58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0F86B6-F761-45C9-808C-A76EFA31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0FA54D-E4C3-4EBE-B0A5-45717E3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C17E18-3442-4E42-B7BE-D18AE6F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3FAE7-750B-4A63-B8A6-5370ACF0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D0B118-B076-4A91-8B87-9964DED3E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369568-FA4C-4D91-9140-82A19F7F9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BC603-0A1F-4792-B7D5-466DE447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386C3B-6D25-4E02-96E3-510AA9BE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990FE-44C2-4AE7-B817-944B7329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97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2D0A4-D168-4897-8EC4-C5AE272B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411CD6-6E6C-4D34-9543-FC849D073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F82E1C-5A1F-4AF3-A1DD-DF08D666A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4A7A2A-F763-4936-8D98-2F5957FD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09F939-2920-4B81-9BC0-621864FD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475C82-4A71-410B-A390-7D4C95F5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78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ED023-88B2-467F-8DB7-B69F79DB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F9AC07-B69B-461F-8940-D25EF515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ECA5B-243A-4F87-A66C-72FE7EF9B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2930E-A6FF-4322-BEEC-DAC651A9E567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7F537B-E9AC-4646-A029-733093D46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25D9DC-D32C-49DA-BE46-931927DD3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09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759E8-B386-460D-8184-F848F39BF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Администрирование </a:t>
            </a:r>
            <a:r>
              <a:rPr lang="en-US" dirty="0"/>
              <a:t>Oracle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FD4E6F-0046-4FEA-9288-BE733EB05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2021-2022</a:t>
            </a:r>
          </a:p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Лекция 4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52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/>
              <a:t>Иерархия квот на дисковое пространство</a:t>
            </a:r>
            <a:endParaRPr lang="ru-RU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2269BF4-EC9C-4D54-ACD4-157192F2DFE6}"/>
              </a:ext>
            </a:extLst>
          </p:cNvPr>
          <p:cNvSpPr/>
          <p:nvPr/>
        </p:nvSpPr>
        <p:spPr>
          <a:xfrm>
            <a:off x="838200" y="2391508"/>
            <a:ext cx="10515600" cy="3028631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888FC74-7522-465E-BBC7-D74D053E4B10}"/>
              </a:ext>
            </a:extLst>
          </p:cNvPr>
          <p:cNvSpPr/>
          <p:nvPr/>
        </p:nvSpPr>
        <p:spPr>
          <a:xfrm>
            <a:off x="990600" y="3570850"/>
            <a:ext cx="5105400" cy="1704536"/>
          </a:xfrm>
          <a:prstGeom prst="rect">
            <a:avLst/>
          </a:prstGeom>
          <a:pattFill prst="pct10">
            <a:fgClr>
              <a:schemeClr val="accent2"/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C670FF6-4298-4C04-9D41-C892DC26766D}"/>
              </a:ext>
            </a:extLst>
          </p:cNvPr>
          <p:cNvSpPr/>
          <p:nvPr/>
        </p:nvSpPr>
        <p:spPr>
          <a:xfrm>
            <a:off x="6417213" y="3570850"/>
            <a:ext cx="4133557" cy="1704536"/>
          </a:xfrm>
          <a:prstGeom prst="rect">
            <a:avLst/>
          </a:prstGeom>
          <a:pattFill prst="pct10">
            <a:fgClr>
              <a:schemeClr val="accent2"/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684C4-0145-4445-8AA1-9516325D75BE}"/>
              </a:ext>
            </a:extLst>
          </p:cNvPr>
          <p:cNvSpPr txBox="1"/>
          <p:nvPr/>
        </p:nvSpPr>
        <p:spPr>
          <a:xfrm>
            <a:off x="4731011" y="2608420"/>
            <a:ext cx="3097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accent1"/>
                </a:solidFill>
              </a:rPr>
              <a:t>Квота </a:t>
            </a:r>
            <a:r>
              <a:rPr lang="en-US" sz="3200" dirty="0">
                <a:solidFill>
                  <a:schemeClr val="accent1"/>
                </a:solidFill>
              </a:rPr>
              <a:t>Tablespace</a:t>
            </a:r>
            <a:endParaRPr lang="ru-RU" sz="32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6E4CB-EB70-4826-AEC4-5E48D00A282E}"/>
              </a:ext>
            </a:extLst>
          </p:cNvPr>
          <p:cNvSpPr txBox="1"/>
          <p:nvPr/>
        </p:nvSpPr>
        <p:spPr>
          <a:xfrm>
            <a:off x="2210563" y="4130730"/>
            <a:ext cx="2665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accent2"/>
                </a:solidFill>
              </a:rPr>
              <a:t>Квота схемы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83F6D7-B705-4AFF-8B93-865C3BDBCD2C}"/>
              </a:ext>
            </a:extLst>
          </p:cNvPr>
          <p:cNvSpPr txBox="1"/>
          <p:nvPr/>
        </p:nvSpPr>
        <p:spPr>
          <a:xfrm>
            <a:off x="7151254" y="4130730"/>
            <a:ext cx="2665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accent2"/>
                </a:solidFill>
              </a:rPr>
              <a:t>Квота схемы 2</a:t>
            </a:r>
          </a:p>
        </p:txBody>
      </p:sp>
    </p:spTree>
    <p:extLst>
      <p:ext uri="{BB962C8B-B14F-4D97-AF65-F5344CB8AC3E}">
        <p14:creationId xmlns:p14="http://schemas.microsoft.com/office/powerpoint/2010/main" val="2606670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/>
              <a:t>Просмотр табличны</a:t>
            </a:r>
            <a:r>
              <a:rPr lang="ru-RU" dirty="0"/>
              <a:t>х пространств</a:t>
            </a:r>
            <a:endParaRPr lang="ru-R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2871394" y="2034637"/>
            <a:ext cx="6449211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username,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default_tablespace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temporary_tablespace</a:t>
            </a:r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FROM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dba_users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ru-RU" sz="2000" dirty="0"/>
              <a:t>Получим имена пользователей (схем) и в каких пространствах хранятся данные</a:t>
            </a:r>
          </a:p>
          <a:p>
            <a:pPr>
              <a:spcBef>
                <a:spcPts val="1200"/>
              </a:spcBef>
            </a:pPr>
            <a:endParaRPr lang="ru-RU" sz="2000" dirty="0"/>
          </a:p>
          <a:p>
            <a:pPr>
              <a:spcBef>
                <a:spcPts val="1200"/>
              </a:spcBef>
            </a:pPr>
            <a:r>
              <a:rPr lang="en-US" sz="2400" dirty="0">
                <a:latin typeface="Consolas" panose="020B0609020204030204" pitchFamily="49" charset="0"/>
              </a:rPr>
              <a:t>SELECT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tablespace_name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, username, bytes </a:t>
            </a:r>
            <a:r>
              <a:rPr lang="en-US" sz="2400" dirty="0">
                <a:latin typeface="Consolas" panose="020B0609020204030204" pitchFamily="49" charset="0"/>
              </a:rPr>
              <a:t>FROM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DBA_TS_QUOTAS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ru-RU" sz="2000" dirty="0"/>
              <a:t>Увидим квоты для табличных пространств для всех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3207155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Добавление привилегий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025379" y="1690688"/>
            <a:ext cx="10141241" cy="4170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GRANT create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session</a:t>
            </a:r>
            <a:r>
              <a:rPr lang="en-US" sz="2400" dirty="0">
                <a:latin typeface="Consolas" panose="020B0609020204030204" pitchFamily="49" charset="0"/>
              </a:rPr>
              <a:t> TO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ithub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GRANT create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table</a:t>
            </a:r>
            <a:r>
              <a:rPr lang="en-US" sz="2400" dirty="0">
                <a:latin typeface="Consolas" panose="020B0609020204030204" pitchFamily="49" charset="0"/>
              </a:rPr>
              <a:t> TO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ithub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GRANT create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latin typeface="Consolas" panose="020B0609020204030204" pitchFamily="49" charset="0"/>
              </a:rPr>
              <a:t> TO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ithub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GRANT create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any trigger </a:t>
            </a:r>
            <a:r>
              <a:rPr lang="en-US" sz="2400" dirty="0">
                <a:latin typeface="Consolas" panose="020B0609020204030204" pitchFamily="49" charset="0"/>
              </a:rPr>
              <a:t>TO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ithub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GRANT create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any procedure </a:t>
            </a:r>
            <a:r>
              <a:rPr lang="en-US" sz="2400" dirty="0">
                <a:latin typeface="Consolas" panose="020B0609020204030204" pitchFamily="49" charset="0"/>
              </a:rPr>
              <a:t>TO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ithub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GRANT create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sequence</a:t>
            </a:r>
            <a:r>
              <a:rPr lang="en-US" sz="2400" dirty="0">
                <a:latin typeface="Consolas" panose="020B0609020204030204" pitchFamily="49" charset="0"/>
              </a:rPr>
              <a:t> TO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ithub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GRANT create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synonym</a:t>
            </a:r>
            <a:r>
              <a:rPr lang="en-US" sz="2400" dirty="0">
                <a:latin typeface="Consolas" panose="020B0609020204030204" pitchFamily="49" charset="0"/>
              </a:rPr>
              <a:t> TO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ithub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endParaRPr lang="ru-RU" sz="2000" dirty="0"/>
          </a:p>
          <a:p>
            <a:pPr>
              <a:spcAft>
                <a:spcPts val="600"/>
              </a:spcAft>
            </a:pPr>
            <a:r>
              <a:rPr lang="ru-RU" sz="2400" dirty="0"/>
              <a:t>Эти привилегии позволят нашему пользователю </a:t>
            </a:r>
            <a:r>
              <a:rPr lang="en-US" sz="2400" b="1" dirty="0" err="1"/>
              <a:t>ithub</a:t>
            </a:r>
            <a:r>
              <a:rPr lang="en-US" sz="2400" dirty="0"/>
              <a:t> </a:t>
            </a:r>
            <a:r>
              <a:rPr lang="ru-RU" sz="2400" dirty="0"/>
              <a:t>создавать сессию в Oracle, а также создавать таблицы, представления, триггеры, процедуры, последовательности и синонимы в новой схеме.</a:t>
            </a:r>
          </a:p>
        </p:txBody>
      </p:sp>
    </p:spTree>
    <p:extLst>
      <p:ext uri="{BB962C8B-B14F-4D97-AF65-F5344CB8AC3E}">
        <p14:creationId xmlns:p14="http://schemas.microsoft.com/office/powerpoint/2010/main" val="366947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3692"/>
            <a:ext cx="10515600" cy="27432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Oracle</a:t>
            </a:r>
            <a:br>
              <a:rPr lang="ru-RU" dirty="0"/>
            </a:br>
            <a:r>
              <a:rPr lang="ru-RU" sz="3600" dirty="0"/>
              <a:t>схемы, пользователи, права</a:t>
            </a:r>
          </a:p>
        </p:txBody>
      </p:sp>
    </p:spTree>
    <p:extLst>
      <p:ext uri="{BB962C8B-B14F-4D97-AF65-F5344CB8AC3E}">
        <p14:creationId xmlns:p14="http://schemas.microsoft.com/office/powerpoint/2010/main" val="381016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Схемы в </a:t>
            </a:r>
            <a:r>
              <a:rPr lang="en-US" dirty="0"/>
              <a:t>Oracle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281918" y="2332252"/>
            <a:ext cx="962816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Схема (</a:t>
            </a:r>
            <a:r>
              <a:rPr lang="ru-RU" sz="2800" b="1" dirty="0" err="1"/>
              <a:t>shema</a:t>
            </a:r>
            <a:r>
              <a:rPr lang="ru-RU" sz="2800" b="1" dirty="0"/>
              <a:t>) </a:t>
            </a:r>
            <a:r>
              <a:rPr lang="ru-RU" sz="2800" dirty="0"/>
              <a:t>– это учетная запись пользователя и объекты, которые ей принадлежат (например, индексы, триггеры, хранимые процедуры)</a:t>
            </a:r>
          </a:p>
          <a:p>
            <a:endParaRPr lang="ru-RU" sz="2800" dirty="0"/>
          </a:p>
          <a:p>
            <a:r>
              <a:rPr lang="ru-RU" sz="2800" dirty="0"/>
              <a:t>Создание пользователей (схем) обычно производится пользователем </a:t>
            </a:r>
            <a:r>
              <a:rPr lang="ru-RU" sz="2800" b="1" dirty="0">
                <a:solidFill>
                  <a:srgbClr val="C00000"/>
                </a:solidFill>
              </a:rPr>
              <a:t>SYS</a:t>
            </a:r>
            <a:r>
              <a:rPr lang="ru-RU" sz="2800" dirty="0"/>
              <a:t> или </a:t>
            </a:r>
            <a:r>
              <a:rPr lang="ru-RU" sz="2800" b="1" dirty="0"/>
              <a:t>SYSTEM</a:t>
            </a:r>
            <a:r>
              <a:rPr lang="ru-RU" sz="2800" dirty="0"/>
              <a:t>. Так как эти две схемы имеют права администраторов БД.</a:t>
            </a:r>
          </a:p>
        </p:txBody>
      </p:sp>
    </p:spTree>
    <p:extLst>
      <p:ext uri="{BB962C8B-B14F-4D97-AF65-F5344CB8AC3E}">
        <p14:creationId xmlns:p14="http://schemas.microsoft.com/office/powerpoint/2010/main" val="409679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Создание схемы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843742" y="1892024"/>
            <a:ext cx="850451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CREATE USER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пользователь]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IDENTIFIED BY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>
                <a:solidFill>
                  <a:schemeClr val="accent6"/>
                </a:solidFill>
                <a:latin typeface="Consolas" panose="020B0609020204030204" pitchFamily="49" charset="0"/>
              </a:rPr>
              <a:t>пароль]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ru-RU" sz="2400" dirty="0"/>
              <a:t>Мы создаем пользователя, который получает табличное пространство, название которого такое же, как и название пользователя.</a:t>
            </a:r>
          </a:p>
          <a:p>
            <a:endParaRPr lang="ru-RU" sz="2400" dirty="0"/>
          </a:p>
          <a:p>
            <a:r>
              <a:rPr lang="ru-RU" sz="2400" dirty="0"/>
              <a:t>Ранее мы создали пользователя </a:t>
            </a:r>
            <a:r>
              <a:rPr lang="en-US" sz="2400" dirty="0"/>
              <a:t>HR, </a:t>
            </a:r>
            <a:r>
              <a:rPr lang="ru-RU" sz="2400" dirty="0"/>
              <a:t>который получил доступ к тестовым таблицам, которые хранятся в пространстве </a:t>
            </a:r>
            <a:r>
              <a:rPr lang="en-US" sz="2400" dirty="0"/>
              <a:t>HR</a:t>
            </a:r>
            <a:r>
              <a:rPr lang="ru-RU" sz="2400" dirty="0"/>
              <a:t>.</a:t>
            </a:r>
            <a:endParaRPr lang="en-US" sz="2400" dirty="0"/>
          </a:p>
          <a:p>
            <a:endParaRPr lang="en-US" sz="2400" dirty="0"/>
          </a:p>
          <a:p>
            <a:r>
              <a:rPr lang="ru-RU" sz="2400" b="1" dirty="0"/>
              <a:t>Например:</a:t>
            </a:r>
            <a:endParaRPr lang="en-US" sz="2400" b="1" dirty="0"/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CREATE USER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ithub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IDENTIFIED BY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behappy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09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Создание схемы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115664" y="1690688"/>
            <a:ext cx="9960672" cy="4724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CREATE USER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пользователь]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IDENTIFIED BY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>
                <a:solidFill>
                  <a:schemeClr val="accent6"/>
                </a:solidFill>
                <a:latin typeface="Consolas" panose="020B0609020204030204" pitchFamily="49" charset="0"/>
              </a:rPr>
              <a:t>пароль]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DEFAULT TABLESPACE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ts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latin typeface="Consolas" panose="020B0609020204030204" pitchFamily="49" charset="0"/>
              </a:rPr>
              <a:t>QUOTA </a:t>
            </a:r>
            <a:r>
              <a:rPr lang="ru-RU" sz="2400" dirty="0">
                <a:solidFill>
                  <a:srgbClr val="7030A0"/>
                </a:solidFill>
                <a:latin typeface="Consolas" panose="020B0609020204030204" pitchFamily="49" charset="0"/>
              </a:rPr>
              <a:t>целое число [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K][M] </a:t>
            </a:r>
            <a:r>
              <a:rPr lang="en-US" sz="2400" dirty="0">
                <a:latin typeface="Consolas" panose="020B0609020204030204" pitchFamily="49" charset="0"/>
              </a:rPr>
              <a:t>ON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ts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TEMPORARY TABLESPACE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ts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]</a:t>
            </a:r>
            <a:endParaRPr lang="ru-RU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endParaRPr lang="ru-RU" sz="2400" dirty="0"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solidFill>
                  <a:schemeClr val="accent1"/>
                </a:solidFill>
              </a:rPr>
              <a:t>[пользователь]</a:t>
            </a:r>
            <a:r>
              <a:rPr lang="ru-RU" sz="2000" dirty="0"/>
              <a:t> - Имя пользователя (название схемы)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solidFill>
                  <a:schemeClr val="accent6"/>
                </a:solidFill>
              </a:rPr>
              <a:t>[пароль] </a:t>
            </a:r>
            <a:r>
              <a:rPr lang="ru-RU" sz="2000" dirty="0"/>
              <a:t>- Пароль для учетной записи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solidFill>
                  <a:srgbClr val="7030A0"/>
                </a:solidFill>
              </a:rPr>
              <a:t>DEFAULT TABLESPACE </a:t>
            </a:r>
            <a:r>
              <a:rPr lang="ru-RU" sz="2000" dirty="0"/>
              <a:t>– основное табличное пространство.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solidFill>
                  <a:srgbClr val="7030A0"/>
                </a:solidFill>
              </a:rPr>
              <a:t>TEMPORARY TABLESPACE </a:t>
            </a:r>
            <a:r>
              <a:rPr lang="ru-RU" sz="2000" dirty="0"/>
              <a:t>– табличное пространство, в котором находятся временные сегменты, используемые в процессе сортировки транзакций.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solidFill>
                  <a:srgbClr val="7030A0"/>
                </a:solidFill>
              </a:rPr>
              <a:t>QUOTA</a:t>
            </a:r>
            <a:r>
              <a:rPr lang="ru-RU" sz="2000" dirty="0"/>
              <a:t> – выделяет место в табличном пространстве. Не может быть больше, чем место, выделенное для всего табличного пространства. </a:t>
            </a:r>
            <a:r>
              <a:rPr lang="en-US" sz="2000" dirty="0">
                <a:solidFill>
                  <a:srgbClr val="7030A0"/>
                </a:solidFill>
              </a:rPr>
              <a:t>K</a:t>
            </a:r>
            <a:r>
              <a:rPr lang="en-US" sz="2000" dirty="0"/>
              <a:t> – </a:t>
            </a:r>
            <a:r>
              <a:rPr lang="ru-RU" sz="2000" dirty="0"/>
              <a:t>килобайты, </a:t>
            </a:r>
            <a:r>
              <a:rPr lang="en-US" sz="2000" dirty="0">
                <a:solidFill>
                  <a:srgbClr val="7030A0"/>
                </a:solidFill>
              </a:rPr>
              <a:t>M</a:t>
            </a:r>
            <a:r>
              <a:rPr lang="en-US" sz="2000" dirty="0"/>
              <a:t> – </a:t>
            </a:r>
            <a:r>
              <a:rPr lang="ru-RU" sz="2000" dirty="0"/>
              <a:t>мегабайты.</a:t>
            </a:r>
          </a:p>
          <a:p>
            <a:r>
              <a:rPr lang="ru-RU" sz="2000" dirty="0">
                <a:solidFill>
                  <a:srgbClr val="C00000"/>
                </a:solidFill>
              </a:rPr>
              <a:t>Если табличных пространств нет, то их следует сначала создать</a:t>
            </a:r>
            <a:r>
              <a:rPr lang="ru-RU" sz="2000" dirty="0"/>
              <a:t>.</a:t>
            </a:r>
            <a:endParaRPr lang="en-US" sz="2000" dirty="0"/>
          </a:p>
          <a:p>
            <a:r>
              <a:rPr lang="ru-RU" sz="2000" dirty="0">
                <a:solidFill>
                  <a:schemeClr val="accent1"/>
                </a:solidFill>
              </a:rPr>
              <a:t>С версии 10 нет возможности установить квоту для временного табличного пространства</a:t>
            </a:r>
          </a:p>
        </p:txBody>
      </p:sp>
    </p:spTree>
    <p:extLst>
      <p:ext uri="{BB962C8B-B14F-4D97-AF65-F5344CB8AC3E}">
        <p14:creationId xmlns:p14="http://schemas.microsoft.com/office/powerpoint/2010/main" val="111797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Выделение пространства для базы данных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115255" y="1803230"/>
            <a:ext cx="9961489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400" dirty="0"/>
              <a:t>Оператор </a:t>
            </a:r>
            <a:r>
              <a:rPr lang="ru-RU" sz="2400" b="1" dirty="0">
                <a:solidFill>
                  <a:srgbClr val="C00000"/>
                </a:solidFill>
              </a:rPr>
              <a:t>CREATE TABLESPACE</a:t>
            </a:r>
            <a:r>
              <a:rPr lang="ru-RU" sz="2400" b="1" dirty="0"/>
              <a:t> </a:t>
            </a:r>
            <a:r>
              <a:rPr lang="ru-RU" sz="2400" dirty="0"/>
              <a:t>используется для выделения пространства в базе данных Oracle, где хранятся объекты схемы. Имеется три вида пространств:</a:t>
            </a:r>
          </a:p>
          <a:p>
            <a:pPr>
              <a:spcAft>
                <a:spcPts val="1800"/>
              </a:spcAft>
            </a:pPr>
            <a:r>
              <a:rPr lang="en-US" sz="2400" b="1" dirty="0"/>
              <a:t>Permanent Tablespace</a:t>
            </a:r>
            <a:r>
              <a:rPr lang="ru-RU" sz="2400" b="1" dirty="0"/>
              <a:t> </a:t>
            </a:r>
            <a:r>
              <a:rPr lang="ru-RU" sz="2400" dirty="0"/>
              <a:t>– постоянное табличное пространство содержит постоянные объекты схемы, которые хранятся в файлах данных.</a:t>
            </a:r>
            <a:endParaRPr lang="en-US" sz="2400" dirty="0"/>
          </a:p>
          <a:p>
            <a:pPr>
              <a:spcAft>
                <a:spcPts val="1800"/>
              </a:spcAft>
            </a:pPr>
            <a:r>
              <a:rPr lang="en-US" sz="2400" b="1" dirty="0"/>
              <a:t>Temporary Tablespace</a:t>
            </a:r>
            <a:r>
              <a:rPr lang="ru-RU" sz="2400" b="1" dirty="0"/>
              <a:t> </a:t>
            </a:r>
            <a:r>
              <a:rPr lang="ru-RU" sz="2400" dirty="0"/>
              <a:t>– временное табличное пространство содержит объекты схемы, которые хранятся во временных файлах, которые существуют во время сеанса. Например, таблицы для сортировки.</a:t>
            </a:r>
          </a:p>
          <a:p>
            <a:pPr>
              <a:spcAft>
                <a:spcPts val="1800"/>
              </a:spcAft>
            </a:pPr>
            <a:r>
              <a:rPr lang="en-US" sz="2400" b="1" dirty="0"/>
              <a:t>Undo Tablespace</a:t>
            </a:r>
            <a:r>
              <a:rPr lang="ru-RU" sz="2400" b="1" dirty="0"/>
              <a:t> </a:t>
            </a:r>
            <a:r>
              <a:rPr lang="ru-RU" sz="2400" dirty="0"/>
              <a:t>– табличное пространство отмены, если база данных Oracle запускается в автоматическом режиме отмены изменений.</a:t>
            </a:r>
          </a:p>
        </p:txBody>
      </p:sp>
    </p:spTree>
    <p:extLst>
      <p:ext uri="{BB962C8B-B14F-4D97-AF65-F5344CB8AC3E}">
        <p14:creationId xmlns:p14="http://schemas.microsoft.com/office/powerpoint/2010/main" val="332008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/>
              <a:t>Пример создания </a:t>
            </a:r>
            <a:r>
              <a:rPr lang="en-US" sz="4400" b="1" dirty="0"/>
              <a:t>Permanent tablespace</a:t>
            </a:r>
            <a:endParaRPr lang="ru-R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301194" y="1849714"/>
            <a:ext cx="9589612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CREATE TABLESPACE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tbs_perm_01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DATAFILE '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tbs_perm_01.dat</a:t>
            </a:r>
            <a:r>
              <a:rPr lang="en-US" sz="2400" dirty="0">
                <a:latin typeface="Consolas" panose="020B0609020204030204" pitchFamily="49" charset="0"/>
              </a:rPr>
              <a:t>' SIZE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20M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ONLINE;</a:t>
            </a:r>
          </a:p>
          <a:p>
            <a:pPr>
              <a:spcBef>
                <a:spcPts val="1200"/>
              </a:spcBef>
            </a:pPr>
            <a:r>
              <a:rPr lang="ru-RU" sz="2000" dirty="0"/>
              <a:t>Создали пространство, все данные хранятся в одном файле максимальным размером</a:t>
            </a:r>
            <a:br>
              <a:rPr lang="ru-RU" sz="2000" dirty="0"/>
            </a:br>
            <a:r>
              <a:rPr lang="ru-RU" sz="2000" dirty="0"/>
              <a:t>20 Мб. Пространство будет доступно сразу после создания (параметр </a:t>
            </a:r>
            <a:r>
              <a:rPr lang="en-US" sz="2000" dirty="0"/>
              <a:t>ONLINE)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CREATE TABLESPACE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tbs_perm_02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DATAFILE '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tbs_perm_02.dat</a:t>
            </a:r>
            <a:r>
              <a:rPr lang="en-US" sz="2400" dirty="0">
                <a:latin typeface="Consolas" panose="020B0609020204030204" pitchFamily="49" charset="0"/>
              </a:rPr>
              <a:t>' SIZE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10M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REUSE</a:t>
            </a:r>
          </a:p>
          <a:p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AUTOEXTEND ON NEXT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10M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MAXSIZE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200M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ru-RU" sz="2000" dirty="0"/>
              <a:t>Изначально создается пространство размером 10 Мб. При достижении этого размера пространство автоматически увеличится на 10 Мб. Максимальный размер – 200 Мб.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275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/>
              <a:t>Изменение режима работы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2394498" y="2505670"/>
            <a:ext cx="7403004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Пример перевода пространства в оперативный режим:</a:t>
            </a:r>
            <a:endParaRPr lang="en-US" sz="2400" dirty="0"/>
          </a:p>
          <a:p>
            <a:r>
              <a:rPr lang="en-US" sz="2800" dirty="0">
                <a:solidFill>
                  <a:srgbClr val="C00000"/>
                </a:solidFill>
              </a:rPr>
              <a:t>ALTER</a:t>
            </a:r>
            <a:r>
              <a:rPr lang="ru-RU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 TABLESPACE</a:t>
            </a:r>
            <a:r>
              <a:rPr lang="ru-RU" sz="2800" dirty="0">
                <a:solidFill>
                  <a:srgbClr val="C00000"/>
                </a:solidFill>
              </a:rPr>
              <a:t>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tbs_01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</a:rPr>
              <a:t>ONLINE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  <a:endParaRPr lang="ru-RU" sz="2800" dirty="0"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ru-RU" sz="2400" dirty="0"/>
              <a:t>Пример перевода пространства в автономный режим:</a:t>
            </a:r>
            <a:endParaRPr lang="en-US" sz="2400" dirty="0"/>
          </a:p>
          <a:p>
            <a:r>
              <a:rPr lang="en-US" sz="2800" dirty="0">
                <a:solidFill>
                  <a:srgbClr val="C00000"/>
                </a:solidFill>
              </a:rPr>
              <a:t>ALTER</a:t>
            </a:r>
            <a:r>
              <a:rPr lang="ru-RU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 TABLESPACE</a:t>
            </a:r>
            <a:r>
              <a:rPr lang="ru-RU" sz="2800" dirty="0">
                <a:solidFill>
                  <a:srgbClr val="C00000"/>
                </a:solidFill>
              </a:rPr>
              <a:t>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tbs01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</a:rPr>
              <a:t>OFFLINE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  <a:endParaRPr lang="ru-RU" sz="2800" dirty="0">
              <a:latin typeface="Consolas" panose="020B0609020204030204" pitchFamily="49" charset="0"/>
            </a:endParaRPr>
          </a:p>
          <a:p>
            <a:endParaRPr lang="ru-RU" sz="2800" dirty="0">
              <a:latin typeface="Consolas" panose="020B0609020204030204" pitchFamily="49" charset="0"/>
            </a:endParaRPr>
          </a:p>
          <a:p>
            <a:r>
              <a:rPr lang="ru-RU" sz="2400" i="1" dirty="0">
                <a:latin typeface="Consolas" panose="020B0609020204030204" pitchFamily="49" charset="0"/>
              </a:rPr>
              <a:t>Для временных пространств нет </a:t>
            </a:r>
            <a:r>
              <a:rPr lang="en-US" sz="2400" i="1" dirty="0">
                <a:latin typeface="Consolas" panose="020B0609020204030204" pitchFamily="49" charset="0"/>
              </a:rPr>
              <a:t>ONLINE </a:t>
            </a:r>
            <a:r>
              <a:rPr lang="ru-RU" sz="2400" i="1" dirty="0">
                <a:latin typeface="Consolas" panose="020B0609020204030204" pitchFamily="49" charset="0"/>
              </a:rPr>
              <a:t>и </a:t>
            </a:r>
            <a:r>
              <a:rPr lang="en-US" sz="2400" i="1" dirty="0">
                <a:latin typeface="Consolas" panose="020B0609020204030204" pitchFamily="49" charset="0"/>
              </a:rPr>
              <a:t>OFFLINE</a:t>
            </a:r>
            <a:endParaRPr lang="ru-RU" sz="24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79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/>
              <a:t>Пример создания </a:t>
            </a:r>
            <a:r>
              <a:rPr lang="en-US" b="1" dirty="0"/>
              <a:t>Temporary</a:t>
            </a:r>
            <a:r>
              <a:rPr lang="en-US" sz="4400" b="1" dirty="0"/>
              <a:t> tablespace</a:t>
            </a:r>
            <a:endParaRPr lang="ru-R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025379" y="2290226"/>
            <a:ext cx="10141241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CREATE TEMPORARY TABLESPACE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tbs_temp_01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TEMPFILE '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tbs_temp_01.dbf</a:t>
            </a:r>
            <a:r>
              <a:rPr lang="en-US" sz="2400" dirty="0">
                <a:latin typeface="Consolas" panose="020B0609020204030204" pitchFamily="49" charset="0"/>
              </a:rPr>
              <a:t>' SIZE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5M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AUTOEXTEND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ON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ru-RU" sz="2000" dirty="0"/>
              <a:t>Создали временное табличное пространство размером 5 Мб с возможностью расширения без ограничений. Пространство будет недоступно, пока не будет переведено в оперативный режим.</a:t>
            </a:r>
          </a:p>
        </p:txBody>
      </p:sp>
    </p:spTree>
    <p:extLst>
      <p:ext uri="{BB962C8B-B14F-4D97-AF65-F5344CB8AC3E}">
        <p14:creationId xmlns:p14="http://schemas.microsoft.com/office/powerpoint/2010/main" val="37257641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2CC9B991CE44B48B840C48F4E14C738" ma:contentTypeVersion="11" ma:contentTypeDescription="Создание документа." ma:contentTypeScope="" ma:versionID="c229767ce3b8782a8e135421238a08f7">
  <xsd:schema xmlns:xsd="http://www.w3.org/2001/XMLSchema" xmlns:xs="http://www.w3.org/2001/XMLSchema" xmlns:p="http://schemas.microsoft.com/office/2006/metadata/properties" xmlns:ns3="20895bc8-be02-42ca-8ca1-36e50731b469" xmlns:ns4="e85ba575-3eae-4c7e-b3f1-323868c4ce13" targetNamespace="http://schemas.microsoft.com/office/2006/metadata/properties" ma:root="true" ma:fieldsID="8f067912acd794335a3d7d083cfe6a8d" ns3:_="" ns4:_="">
    <xsd:import namespace="20895bc8-be02-42ca-8ca1-36e50731b469"/>
    <xsd:import namespace="e85ba575-3eae-4c7e-b3f1-323868c4c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895bc8-be02-42ca-8ca1-36e50731b4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5ba575-3eae-4c7e-b3f1-323868c4c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602252-2014-4D9C-BB1E-D47804EC2645}">
  <ds:schemaRefs>
    <ds:schemaRef ds:uri="20895bc8-be02-42ca-8ca1-36e50731b469"/>
    <ds:schemaRef ds:uri="e85ba575-3eae-4c7e-b3f1-323868c4ce1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DBC1E19-A7B0-4AB7-BA15-CB3C7B9B97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D3B951-5F0F-4CAD-BCE3-FE36B81463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895bc8-be02-42ca-8ca1-36e50731b469"/>
    <ds:schemaRef ds:uri="e85ba575-3eae-4c7e-b3f1-323868c4c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5418</TotalTime>
  <Words>668</Words>
  <Application>Microsoft Office PowerPoint</Application>
  <PresentationFormat>Широкоэкранный</PresentationFormat>
  <Paragraphs>77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Тема Office</vt:lpstr>
      <vt:lpstr>Администрирование Oracle</vt:lpstr>
      <vt:lpstr>Oracle схемы, пользователи, права</vt:lpstr>
      <vt:lpstr>Схемы в Oracle</vt:lpstr>
      <vt:lpstr>Создание схемы</vt:lpstr>
      <vt:lpstr>Создание схемы</vt:lpstr>
      <vt:lpstr>Выделение пространства для базы данных</vt:lpstr>
      <vt:lpstr>Пример создания Permanent tablespace</vt:lpstr>
      <vt:lpstr>Изменение режима работы</vt:lpstr>
      <vt:lpstr>Пример создания Temporary tablespace</vt:lpstr>
      <vt:lpstr>Иерархия квот на дисковое пространство</vt:lpstr>
      <vt:lpstr>Просмотр табличных пространств</vt:lpstr>
      <vt:lpstr>Добавление привилегий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БД и основы SQL</dc:title>
  <dc:creator>Романов Аркадий Борисович</dc:creator>
  <cp:lastModifiedBy>Романов Аркадий Борисович</cp:lastModifiedBy>
  <cp:revision>103</cp:revision>
  <dcterms:created xsi:type="dcterms:W3CDTF">2021-09-25T09:32:47Z</dcterms:created>
  <dcterms:modified xsi:type="dcterms:W3CDTF">2022-04-25T08:30:42Z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0x01010042CC9B991CE44B48B840C48F4E14C738</vt:lpwstr>
  </property>
</Properties>
</file>