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Лекция 4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692"/>
            <a:ext cx="10515600" cy="2743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Oracle Data Pump</a:t>
            </a:r>
            <a:br>
              <a:rPr lang="ru-RU" dirty="0"/>
            </a:br>
            <a:r>
              <a:rPr lang="ru-RU" sz="3600" dirty="0"/>
              <a:t>технология</a:t>
            </a:r>
            <a:r>
              <a:rPr lang="en-US" sz="3600" dirty="0"/>
              <a:t>,</a:t>
            </a:r>
            <a:r>
              <a:rPr lang="ru-RU" sz="3600" dirty="0"/>
              <a:t> позволяющая экспортировать и импортировать данные и метаданные в СУБД Oracle Database в специальный формат файлов дампа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Серверные утилиты </a:t>
            </a:r>
            <a:r>
              <a:rPr lang="en-US" dirty="0"/>
              <a:t>Oracle Data Pump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4114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</a:t>
            </a:r>
            <a:r>
              <a:rPr lang="ru-RU" sz="2400" b="1" dirty="0" err="1"/>
              <a:t>xpdp</a:t>
            </a:r>
            <a:r>
              <a:rPr lang="ru-RU" sz="2400" dirty="0"/>
              <a:t> – утилита для экспорта данных в СУБД Oracle Database в дамп.</a:t>
            </a:r>
          </a:p>
          <a:p>
            <a:endParaRPr lang="ru-RU" sz="2400" dirty="0"/>
          </a:p>
          <a:p>
            <a:r>
              <a:rPr lang="en-US" sz="2400" b="1" dirty="0"/>
              <a:t>i</a:t>
            </a:r>
            <a:r>
              <a:rPr lang="ru-RU" sz="2400" b="1" dirty="0" err="1"/>
              <a:t>mpdp</a:t>
            </a:r>
            <a:r>
              <a:rPr lang="ru-RU" sz="2400" dirty="0"/>
              <a:t> – утилита для импорта данных в СУБД Oracle Database из дампа.</a:t>
            </a:r>
          </a:p>
          <a:p>
            <a:endParaRPr lang="ru-RU" sz="2400" dirty="0"/>
          </a:p>
          <a:p>
            <a:r>
              <a:rPr lang="ru-RU" sz="2400" b="1" dirty="0"/>
              <a:t>Режимы работы:</a:t>
            </a:r>
          </a:p>
          <a:p>
            <a:r>
              <a:rPr lang="ru-RU" sz="2400" dirty="0"/>
              <a:t>	Full – экспорт и импорт всей БД;</a:t>
            </a:r>
          </a:p>
          <a:p>
            <a:pPr lvl="2"/>
            <a:r>
              <a:rPr lang="ru-RU" sz="2400" dirty="0" err="1"/>
              <a:t>Schema</a:t>
            </a:r>
            <a:r>
              <a:rPr lang="ru-RU" sz="2400" dirty="0"/>
              <a:t> — экспорт и импорт выбранных схем;</a:t>
            </a:r>
          </a:p>
          <a:p>
            <a:r>
              <a:rPr lang="ru-RU" sz="2400" dirty="0"/>
              <a:t>	</a:t>
            </a:r>
            <a:r>
              <a:rPr lang="ru-RU" sz="2400" dirty="0" err="1"/>
              <a:t>Table</a:t>
            </a:r>
            <a:r>
              <a:rPr lang="ru-RU" sz="2400" dirty="0"/>
              <a:t> — экспорт и импорт выбранных таблиц;</a:t>
            </a:r>
          </a:p>
          <a:p>
            <a:pPr lvl="2"/>
            <a:r>
              <a:rPr lang="ru-RU" sz="2400" dirty="0" err="1"/>
              <a:t>Tablespace</a:t>
            </a:r>
            <a:r>
              <a:rPr lang="ru-RU" sz="2400" dirty="0"/>
              <a:t> — экспорт и импорт выбранных табличных пространств;</a:t>
            </a:r>
          </a:p>
          <a:p>
            <a:r>
              <a:rPr lang="ru-RU" sz="2400" dirty="0"/>
              <a:t>	</a:t>
            </a:r>
            <a:r>
              <a:rPr lang="ru-RU" sz="2400" dirty="0" err="1"/>
              <a:t>Transportable</a:t>
            </a:r>
            <a:r>
              <a:rPr lang="ru-RU" sz="2400" dirty="0"/>
              <a:t> </a:t>
            </a:r>
            <a:r>
              <a:rPr lang="ru-RU" sz="2400" dirty="0" err="1"/>
              <a:t>Tablespace</a:t>
            </a:r>
            <a:r>
              <a:rPr lang="ru-RU" sz="2400" dirty="0"/>
              <a:t> — экспорт и импорт табличных</a:t>
            </a:r>
            <a:br>
              <a:rPr lang="ru-RU" sz="2400" dirty="0"/>
            </a:br>
            <a:r>
              <a:rPr lang="ru-RU" sz="2400" dirty="0"/>
              <a:t>	пространств для переноса на другой сервер.</a:t>
            </a:r>
          </a:p>
        </p:txBody>
      </p:sp>
    </p:spTree>
    <p:extLst>
      <p:ext uri="{BB962C8B-B14F-4D97-AF65-F5344CB8AC3E}">
        <p14:creationId xmlns:p14="http://schemas.microsoft.com/office/powerpoint/2010/main" val="409679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Настройка директории для дампов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025379" y="1925580"/>
            <a:ext cx="101412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Настроить директорию в </a:t>
            </a:r>
            <a:r>
              <a:rPr lang="en-US" sz="2400" b="1" dirty="0"/>
              <a:t>Oracle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DIRECTORY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AS 'c:\</a:t>
            </a:r>
            <a:r>
              <a:rPr lang="en-US" sz="2400" dirty="0" err="1">
                <a:latin typeface="Consolas" panose="020B0609020204030204" pitchFamily="49" charset="0"/>
              </a:rPr>
              <a:t>ora</a:t>
            </a:r>
            <a:r>
              <a:rPr lang="en-US" sz="2400" dirty="0">
                <a:latin typeface="Consolas" panose="020B0609020204030204" pitchFamily="49" charset="0"/>
              </a:rPr>
              <a:t>\</a:t>
            </a:r>
            <a:r>
              <a:rPr lang="en-US" sz="2400" dirty="0" err="1"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i="1" dirty="0"/>
              <a:t>Перед выполнением команды директория должна быть создана</a:t>
            </a:r>
            <a:endParaRPr lang="en-US" sz="2400" i="1" dirty="0"/>
          </a:p>
          <a:p>
            <a:endParaRPr lang="ru-RU" sz="2400" dirty="0"/>
          </a:p>
          <a:p>
            <a:r>
              <a:rPr lang="ru-RU" sz="2400" b="1" dirty="0"/>
              <a:t>Дать права на запись в директорию</a:t>
            </a:r>
            <a:r>
              <a:rPr lang="ru-RU" sz="2400" dirty="0"/>
              <a:t> определенному пользователю (если делаем дамп не из под пользователя </a:t>
            </a:r>
            <a:r>
              <a:rPr lang="en-US" sz="2400" dirty="0"/>
              <a:t>sys)</a:t>
            </a:r>
            <a:endParaRPr lang="ru-RU" sz="2400" dirty="0"/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read, write </a:t>
            </a:r>
            <a:r>
              <a:rPr lang="en-US" sz="2400" dirty="0">
                <a:latin typeface="Consolas" panose="020B0609020204030204" pitchFamily="49" charset="0"/>
              </a:rPr>
              <a:t>ON DIRECTORY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TO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ouruser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ru-RU" sz="2400" b="1" dirty="0"/>
              <a:t>Просмотреть ранее созданные директории</a:t>
            </a:r>
            <a:endParaRPr lang="en-US" sz="2400" b="1" dirty="0"/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directory_name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directory_path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dba_directories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9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765757" y="1875246"/>
            <a:ext cx="106604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Создание дампа всех схем (баз данных)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expdp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sys/{password}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FULL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</a:rPr>
              <a:t> 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DumpFull.dmp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ExportFull.log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ru-RU" sz="2400" b="1" dirty="0"/>
              <a:t>Создание дампа отдельных схем (базы данных)</a:t>
            </a:r>
            <a:endParaRPr lang="en-US" sz="2400" b="1" dirty="0"/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expdp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sys/{password}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SCHEMAS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SH1</a:t>
            </a:r>
            <a:r>
              <a:rPr lang="en-US" sz="2400" dirty="0">
                <a:latin typeface="Consolas" panose="020B0609020204030204" pitchFamily="49" charset="0"/>
              </a:rPr>
              <a:t> 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DumpHR.dmp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ExportHR.log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b="1" dirty="0"/>
              <a:t>Создание дампа отдельных таблиц из схемы</a:t>
            </a:r>
            <a:endParaRPr lang="en-US" sz="2400" b="1" dirty="0"/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expdp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sys/{password}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TABLES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HR.t1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HR.t2</a:t>
            </a:r>
            <a:r>
              <a:rPr lang="en-US" sz="2400" dirty="0">
                <a:latin typeface="Consolas" panose="020B0609020204030204" pitchFamily="49" charset="0"/>
              </a:rPr>
              <a:t> 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DumpTABLES.dmp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ExportTABLES.log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Восстановление данных из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765757" y="1875246"/>
            <a:ext cx="106604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Восстановление всех схемы данных из дампа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impdp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sys/{password}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DumpFull.dmp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ExportLog.log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400" b="1" dirty="0"/>
          </a:p>
          <a:p>
            <a:r>
              <a:rPr lang="ru-RU" sz="2400" b="1" dirty="0"/>
              <a:t>Восстановление конкретной схемы данных из дампа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impdp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sys/{password}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SCHEMAS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DumpHR.dmp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ExportLog.log</a:t>
            </a:r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ru-RU" sz="2400" b="1" dirty="0"/>
              <a:t>Восстановление отдельных таблиц из дампа</a:t>
            </a:r>
            <a:endParaRPr lang="en-US" sz="2400" b="1" dirty="0"/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impdp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sys/{password}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TABLES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HR.t1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HR.t2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DumpTABLES.dmp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ExportLog.log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9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Восстановление данных из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765757" y="1875246"/>
            <a:ext cx="106604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1) </a:t>
            </a:r>
            <a:r>
              <a:rPr lang="ru-RU" sz="2400" dirty="0"/>
              <a:t>При восстановлении </a:t>
            </a:r>
            <a:r>
              <a:rPr lang="ru-RU" sz="2400" b="1" dirty="0"/>
              <a:t>всей схемы</a:t>
            </a:r>
            <a:r>
              <a:rPr lang="ru-RU" sz="2400" dirty="0"/>
              <a:t> нужно сначала удалить существующую: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USER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OracleUser</a:t>
            </a:r>
            <a:r>
              <a:rPr lang="en-US" sz="2400" dirty="0">
                <a:latin typeface="Consolas" panose="020B0609020204030204" pitchFamily="49" charset="0"/>
              </a:rPr>
              <a:t> CASCADE;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ru-RU" sz="2400" b="1" dirty="0">
                <a:solidFill>
                  <a:schemeClr val="accent1"/>
                </a:solidFill>
              </a:rPr>
              <a:t>2) </a:t>
            </a:r>
            <a:r>
              <a:rPr lang="ru-RU" sz="2400" dirty="0"/>
              <a:t>При восстановлении </a:t>
            </a:r>
            <a:r>
              <a:rPr lang="ru-RU" sz="2400" b="1" dirty="0"/>
              <a:t>таблиц</a:t>
            </a:r>
            <a:r>
              <a:rPr lang="ru-RU" sz="2400" dirty="0"/>
              <a:t>, если таблица или таблицы уже существуют, то их необходимо или удалить вручную (DROP TABLE) или указать параметр TABLE_EXISTS_ACTION, который может принимать следующие значения:</a:t>
            </a:r>
          </a:p>
          <a:p>
            <a:endParaRPr lang="ru-RU" sz="2400" dirty="0"/>
          </a:p>
          <a:p>
            <a:r>
              <a:rPr lang="ru-RU" sz="2400" b="1" dirty="0"/>
              <a:t>SKIP </a:t>
            </a:r>
            <a:r>
              <a:rPr lang="ru-RU" sz="2400" dirty="0"/>
              <a:t>— оставить существующую таблицу и перейти к следующей;</a:t>
            </a:r>
          </a:p>
          <a:p>
            <a:r>
              <a:rPr lang="ru-RU" sz="2400" b="1" dirty="0"/>
              <a:t>APPEND</a:t>
            </a:r>
            <a:r>
              <a:rPr lang="ru-RU" sz="2400" dirty="0"/>
              <a:t>  — добавить строки в таблицу;</a:t>
            </a:r>
          </a:p>
          <a:p>
            <a:r>
              <a:rPr lang="ru-RU" sz="2400" b="1" dirty="0"/>
              <a:t>TRUNCATE</a:t>
            </a:r>
            <a:r>
              <a:rPr lang="ru-RU" sz="2400" dirty="0"/>
              <a:t> — удалить все строки и добавить новые из дампа;</a:t>
            </a:r>
          </a:p>
          <a:p>
            <a:r>
              <a:rPr lang="ru-RU" sz="2400" b="1" dirty="0"/>
              <a:t>REPLACE</a:t>
            </a:r>
            <a:r>
              <a:rPr lang="ru-RU" sz="2400" dirty="0"/>
              <a:t> — удалить таблицу и создать ее с данными из дампа.</a:t>
            </a:r>
          </a:p>
        </p:txBody>
      </p:sp>
    </p:spTree>
    <p:extLst>
      <p:ext uri="{BB962C8B-B14F-4D97-AF65-F5344CB8AC3E}">
        <p14:creationId xmlns:p14="http://schemas.microsoft.com/office/powerpoint/2010/main" val="102674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Восстановление данных из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436878" y="2512809"/>
            <a:ext cx="94520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Восстановление всех схемы данных из дампа с заменой всех данных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impdp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sys/{password}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SCHEMAS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DumpHR.dmp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ExportLog.log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TABLE_EXISTS_ACTION=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REPLACE</a:t>
            </a:r>
            <a:endParaRPr lang="ru-RU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и восстановления </a:t>
            </a:r>
            <a:r>
              <a:rPr lang="en-US" dirty="0"/>
              <a:t>HR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188257" y="2526061"/>
            <a:ext cx="98154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Создание дампа схемы </a:t>
            </a:r>
            <a:r>
              <a:rPr lang="en-US" sz="2400" b="1" dirty="0"/>
              <a:t>HR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expdp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ru-RU" sz="2400" dirty="0">
                <a:solidFill>
                  <a:schemeClr val="accent6"/>
                </a:solidFill>
                <a:latin typeface="Consolas" panose="020B0609020204030204" pitchFamily="49" charset="0"/>
              </a:rPr>
              <a:t>пароль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@xepdb1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SCHEMAS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latin typeface="Consolas" panose="020B0609020204030204" pitchFamily="49" charset="0"/>
              </a:rPr>
              <a:t> 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DumpFull.dmp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ExportFull.log</a:t>
            </a:r>
          </a:p>
          <a:p>
            <a:endParaRPr lang="en-US" sz="2400" b="1" dirty="0"/>
          </a:p>
          <a:p>
            <a:r>
              <a:rPr lang="ru-RU" sz="2400" b="1" dirty="0"/>
              <a:t>Восстановление всех схемы данных из дампа с заменой всех данных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impdp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</a:t>
            </a:r>
            <a:r>
              <a:rPr lang="ru-RU" sz="2400" dirty="0">
                <a:solidFill>
                  <a:schemeClr val="accent6"/>
                </a:solidFill>
                <a:latin typeface="Consolas" panose="020B0609020204030204" pitchFamily="49" charset="0"/>
              </a:rPr>
              <a:t>пароль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@xepdb1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SCHEMAS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HR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directory=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ExportImport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dumpfile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DumpHR.dmp</a:t>
            </a:r>
            <a:r>
              <a:rPr lang="en-US" sz="2400" dirty="0">
                <a:latin typeface="Consolas" panose="020B0609020204030204" pitchFamily="49" charset="0"/>
              </a:rPr>
              <a:t> logfile=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ExportLog.log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TABLE_EXISTS_ACTION=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REPLACE</a:t>
            </a:r>
            <a:endParaRPr lang="ru-RU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33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580</Words>
  <Application>Microsoft Office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Администрирование Oracle</vt:lpstr>
      <vt:lpstr>Oracle Data Pump технология, позволяющая экспортировать и импортировать данные и метаданные в СУБД Oracle Database в специальный формат файлов дампа</vt:lpstr>
      <vt:lpstr>Серверные утилиты Oracle Data Pump</vt:lpstr>
      <vt:lpstr>Настройка директории для дампов</vt:lpstr>
      <vt:lpstr>Создание дампа</vt:lpstr>
      <vt:lpstr>Восстановление данных из дампа</vt:lpstr>
      <vt:lpstr>Восстановление данных из дампа</vt:lpstr>
      <vt:lpstr>Восстановление данных из дампа</vt:lpstr>
      <vt:lpstr>Пример создания и восстановления HR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101</cp:revision>
  <dcterms:created xsi:type="dcterms:W3CDTF">2021-09-25T09:32:47Z</dcterms:created>
  <dcterms:modified xsi:type="dcterms:W3CDTF">2022-05-16T11:51:02Z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