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2"/>
  </p:notes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03213-B0A9-AB8B-4ABC-7B97869A4716}" v="20" dt="2019-12-10T14:45:1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E6DC96CE-0CA1-4582-89CC-2A21ECF6817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2DB995-6FAC-42CD-A123-76DE0BB492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8B6A4D11-5DDA-43F7-B0C0-5A132C14A5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AD5A511-A1C8-4B86-98C6-E0DA644B2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31216497-64E3-4BF2-B6F2-63F9E747F6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F273875-B949-4C33-BB73-68DAD62E9A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4EAF0CB9-2DB3-4ECC-9D01-B5FA6511D2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5DF07D0-2B5C-4D6C-A41E-BF78A34A00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73E9D87-1984-4DE3-BC43-818C093332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B88D26-3AF1-4CB2-AD46-0ECB855BF5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BB00149B-FDFD-479E-9048-80F22DE0F3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3B8AA35-EEB3-497A-A8A5-AD6FF7FDF4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32C53198-8912-4767-AC85-04710719B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F9CDB35-A8DD-432B-BBDE-994D4D8C27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866A882A-5C9F-4E36-8C10-7F3855588F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36299DF-DA95-478F-986C-02C71A46A7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CB07985-3AD1-4354-B9E7-1F3282078E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F82E2C-47F2-46F6-91D9-2DB7E7A2AF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FF35-72E0-4483-BFFB-CE8A540C6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A3B19-CD49-4FAF-B89F-94A12CC8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154AE-942B-421B-B13D-62EE7AF9B1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3627C-4A3E-4E35-8738-BD5523F81E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77829F-D8BC-4A75-AC1B-BF75B5AE8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837733-BD0F-4E5F-B979-54A2FFCB63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8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DC0CC-EF8A-4696-90C1-DEEBFD3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DA5B4-11C3-451C-B7DC-7A9BCF6DC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B0F36-8DF0-4B65-B45E-37B36EE91E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6DB10-78A4-4546-AC27-EB93AD686F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B256F-B998-44DC-8AF6-74E481069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135C76-5902-491F-AC40-60F6D23CEE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399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6BB99-88F9-425A-80FC-565E08A36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FA32E4-D192-459E-B832-4FE0F05F3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92D6-ACDE-4A09-8293-84FC7F3447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BD4012-B196-4B00-96DB-6199D477E5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BA670-F0C9-4A75-8B39-21A701792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AE4E9-FB8B-48A7-89A3-C3551A5F51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391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DF901-0C31-492F-8D7E-66ED2318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6D318-EE8C-4D1F-8E9C-64365B6C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04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B75A-011C-47DA-BC8F-76A9B116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D29B0-95E3-46FC-9840-D09AD813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3061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E27B4-34A1-4617-83B8-1DA18B0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F30562-BA68-4877-89E0-E52A8C4E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8953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52C30-7AC8-4CA3-8922-D0C1ADCF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6BDEA3-413F-4FE0-9C8A-FA69549E2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08475" cy="4935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9403A5-D821-4695-95D9-DFF34851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2238" y="1963738"/>
            <a:ext cx="4310062" cy="4935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6389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4B0BC-5EB0-4DF1-ADF9-F37C4C3A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EBC576-0733-41FB-9FDE-0343E74C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C0B4AE-B0EB-48FF-91E1-8A01BE8B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6D4FA6-16F1-42BB-B707-3090CB29D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DAF849-3F81-4BDA-A437-15595034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16474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C8F21-357D-49B6-95C3-192A112B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600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481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458A1-F263-4D23-9795-1D99089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E54AB-D5DD-42E8-AE17-3A61796A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A603-3754-48BD-84EB-A4494994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11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4A0E1-473C-4AE0-8D72-B7531BF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673B5-5653-48DA-8CE3-13567F60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91B46-3D01-4F0F-95AB-BA05569EE2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2F1D3-DE3E-4DFB-BAE6-8AF0C1427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6AFA8D-8D42-4FC6-BECE-95180C11B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8D56C0-D4AA-4FB8-AA6E-94C8ACCFCE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585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29811-5ED0-42EA-A207-F5AB1781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B0DBA2-FC66-4C98-ABA6-3C1F79684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8A7D4B-77DC-4696-B8F4-F1E681E0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978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D23FD-6B74-41E2-8216-69F19161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A894C3-F296-4B32-AC03-AC3D6AD5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1566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2E4BC-2C45-404A-9E72-30C7088B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19963" y="282575"/>
            <a:ext cx="2192337" cy="661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75A3A-2A27-4EE5-9996-35540FF0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6200" cy="661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72760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33811-AB43-4A26-88CC-F0ED6850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382977-175A-44D0-8D11-AD6D1F46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8223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917C-BD46-4137-9597-241B5A6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82360-647E-423C-8337-C739DBD1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77649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13FE-1AC0-4B10-95D0-7DCE79B4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AFA85F-597C-4F18-831C-B297DF2F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3609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1489-3AA4-4E22-A9B8-C3D16C0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BF8C7-F909-4E40-BACE-21B9B7B1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09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925BA-A17C-4B0E-B4DA-88D8B684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09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1346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8BA35-3322-4CB0-BE5C-555D2CEF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55D9D-EC00-4738-9C6C-25CD2A4E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A0170-5D17-4B32-8719-7725D05F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7AFFAE-FFA4-428C-8889-B5542694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74B0D-3512-495A-AA8A-D8DEBF83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02653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9E4B-34D6-4170-AC32-5DC04D6A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22890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0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B3EC8-ECBF-4C08-97F0-03E1BD24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3771D-B55E-44FD-98C3-94833491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28615-3DCE-414A-A267-52770720ED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8DFE8-C8E6-4491-8E6C-D902B32A9D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CB727-734C-454D-AF24-71B90CA36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E38D98D-C39F-4D0D-B159-D9B6E936EA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430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A66B5-E59A-47D9-BA03-27F7D45E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3BB43-E764-4F45-A933-317A8D6F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D29B25-BCDC-4975-B65F-58C1B262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36935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FB055-F40A-4E0A-9A7A-53218BB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D655CC-3ED0-4452-AF08-FA3EDA1DD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2C2CE7-D4B8-4AF7-82FA-7BE228336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25478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2AFC-A74C-4627-BBF7-AA6577A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2E9BC9-4C1E-4FAD-BECF-088E65BA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46605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976E97-0C6B-4703-A7CC-41D41B9B1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555625"/>
            <a:ext cx="2151063" cy="63071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A8BD67-A03F-4D4D-8356-315C6C0B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3962" cy="63071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91299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975BB-8DBB-47FA-889F-24C7E76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3" y="555625"/>
            <a:ext cx="8607425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770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C42A3-5D85-46B8-A89D-1762FCF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5A763-09C1-401B-AADE-CB90F333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1AB407-3B3D-4D1B-848C-2C1C31B1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7B28D-9F0F-49F9-9297-B6ED84A71A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99F52-8306-4ECF-9352-FEB936F1CC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CC1C0-A89D-4224-AA0F-7FA19D5CC8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481FB0-D92A-48DA-ADF1-49446F4764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36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4008-EBAB-42D3-8BC6-B5B297FC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F4213-79A2-44CA-8CA0-7167A71C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70FB44-1E22-4BCE-BA8D-2683A9F8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EBDB75-4E65-42AC-9E83-8E07BA15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DF733-3811-4168-BADC-33E55B71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5406FB-DE72-4329-8F22-1F2290D718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BC73D4-5269-4A11-9386-D78EF21288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DE9187-AAD5-4E3D-AFEC-389530C66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8167B0-5DB5-414E-BD4C-38D101016D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2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BCBF4-899C-4585-BFFC-79EF8F4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0C63-D371-423E-BA16-EF237828D7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AD9C6A-95F3-47D4-869F-5C120A35E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229982-6F03-4D96-9897-0C6457622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300025-66DC-4756-932E-E712B21B05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4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38A23-CC73-474B-A0BC-8F07B92C4F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D52C99-67B9-4272-B4AD-7CF3D48C0A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FB36D-5C18-4F9A-9623-1BFDC650F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C07E76-24A1-4D56-83E6-744735B3B0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5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40951-A1EB-483D-BB86-21A3A4D3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72079-9025-4543-ADC0-6C674AB9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2760D-35FA-4B12-9902-2D879700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E7FCD-BFB6-4617-96B3-C6FC766024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43B9B6-D9B2-46EF-937C-3B5B9424D6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A224D5-1214-4F1C-B47B-40DA6A1613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5E28E2-F175-4DCB-A2A9-06824D9121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95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96BD0-7791-414F-BA25-19F499BE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60752-F7BC-4161-95EC-AF3375FB4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1A2D2-3E9C-47D8-A308-558F1B1B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17A09-A202-46E8-93BE-716C78D545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14EF5-0BBD-4C5D-8215-B9A4065855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D3728-C4DF-424E-9C38-3191F70DA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4D998F-F7AB-4433-9A98-457499939A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1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A6F558A7-DEFB-4F95-9DD2-47A56A592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2070F24-5CF6-4C96-947C-1F6196BAD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14B5EB-1877-49AE-B4DF-BFADE363B3C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215A0E-EC9C-4268-B940-DABE284DFC8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C4BE2C-46FC-4ED3-9477-B6EE25485C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81377BC9-3BED-4FB9-8CFD-9A3189A652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7FBA78D-3C3F-4BEE-AADF-C9F81B52F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82575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726E10C-552F-4C69-8CDA-14CE1C05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770937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1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420FBF32-FDE8-4DD7-8468-88EB9BD5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7077075"/>
            <a:ext cx="9355137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B33FFB8F-53E6-4F3A-BECA-EEFC95E9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 kern="1200">
          <a:solidFill>
            <a:srgbClr val="FF9966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i="1">
          <a:solidFill>
            <a:srgbClr val="FF9966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E6E6E6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E6E6E6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E6E6E6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E6E6E6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E6E6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255E52B0-F42D-4BB9-8D3C-541C48C1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1893888"/>
            <a:ext cx="9674225" cy="5665787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ACFEE55-AE41-45EF-B30F-19522E9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A0416B-D227-491B-A0C1-9F7603AE9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6876DF68-15FC-4075-AFAD-78E4B864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169D0BD0-B2FB-43E6-911A-0DAAA8B2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0B5B6356-1239-48B9-95BA-99920E7C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AD6E607-A47F-41D6-91B7-603F1791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4400" b="0" i="1">
                <a:solidFill>
                  <a:srgbClr val="000080"/>
                </a:solidFill>
              </a:rPr>
              <a:t>Элементы комбинаторики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015F465-914C-430D-9ADE-5195314E1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  <a:ln/>
        </p:spPr>
        <p:txBody>
          <a:bodyPr tIns="31752"/>
          <a:lstStyle/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Перестановки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Размещения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Сочетания</a:t>
            </a:r>
          </a:p>
          <a:p>
            <a:pPr marL="215900" indent="-215900">
              <a:buSzPct val="29000"/>
              <a:buFont typeface="Times New Roman" panose="02020603050405020304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600" i="1" dirty="0">
                <a:solidFill>
                  <a:srgbClr val="4700B8"/>
                </a:solidFill>
              </a:rPr>
              <a:t> Правило суммы и произведения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254448C6-E70B-4681-8723-D62696CE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4319588"/>
            <a:ext cx="41402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88CD064-1A3C-4AB4-9853-B268FDC68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Перестановки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8893867-67EF-4ADA-BF79-E63F0E98E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4695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>
                <a:cs typeface="ArialMT" pitchFamily="32" charset="0"/>
              </a:rPr>
              <a:t>Сколькими способами </a:t>
            </a:r>
            <a:r>
              <a:rPr lang="ru-RU" altLang="ru-RU" sz="2800" i="1">
                <a:cs typeface="Arial-ItalicMT" pitchFamily="32" charset="0"/>
              </a:rPr>
              <a:t>n </a:t>
            </a:r>
            <a:r>
              <a:rPr lang="ru-RU" altLang="ru-RU" sz="2800">
                <a:cs typeface="ArialMT" pitchFamily="32" charset="0"/>
              </a:rPr>
              <a:t>разных объектов могут быть расположены на одной линии?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>
                <a:cs typeface="ArialMT" pitchFamily="32" charset="0"/>
              </a:rPr>
              <a:t>Сколько существует способов расставить на полке 6 книг?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8C583B92-78F2-46E6-8F4B-A7ECADD8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3060700"/>
            <a:ext cx="377983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456162F-0DDD-42D4-B380-5B47F93C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1113"/>
            <a:ext cx="35369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E090680D-34C2-4D1A-AD69-64E2816D9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Размещения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04B5C5C-4D87-43D5-8D52-64C8182B4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2932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>
                <a:cs typeface="ArialMT" pitchFamily="32" charset="0"/>
              </a:rPr>
              <a:t>Сколькими способами из </a:t>
            </a:r>
            <a:r>
              <a:rPr lang="ru-RU" altLang="ru-RU" sz="2600" i="1">
                <a:cs typeface="Arial-ItalicMT" pitchFamily="32" charset="0"/>
              </a:rPr>
              <a:t>n </a:t>
            </a:r>
            <a:r>
              <a:rPr lang="ru-RU" altLang="ru-RU" sz="2600">
                <a:cs typeface="ArialMT" pitchFamily="32" charset="0"/>
              </a:rPr>
              <a:t>разных объектов можно выбрать упорядоченное подмножество из </a:t>
            </a:r>
            <a:r>
              <a:rPr lang="ru-RU" altLang="ru-RU" sz="2600" i="1">
                <a:cs typeface="Arial-ItalicMT" pitchFamily="32" charset="0"/>
              </a:rPr>
              <a:t>m </a:t>
            </a:r>
            <a:r>
              <a:rPr lang="ru-RU" altLang="ru-RU" sz="2600">
                <a:cs typeface="ArialMT" pitchFamily="32" charset="0"/>
              </a:rPr>
              <a:t>объектов?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>
                <a:cs typeface="ArialMT" pitchFamily="32" charset="0"/>
              </a:rPr>
              <a:t>Сколько существует способов сшить горизонтальный трёхцветный флаг, если есть материал пяти разных цветов?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>
              <a:cs typeface="ArialMT" pitchFamily="32" charset="0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CC6A44B2-261C-4C59-AEAE-F4D87F3B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40088"/>
            <a:ext cx="79200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49DA571-4420-4671-A9DC-FA1B779EA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0"/>
            <a:ext cx="31861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B3ABEB80-8A45-4675-B209-26AA2645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Сочетания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1880F13-5D8A-4303-A13F-43FDB6692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9328150" cy="4762500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Сколькими способами из </a:t>
            </a:r>
            <a:r>
              <a:rPr lang="ru-RU" altLang="ru-RU" sz="2800" i="1">
                <a:cs typeface="Arial-ItalicMT" pitchFamily="32" charset="0"/>
              </a:rPr>
              <a:t>n </a:t>
            </a:r>
            <a:r>
              <a:rPr lang="ru-RU" altLang="ru-RU" sz="2800">
                <a:cs typeface="ArialMT" pitchFamily="32" charset="0"/>
              </a:rPr>
              <a:t>разных объектов можно выбрать </a:t>
            </a:r>
            <a:r>
              <a:rPr lang="ru-RU" altLang="ru-RU" sz="2800" i="1">
                <a:cs typeface="Arial-ItalicMT" pitchFamily="32" charset="0"/>
              </a:rPr>
              <a:t>m </a:t>
            </a:r>
            <a:r>
              <a:rPr lang="ru-RU" altLang="ru-RU" sz="2800">
                <a:cs typeface="ArialMT" pitchFamily="32" charset="0"/>
              </a:rPr>
              <a:t>объектов?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Сколько существует способов выбрать 2 книги из 6?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41883AAD-454B-4225-8FF7-3BCBB1C7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419475"/>
            <a:ext cx="32400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05024D3-8E49-416B-ADBF-479D3705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11113"/>
            <a:ext cx="28797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1DE9A9B-9920-46AB-B810-FED3014FC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Правило произведения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6781C78-3BD1-4516-954B-3D95632A4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913313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/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/>
              <a:t>Если некоторый предмет можно выбран из совокупности предметов n способами и после каждого такого выбора другой предмет  может быть выбран m способами, то пара объектов в указанном порядке может быть выбрана n*m способами. 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/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500">
              <a:latin typeface="ArialMT" pitchFamily="32" charset="0"/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500">
                <a:latin typeface="ArialMT" pitchFamily="32" charset="0"/>
                <a:cs typeface="ArialMT" pitchFamily="32" charset="0"/>
              </a:rPr>
              <a:t>В гардеробе девушки висят три юбки, пять блузок и четыре шарфика. Сколько различных костюмов может составить девушка, если считать, что цвета одежды хорошо сочетаются друг с другом?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95CE8CC6-7CD1-42AE-8AC2-9BEC4341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1113"/>
            <a:ext cx="3060700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0A5CB864-6077-4994-ABCF-A347A3E12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Перестановки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6110F83-A975-42F7-A055-3DC8734A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4762500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 dirty="0">
                <a:cs typeface="ArialMT" pitchFamily="32" charset="0"/>
              </a:rPr>
              <a:t>Сколькими способами можно переставить n предметов k различных типов, расположенных на n разных местах?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 dirty="0"/>
              <a:t>Сколькими способами можно расположить в ряд 2 зеленые и 4 красные лампочки?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800" dirty="0">
              <a:cs typeface="ArialMT" pitchFamily="32" charset="0"/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81F4D61D-8238-443A-A7D6-6BADE7D9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419475"/>
            <a:ext cx="52197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D37FA9A-97C1-49BA-9EEF-51B19DFA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48" y="11113"/>
            <a:ext cx="2482790" cy="19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BE31314B-C7EC-4CCA-A156-FCB90FCBB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Размещения 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98B5677-DD5C-4E9A-A430-F6559DE9E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609013" cy="5297488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800" dirty="0"/>
              <a:t>Сколькими способами можно разместить по </a:t>
            </a:r>
            <a:r>
              <a:rPr lang="en-US" altLang="ru-RU" sz="2800" b="1" i="1" dirty="0"/>
              <a:t>m</a:t>
            </a:r>
            <a:r>
              <a:rPr lang="ru-RU" altLang="ru-RU" sz="2800" dirty="0"/>
              <a:t> различным местам любые </a:t>
            </a:r>
            <a:r>
              <a:rPr lang="en-US" altLang="ru-RU" sz="2800" b="1" i="1" dirty="0"/>
              <a:t>m</a:t>
            </a:r>
            <a:r>
              <a:rPr lang="ru-RU" altLang="ru-RU" sz="2800" dirty="0"/>
              <a:t> предметов, выбранных из </a:t>
            </a:r>
            <a:r>
              <a:rPr lang="en-US" altLang="ru-RU" sz="2800" b="1" i="1" dirty="0"/>
              <a:t>n</a:t>
            </a:r>
            <a:r>
              <a:rPr lang="ru-RU" altLang="ru-RU" sz="2800" dirty="0"/>
              <a:t> различных предметов с повторениями каждого из них любое число раз?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2600" dirty="0">
                <a:cs typeface="ArialMT" pitchFamily="32" charset="0"/>
              </a:rPr>
              <a:t>Буквы азбуки Морзе состоят из символов – точка и тире. Сколько букв получим, если потребуем, чтобы каждая буква состояла из пяти указанных символов?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altLang="ru-RU" sz="2600" dirty="0">
              <a:cs typeface="ArialMT" pitchFamily="32" charset="0"/>
            </a:endParaRP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0AC6A568-271D-46E0-9B5F-BB500693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84637"/>
            <a:ext cx="231616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0E0257C4-3C9A-4180-B572-39D280F1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11113"/>
            <a:ext cx="28797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299FDF88-466B-4BE9-9132-3811304EC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2063"/>
          </a:xfrm>
          <a:ln/>
        </p:spPr>
        <p:txBody>
          <a:bodyPr tIns="28224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3200" i="1"/>
              <a:t>Сочетания</a:t>
            </a:r>
            <a:br>
              <a:rPr lang="ru-RU" altLang="ru-RU" sz="3200" i="1"/>
            </a:br>
            <a:r>
              <a:rPr lang="ru-RU" altLang="ru-RU" sz="3200" i="1"/>
              <a:t>с повторением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156DA1F-84F9-419A-BA34-9D5A53B07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76450"/>
            <a:ext cx="8967788" cy="5546725"/>
          </a:xfrm>
          <a:ln/>
        </p:spPr>
        <p:txBody>
          <a:bodyPr tIns="24695"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/>
              <a:t>Если имеются одинаковые предметы каждого из </a:t>
            </a:r>
            <a:r>
              <a:rPr lang="en-US" altLang="ru-RU" sz="2800" b="1" i="1"/>
              <a:t>n</a:t>
            </a:r>
            <a:r>
              <a:rPr lang="ru-RU" altLang="ru-RU" sz="2800"/>
              <a:t> различных типов, то сколькими способами можно выбрать </a:t>
            </a:r>
            <a:r>
              <a:rPr lang="en-US" altLang="ru-RU" sz="2800" b="1" i="1"/>
              <a:t>m</a:t>
            </a:r>
            <a:r>
              <a:rPr lang="ru-RU" altLang="ru-RU" sz="2800"/>
              <a:t> из этих </a:t>
            </a:r>
            <a:r>
              <a:rPr lang="en-US" altLang="ru-RU" sz="2800" b="1" i="1"/>
              <a:t>m*n</a:t>
            </a:r>
            <a:r>
              <a:rPr lang="ru-RU" altLang="ru-RU" sz="2800"/>
              <a:t> предметов?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2800">
                <a:cs typeface="ArialMT" pitchFamily="32" charset="0"/>
              </a:rPr>
              <a:t>В кондитерской имеется пять разных сортов пирожных. Сколькими способами можно выбрать набор из четырех пирожных?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ru-RU" altLang="ru-RU" sz="2800">
              <a:cs typeface="ArialMT" pitchFamily="32" charset="0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EAF76B98-485C-48A2-82C4-CF946B4E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419475"/>
            <a:ext cx="774065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091BC050-8D07-4F54-87E7-287E1088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113"/>
            <a:ext cx="3779837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278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Microsoft YaHei</vt:lpstr>
      <vt:lpstr>Arial</vt:lpstr>
      <vt:lpstr>Arial-ItalicMT</vt:lpstr>
      <vt:lpstr>ArialMT</vt:lpstr>
      <vt:lpstr>Lucida Sans Unicode</vt:lpstr>
      <vt:lpstr>Times New Roman</vt:lpstr>
      <vt:lpstr>Тема Office</vt:lpstr>
      <vt:lpstr>Тема Office</vt:lpstr>
      <vt:lpstr>Тема Office</vt:lpstr>
      <vt:lpstr>Элементы комбинаторики</vt:lpstr>
      <vt:lpstr>Перестановки</vt:lpstr>
      <vt:lpstr>Размещения</vt:lpstr>
      <vt:lpstr>Сочетания</vt:lpstr>
      <vt:lpstr>Правило произведения</vt:lpstr>
      <vt:lpstr>Перестановки с повторением</vt:lpstr>
      <vt:lpstr>Размещения  с повторением</vt:lpstr>
      <vt:lpstr>Сочетания с повторением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вероятности</dc:title>
  <cp:lastModifiedBy>Spaceship24</cp:lastModifiedBy>
  <cp:revision>40</cp:revision>
  <cp:lastPrinted>1601-01-01T00:00:00Z</cp:lastPrinted>
  <dcterms:created xsi:type="dcterms:W3CDTF">2013-02-04T06:47:49Z</dcterms:created>
  <dcterms:modified xsi:type="dcterms:W3CDTF">2022-01-13T04:21:49Z</dcterms:modified>
</cp:coreProperties>
</file>