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6"/>
  </p:notesMasterIdLst>
  <p:sldIdLst>
    <p:sldId id="272" r:id="rId5"/>
    <p:sldId id="271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94721"/>
  </p:normalViewPr>
  <p:slideViewPr>
    <p:cSldViewPr snapToGrid="0" snapToObjects="1">
      <p:cViewPr varScale="1">
        <p:scale>
          <a:sx n="159" d="100"/>
          <a:sy n="159" d="100"/>
        </p:scale>
        <p:origin x="3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Edzéstámogató</a:t>
            </a:r>
            <a:r>
              <a:rPr lang="en-US" sz="4000" dirty="0"/>
              <a:t> </a:t>
            </a:r>
            <a:r>
              <a:rPr lang="en-US" sz="4000" dirty="0" err="1"/>
              <a:t>rendszer</a:t>
            </a:r>
            <a:r>
              <a:rPr lang="en-US" sz="4000" dirty="0"/>
              <a:t> </a:t>
            </a:r>
            <a:r>
              <a:rPr lang="en-US" sz="4000" dirty="0" err="1"/>
              <a:t>küzdősportokhoz</a:t>
            </a:r>
            <a:br>
              <a:rPr lang="en-US" sz="4000" dirty="0"/>
            </a:br>
            <a:r>
              <a:rPr lang="en-US" sz="4000" dirty="0"/>
              <a:t>Martial Arts Training Support System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CA6E439-FFEA-703A-7C92-E32FEB7FC3C0}"/>
              </a:ext>
            </a:extLst>
          </p:cNvPr>
          <p:cNvSpPr txBox="1"/>
          <p:nvPr/>
        </p:nvSpPr>
        <p:spPr>
          <a:xfrm>
            <a:off x="8873289" y="4752473"/>
            <a:ext cx="2411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Kolozsi Norbert</a:t>
            </a:r>
            <a:endParaRPr lang="hu-H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1DD3398-9FC1-4BD6-8297-51E4D5E1DBED}"/>
              </a:ext>
            </a:extLst>
          </p:cNvPr>
          <p:cNvSpPr txBox="1"/>
          <p:nvPr/>
        </p:nvSpPr>
        <p:spPr>
          <a:xfrm>
            <a:off x="9993980" y="513570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U95726</a:t>
            </a:r>
            <a:endParaRPr lang="hu-H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8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B4B4515-44DA-589C-313A-62266222B094}"/>
              </a:ext>
            </a:extLst>
          </p:cNvPr>
          <p:cNvSpPr txBox="1"/>
          <p:nvPr/>
        </p:nvSpPr>
        <p:spPr>
          <a:xfrm>
            <a:off x="839788" y="1436935"/>
            <a:ext cx="7774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Szenzormodul</a:t>
            </a:r>
            <a:endParaRPr lang="hu-H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Kép 2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01EC6F3C-7C6B-A419-8A00-E80676BC91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273244"/>
            <a:ext cx="5778500" cy="416565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6AD4B1EA-FAB5-25DD-AAD8-FF7AA1D2B0CE}"/>
              </a:ext>
            </a:extLst>
          </p:cNvPr>
          <p:cNvSpPr txBox="1"/>
          <p:nvPr/>
        </p:nvSpPr>
        <p:spPr>
          <a:xfrm>
            <a:off x="839788" y="2488224"/>
            <a:ext cx="5256212" cy="4223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</a:t>
            </a: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rendszer vizuális úton képes jelezni a felhasználó felé, hogy melyik érzékelőre várja a találatot.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 </a:t>
            </a: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rendszer képes a bevitt találatot érzékelni és annak sikerességét vizuális úton a felhasználó felé jelezni.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3) </a:t>
            </a: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rendszer képes az előző két pontban definiált lépések közti időt mérni és memória egységében eltárolni.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6) </a:t>
            </a: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rendszeren belüli egységeknek képesnek kell lenniük egymás között adott feladatuknak megfelelően kábelmentesen kommunikálni.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912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B0B6030D-0231-4214-DEC5-83BDF5AC4C28}"/>
              </a:ext>
            </a:extLst>
          </p:cNvPr>
          <p:cNvSpPr txBox="1"/>
          <p:nvPr/>
        </p:nvSpPr>
        <p:spPr>
          <a:xfrm>
            <a:off x="1674949" y="2274838"/>
            <a:ext cx="88421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</a:rPr>
              <a:t>Várom</a:t>
            </a:r>
            <a:r>
              <a:rPr lang="en-US" sz="7200" dirty="0">
                <a:solidFill>
                  <a:schemeClr val="bg1"/>
                </a:solidFill>
              </a:rPr>
              <a:t> a </a:t>
            </a:r>
            <a:r>
              <a:rPr lang="en-US" sz="7200" dirty="0" err="1">
                <a:solidFill>
                  <a:schemeClr val="bg1"/>
                </a:solidFill>
              </a:rPr>
              <a:t>Kérdéseket</a:t>
            </a:r>
            <a:endParaRPr lang="en-US" sz="7200" dirty="0">
              <a:solidFill>
                <a:schemeClr val="bg1"/>
              </a:solidFill>
            </a:endParaRPr>
          </a:p>
          <a:p>
            <a:pPr algn="ctr"/>
            <a:r>
              <a:rPr lang="en-US" sz="7200" dirty="0" err="1">
                <a:solidFill>
                  <a:schemeClr val="bg1"/>
                </a:solidFill>
              </a:rPr>
              <a:t>Köszönöm</a:t>
            </a:r>
            <a:r>
              <a:rPr lang="en-US" sz="7200" dirty="0">
                <a:solidFill>
                  <a:schemeClr val="bg1"/>
                </a:solidFill>
              </a:rPr>
              <a:t> a </a:t>
            </a:r>
            <a:r>
              <a:rPr lang="en-US" sz="7200" dirty="0" err="1">
                <a:solidFill>
                  <a:schemeClr val="bg1"/>
                </a:solidFill>
              </a:rPr>
              <a:t>Figyelmet</a:t>
            </a:r>
            <a:r>
              <a:rPr lang="en-US" sz="7200" dirty="0">
                <a:solidFill>
                  <a:schemeClr val="bg1"/>
                </a:solidFill>
              </a:rPr>
              <a:t>!</a:t>
            </a:r>
            <a:endParaRPr lang="hu-H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0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50B9-6A7F-8E43-AFAE-1FBE0FE0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866520"/>
            <a:ext cx="5157787" cy="3684588"/>
          </a:xfrm>
        </p:spPr>
        <p:txBody>
          <a:bodyPr anchor="ctr"/>
          <a:lstStyle/>
          <a:p>
            <a:r>
              <a:rPr lang="en-US" sz="1800" dirty="0" err="1"/>
              <a:t>Gólvonal</a:t>
            </a:r>
            <a:r>
              <a:rPr lang="en-US" sz="1800" dirty="0"/>
              <a:t> </a:t>
            </a:r>
            <a:r>
              <a:rPr lang="en-US" sz="1800" dirty="0" err="1"/>
              <a:t>technológia</a:t>
            </a:r>
            <a:endParaRPr lang="en-US" sz="1800" dirty="0"/>
          </a:p>
          <a:p>
            <a:r>
              <a:rPr lang="en-US" sz="1800" dirty="0"/>
              <a:t>VAR</a:t>
            </a:r>
          </a:p>
          <a:p>
            <a:r>
              <a:rPr lang="en-US" sz="1800" dirty="0" err="1"/>
              <a:t>Futball</a:t>
            </a:r>
            <a:r>
              <a:rPr lang="en-US" sz="1800" dirty="0"/>
              <a:t> </a:t>
            </a:r>
            <a:r>
              <a:rPr lang="en-US" sz="1800" dirty="0" err="1"/>
              <a:t>világbajnokság</a:t>
            </a:r>
            <a:r>
              <a:rPr lang="en-US" sz="1800" dirty="0"/>
              <a:t> </a:t>
            </a:r>
            <a:r>
              <a:rPr lang="en-US" sz="1800" dirty="0" err="1"/>
              <a:t>labdája</a:t>
            </a:r>
            <a:endParaRPr lang="en-US" sz="1800" dirty="0"/>
          </a:p>
          <a:p>
            <a:r>
              <a:rPr lang="en-US" sz="1800" dirty="0" err="1"/>
              <a:t>Skill.lab</a:t>
            </a:r>
            <a:endParaRPr lang="en-US" sz="1800" dirty="0"/>
          </a:p>
          <a:p>
            <a:r>
              <a:rPr lang="en-US" sz="1800" dirty="0" err="1"/>
              <a:t>Harcművészet</a:t>
            </a:r>
            <a:r>
              <a:rPr lang="en-US" sz="1800" dirty="0"/>
              <a:t>?</a:t>
            </a:r>
            <a:endParaRPr lang="hu-HU" sz="18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A597402-4C6E-214C-BEAD-DB8ADECA48A5}"/>
              </a:ext>
            </a:extLst>
          </p:cNvPr>
          <p:cNvSpPr txBox="1"/>
          <p:nvPr/>
        </p:nvSpPr>
        <p:spPr>
          <a:xfrm>
            <a:off x="839788" y="1331312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Technológiai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újítások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sportban</a:t>
            </a:r>
            <a:endParaRPr lang="hu-H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1770459B-3BBC-3BA0-AF76-AABADDD8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852" y="2346515"/>
            <a:ext cx="3444001" cy="2718509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C5197F5B-2B50-3E49-AE7A-28490D50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342" y="2346515"/>
            <a:ext cx="2642147" cy="27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E0238C3D-285D-FEFC-723B-4C0876A277F8}"/>
              </a:ext>
            </a:extLst>
          </p:cNvPr>
          <p:cNvSpPr txBox="1"/>
          <p:nvPr/>
        </p:nvSpPr>
        <p:spPr>
          <a:xfrm>
            <a:off x="773615" y="1206103"/>
            <a:ext cx="7774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Rendszerrel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szemben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támasztott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követelmények</a:t>
            </a:r>
            <a:endParaRPr lang="hu-H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DDC07FCC-F6F0-6174-297E-6823B51F29C3}"/>
              </a:ext>
            </a:extLst>
          </p:cNvPr>
          <p:cNvSpPr txBox="1"/>
          <p:nvPr/>
        </p:nvSpPr>
        <p:spPr>
          <a:xfrm>
            <a:off x="773615" y="2118952"/>
            <a:ext cx="5237162" cy="371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rendszer vizuális úton képes jelezni a felhasználó felé, hogy melyik érzékelőre várja a találatot.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rendszer képes a bevitt találatot érzékelni és annak sikerességét vizuális úton a felhasználó felé jelezni.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rendszer képes az előző két pontban definiált lépések közti időt mérni és memória egységében eltárolni.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rendszernek biztosítania kell egy olyan kommunikációs felületet, amelyen keresztül a felhasználóval képes vezeték nélküli információcserére.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93D9BCD-DBFF-3CF9-6133-869812989344}"/>
              </a:ext>
            </a:extLst>
          </p:cNvPr>
          <p:cNvSpPr txBox="1"/>
          <p:nvPr/>
        </p:nvSpPr>
        <p:spPr>
          <a:xfrm>
            <a:off x="6010777" y="2118952"/>
            <a:ext cx="6097002" cy="359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felhasználónak tudnia kell konfigurálnia a rendszert, újabb érzékelőket hozzáadni, valamint az edzésmódokat </a:t>
            </a:r>
            <a:r>
              <a:rPr lang="hu-HU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testreszabni</a:t>
            </a: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rendszeren belüli egységeknek képesnek kell lenniük egymás között adott feladatuknak megfelelően kábelmentesen kommunikálni.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felhasználó képes legyen bármely pillanatban megszakítani a jelenleg futó folyamatokat.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rendszer képes összegezni az edzés alatt gyűjtött adatokat és ezekről információt szolgáltatni a felhasználónak.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rendszer képes naplózni („</a:t>
            </a:r>
            <a:r>
              <a:rPr lang="hu-HU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logolni</a:t>
            </a:r>
            <a:r>
              <a: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”).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5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483C287C-006B-0213-5C70-4AD19C854B66}"/>
              </a:ext>
            </a:extLst>
          </p:cNvPr>
          <p:cNvSpPr txBox="1"/>
          <p:nvPr/>
        </p:nvSpPr>
        <p:spPr>
          <a:xfrm>
            <a:off x="803693" y="1298164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Alternatíva</a:t>
            </a:r>
            <a:endParaRPr lang="hu-H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B76F6CDC-6B7D-6B94-5C17-072FFEBFFEF2}"/>
              </a:ext>
            </a:extLst>
          </p:cNvPr>
          <p:cNvGrpSpPr/>
          <p:nvPr/>
        </p:nvGrpSpPr>
        <p:grpSpPr>
          <a:xfrm>
            <a:off x="8758787" y="1846197"/>
            <a:ext cx="2828290" cy="4092405"/>
            <a:chOff x="8758787" y="1846197"/>
            <a:chExt cx="2828290" cy="4092405"/>
          </a:xfrm>
        </p:grpSpPr>
        <p:pic>
          <p:nvPicPr>
            <p:cNvPr id="16" name="Kép 15" descr="A képen szöveg látható&#10;&#10;Automatikusan generált leírás">
              <a:extLst>
                <a:ext uri="{FF2B5EF4-FFF2-40B4-BE49-F238E27FC236}">
                  <a16:creationId xmlns:a16="http://schemas.microsoft.com/office/drawing/2014/main" id="{A81E2BBE-EE31-F6CD-086B-6574D53382A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758787" y="2353392"/>
              <a:ext cx="2828290" cy="3585210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9AEEE1EE-7248-9A4A-DCD6-2F4D3F53CB98}"/>
                </a:ext>
              </a:extLst>
            </p:cNvPr>
            <p:cNvSpPr txBox="1"/>
            <p:nvPr/>
          </p:nvSpPr>
          <p:spPr>
            <a:xfrm>
              <a:off x="9615728" y="1846197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Redflash</a:t>
              </a:r>
              <a:endPara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4BECFFC8-E724-5DC7-9678-D66684228BB7}"/>
              </a:ext>
            </a:extLst>
          </p:cNvPr>
          <p:cNvGrpSpPr/>
          <p:nvPr/>
        </p:nvGrpSpPr>
        <p:grpSpPr>
          <a:xfrm>
            <a:off x="4880688" y="1846197"/>
            <a:ext cx="2828290" cy="4092405"/>
            <a:chOff x="4880688" y="1846197"/>
            <a:chExt cx="2828290" cy="4092405"/>
          </a:xfrm>
        </p:grpSpPr>
        <p:pic>
          <p:nvPicPr>
            <p:cNvPr id="21" name="Kép 20">
              <a:extLst>
                <a:ext uri="{FF2B5EF4-FFF2-40B4-BE49-F238E27FC236}">
                  <a16:creationId xmlns:a16="http://schemas.microsoft.com/office/drawing/2014/main" id="{07F71B77-EF46-C290-135B-57FE71BA8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0688" y="2353392"/>
              <a:ext cx="2828290" cy="3585210"/>
            </a:xfrm>
            <a:prstGeom prst="rect">
              <a:avLst/>
            </a:prstGeom>
          </p:spPr>
        </p:pic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318AB198-FD63-08C9-07EA-E08A210247ED}"/>
                </a:ext>
              </a:extLst>
            </p:cNvPr>
            <p:cNvSpPr txBox="1"/>
            <p:nvPr/>
          </p:nvSpPr>
          <p:spPr>
            <a:xfrm>
              <a:off x="5373747" y="1846197"/>
              <a:ext cx="184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Punching game</a:t>
              </a:r>
              <a:endPara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17051F8B-FF52-1A78-9499-4F81BCF07E1B}"/>
              </a:ext>
            </a:extLst>
          </p:cNvPr>
          <p:cNvGrpSpPr/>
          <p:nvPr/>
        </p:nvGrpSpPr>
        <p:grpSpPr>
          <a:xfrm>
            <a:off x="1158910" y="1846197"/>
            <a:ext cx="2752489" cy="4092405"/>
            <a:chOff x="1158910" y="1846197"/>
            <a:chExt cx="2752489" cy="4092405"/>
          </a:xfrm>
        </p:grpSpPr>
        <p:pic>
          <p:nvPicPr>
            <p:cNvPr id="19" name="Kép 18">
              <a:extLst>
                <a:ext uri="{FF2B5EF4-FFF2-40B4-BE49-F238E27FC236}">
                  <a16:creationId xmlns:a16="http://schemas.microsoft.com/office/drawing/2014/main" id="{6A0C301E-AB1E-5572-04AB-57722A7A8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8910" y="2353392"/>
              <a:ext cx="2752489" cy="3585210"/>
            </a:xfrm>
            <a:prstGeom prst="rect">
              <a:avLst/>
            </a:prstGeom>
          </p:spPr>
        </p:pic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F426614E-D2F7-A94A-7A98-D68E686DFF65}"/>
                </a:ext>
              </a:extLst>
            </p:cNvPr>
            <p:cNvSpPr txBox="1">
              <a:spLocks/>
            </p:cNvSpPr>
            <p:nvPr/>
          </p:nvSpPr>
          <p:spPr>
            <a:xfrm>
              <a:off x="1813643" y="1846197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Simon </a:t>
              </a:r>
              <a:r>
                <a:rPr lang="en-US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játék</a:t>
              </a:r>
              <a:endParaRPr lang="hu-HU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13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4B71E83-9F31-0847-C5A9-0B00B24E6EC8}"/>
              </a:ext>
            </a:extLst>
          </p:cNvPr>
          <p:cNvSpPr txBox="1"/>
          <p:nvPr/>
        </p:nvSpPr>
        <p:spPr>
          <a:xfrm>
            <a:off x="839788" y="1436935"/>
            <a:ext cx="7774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Architektúra</a:t>
            </a:r>
            <a:endParaRPr lang="hu-H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6900060C-CE4D-5F07-2445-6D602AEE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9299"/>
            <a:ext cx="5676900" cy="4210050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91FE2D0A-3A3B-05FE-E698-919C51B4A188}"/>
              </a:ext>
            </a:extLst>
          </p:cNvPr>
          <p:cNvSpPr txBox="1"/>
          <p:nvPr/>
        </p:nvSpPr>
        <p:spPr>
          <a:xfrm>
            <a:off x="839788" y="3228791"/>
            <a:ext cx="3455486" cy="155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Szenzormodul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Főmodul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Felhasználói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felület</a:t>
            </a:r>
            <a:endParaRPr lang="hu-H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92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B4B4515-44DA-589C-313A-62266222B094}"/>
              </a:ext>
            </a:extLst>
          </p:cNvPr>
          <p:cNvSpPr txBox="1"/>
          <p:nvPr/>
        </p:nvSpPr>
        <p:spPr>
          <a:xfrm>
            <a:off x="839788" y="1436935"/>
            <a:ext cx="7774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ESP32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mikrokontroller</a:t>
            </a:r>
            <a:endParaRPr lang="hu-H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Kép 4">
            <a:extLst>
              <a:ext uri="{FF2B5EF4-FFF2-40B4-BE49-F238E27FC236}">
                <a16:creationId xmlns:a16="http://schemas.microsoft.com/office/drawing/2014/main" id="{E7384163-00E8-6022-2232-D7D8D187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2750"/>
            <a:ext cx="4979299" cy="374459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FA402A9E-49B5-4100-E3F2-5FBAD0B7F59F}"/>
              </a:ext>
            </a:extLst>
          </p:cNvPr>
          <p:cNvSpPr txBox="1"/>
          <p:nvPr/>
        </p:nvSpPr>
        <p:spPr>
          <a:xfrm>
            <a:off x="839788" y="2860320"/>
            <a:ext cx="6094902" cy="222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Mikrokontroller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Olcsó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de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sok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beépített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funkció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BLE + WIFI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Arduino IDE</a:t>
            </a:r>
            <a:endParaRPr lang="hu-H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3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B4B4515-44DA-589C-313A-62266222B094}"/>
              </a:ext>
            </a:extLst>
          </p:cNvPr>
          <p:cNvSpPr txBox="1"/>
          <p:nvPr/>
        </p:nvSpPr>
        <p:spPr>
          <a:xfrm>
            <a:off x="839788" y="1436935"/>
            <a:ext cx="7774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FSR (Force Sensitive Resistor)</a:t>
            </a:r>
            <a:endParaRPr lang="hu-H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Kép 5">
            <a:extLst>
              <a:ext uri="{FF2B5EF4-FFF2-40B4-BE49-F238E27FC236}">
                <a16:creationId xmlns:a16="http://schemas.microsoft.com/office/drawing/2014/main" id="{B9DC7028-20B7-8CA5-0A30-6F00EBC1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33151" y="2304196"/>
            <a:ext cx="4614263" cy="37964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1A2C7E5C-5D06-D2D9-BE29-AFE6A40F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64" y="2304196"/>
            <a:ext cx="4893722" cy="37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3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B4B4515-44DA-589C-313A-62266222B094}"/>
              </a:ext>
            </a:extLst>
          </p:cNvPr>
          <p:cNvSpPr txBox="1"/>
          <p:nvPr/>
        </p:nvSpPr>
        <p:spPr>
          <a:xfrm>
            <a:off x="839788" y="1436935"/>
            <a:ext cx="7774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ESP-NOW</a:t>
            </a:r>
            <a:endParaRPr lang="hu-H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CD91325-F546-2F77-EA10-C84C49DC14C6}"/>
              </a:ext>
            </a:extLst>
          </p:cNvPr>
          <p:cNvSpPr txBox="1"/>
          <p:nvPr/>
        </p:nvSpPr>
        <p:spPr>
          <a:xfrm>
            <a:off x="839788" y="2497150"/>
            <a:ext cx="52562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Wireless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Peer-peer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2.4GHz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Maximum 250byte-nyi </a:t>
            </a:r>
            <a:r>
              <a:rPr lang="en-US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Tw Cen MT"/>
              </a:rPr>
              <a:t>adat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Tw Cen MT"/>
            </a:endParaRP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Master Slave </a:t>
            </a:r>
            <a:r>
              <a:rPr lang="en-US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Tw Cen MT"/>
              </a:rPr>
              <a:t>kapcsolat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Tw Cen MT"/>
            </a:endParaRP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Tw Cen MT"/>
              </a:rPr>
              <a:t>Események</a:t>
            </a: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Tw Cen MT"/>
              </a:rPr>
              <a:t>alapján</a:t>
            </a: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Tw Cen MT"/>
              </a:rPr>
              <a:t>működik</a:t>
            </a: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Tw Cen MT"/>
            </a:endParaRP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Tw Cen MT"/>
            </a:endParaRPr>
          </a:p>
        </p:txBody>
      </p:sp>
      <p:pic>
        <p:nvPicPr>
          <p:cNvPr id="7" name="Tartalom helye 3">
            <a:extLst>
              <a:ext uri="{FF2B5EF4-FFF2-40B4-BE49-F238E27FC236}">
                <a16:creationId xmlns:a16="http://schemas.microsoft.com/office/drawing/2014/main" id="{7618C400-679F-0418-5BB8-60A7AE38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2395009"/>
            <a:ext cx="5206227" cy="2949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506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B4B4515-44DA-589C-313A-62266222B094}"/>
              </a:ext>
            </a:extLst>
          </p:cNvPr>
          <p:cNvSpPr txBox="1"/>
          <p:nvPr/>
        </p:nvSpPr>
        <p:spPr>
          <a:xfrm>
            <a:off x="839788" y="1436935"/>
            <a:ext cx="7774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Webszerver</a:t>
            </a:r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ESP32-n</a:t>
            </a:r>
            <a:endParaRPr lang="hu-H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CD91325-F546-2F77-EA10-C84C49DC14C6}"/>
              </a:ext>
            </a:extLst>
          </p:cNvPr>
          <p:cNvSpPr txBox="1"/>
          <p:nvPr/>
        </p:nvSpPr>
        <p:spPr>
          <a:xfrm>
            <a:off x="839788" y="2497150"/>
            <a:ext cx="525621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Tw Cen MT"/>
              </a:rPr>
              <a:t>Soft AP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FFFFFF"/>
                </a:solidFill>
                <a:latin typeface="Tw Cen MT"/>
              </a:rPr>
              <a:t>REST API</a:t>
            </a:r>
          </a:p>
          <a:p>
            <a:pPr marL="800100" lvl="1" indent="-342900" defTabSz="457200">
              <a:buSzPct val="100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FFFFFF"/>
                </a:solidFill>
                <a:latin typeface="Tw Cen MT"/>
              </a:rPr>
              <a:t>R</a:t>
            </a:r>
            <a:r>
              <a:rPr lang="hu-HU" sz="1600" kern="0" dirty="0" err="1">
                <a:solidFill>
                  <a:srgbClr val="FFFFFF"/>
                </a:solidFill>
                <a:latin typeface="Tw Cen MT"/>
              </a:rPr>
              <a:t>endszeresített</a:t>
            </a:r>
            <a:r>
              <a:rPr lang="hu-HU" sz="1600" kern="0" dirty="0">
                <a:solidFill>
                  <a:srgbClr val="FFFFFF"/>
                </a:solidFill>
                <a:latin typeface="Tw Cen MT"/>
              </a:rPr>
              <a:t> interfész</a:t>
            </a:r>
            <a:endParaRPr lang="en-US" sz="1600" kern="0" dirty="0">
              <a:solidFill>
                <a:srgbClr val="FFFFFF"/>
              </a:solidFill>
              <a:latin typeface="Tw Cen MT"/>
            </a:endParaRPr>
          </a:p>
          <a:p>
            <a:pPr marL="800100" lvl="1" indent="-342900" defTabSz="457200">
              <a:buSzPct val="100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 err="1">
                <a:solidFill>
                  <a:srgbClr val="FFFFFF"/>
                </a:solidFill>
                <a:latin typeface="Tw Cen MT"/>
              </a:rPr>
              <a:t>Kliensz</a:t>
            </a:r>
            <a:r>
              <a:rPr lang="en-US" sz="1600" kern="0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1600" kern="0" dirty="0" err="1">
                <a:solidFill>
                  <a:srgbClr val="FFFFFF"/>
                </a:solidFill>
                <a:latin typeface="Tw Cen MT"/>
              </a:rPr>
              <a:t>Szerver</a:t>
            </a:r>
            <a:r>
              <a:rPr lang="en-US" sz="1600" kern="0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1600" kern="0" dirty="0" err="1">
                <a:solidFill>
                  <a:srgbClr val="FFFFFF"/>
                </a:solidFill>
                <a:latin typeface="Tw Cen MT"/>
              </a:rPr>
              <a:t>elkülönülése</a:t>
            </a:r>
            <a:endParaRPr lang="en-US" sz="1600" kern="0" dirty="0">
              <a:solidFill>
                <a:srgbClr val="FFFFFF"/>
              </a:solidFill>
              <a:latin typeface="Tw Cen MT"/>
            </a:endParaRPr>
          </a:p>
          <a:p>
            <a:pPr marL="800100" lvl="1" indent="-342900" defTabSz="457200">
              <a:buSzPct val="100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 err="1">
                <a:solidFill>
                  <a:srgbClr val="FFFFFF"/>
                </a:solidFill>
                <a:latin typeface="Tw Cen MT"/>
              </a:rPr>
              <a:t>Állapotnélküliség</a:t>
            </a:r>
            <a:endParaRPr lang="en-US" sz="1600" kern="0" dirty="0">
              <a:solidFill>
                <a:srgbClr val="FFFFFF"/>
              </a:solidFill>
              <a:latin typeface="Tw Cen MT"/>
            </a:endParaRPr>
          </a:p>
          <a:p>
            <a:pPr marL="800100" lvl="1" indent="-342900" defTabSz="457200">
              <a:buSzPct val="100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 err="1">
                <a:solidFill>
                  <a:srgbClr val="FFFFFF"/>
                </a:solidFill>
                <a:latin typeface="Tw Cen MT"/>
              </a:rPr>
              <a:t>Gyorsítótár</a:t>
            </a:r>
            <a:r>
              <a:rPr lang="en-US" sz="1600" kern="0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1600" kern="0" dirty="0" err="1">
                <a:solidFill>
                  <a:srgbClr val="FFFFFF"/>
                </a:solidFill>
                <a:latin typeface="Tw Cen MT"/>
              </a:rPr>
              <a:t>használata</a:t>
            </a:r>
            <a:r>
              <a:rPr lang="en-US" sz="1600" kern="0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1600" kern="0" dirty="0" err="1">
                <a:solidFill>
                  <a:srgbClr val="FFFFFF"/>
                </a:solidFill>
                <a:latin typeface="Tw Cen MT"/>
              </a:rPr>
              <a:t>szabadon</a:t>
            </a:r>
            <a:endParaRPr lang="en-US" sz="1600" kern="0" dirty="0">
              <a:solidFill>
                <a:srgbClr val="FFFFFF"/>
              </a:solidFill>
              <a:latin typeface="Tw Cen MT"/>
            </a:endParaRPr>
          </a:p>
          <a:p>
            <a:pPr marL="800100" lvl="1" indent="-342900" defTabSz="457200">
              <a:buSzPct val="100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 err="1">
                <a:solidFill>
                  <a:srgbClr val="FFFFFF"/>
                </a:solidFill>
                <a:latin typeface="Tw Cen MT"/>
              </a:rPr>
              <a:t>Rétegezhető</a:t>
            </a:r>
            <a:endParaRPr lang="en-US" sz="1600" kern="0" dirty="0">
              <a:solidFill>
                <a:srgbClr val="FFFFFF"/>
              </a:solidFill>
              <a:latin typeface="Tw Cen MT"/>
            </a:endParaRPr>
          </a:p>
          <a:p>
            <a:pPr marL="800100" lvl="1" indent="-342900" defTabSz="457200">
              <a:buSzPct val="100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 err="1">
                <a:solidFill>
                  <a:srgbClr val="FFFFFF"/>
                </a:solidFill>
                <a:latin typeface="Tw Cen MT"/>
              </a:rPr>
              <a:t>Futtatható</a:t>
            </a:r>
            <a:r>
              <a:rPr lang="en-US" sz="1600" kern="0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1600" kern="0" dirty="0" err="1">
                <a:solidFill>
                  <a:srgbClr val="FFFFFF"/>
                </a:solidFill>
                <a:latin typeface="Tw Cen MT"/>
              </a:rPr>
              <a:t>kód</a:t>
            </a:r>
            <a:r>
              <a:rPr lang="en-US" sz="1600" kern="0" dirty="0">
                <a:solidFill>
                  <a:srgbClr val="FFFFFF"/>
                </a:solidFill>
                <a:latin typeface="Tw Cen MT"/>
              </a:rPr>
              <a:t> (</a:t>
            </a:r>
            <a:r>
              <a:rPr lang="en-US" sz="1600" kern="0" dirty="0" err="1">
                <a:solidFill>
                  <a:srgbClr val="FFFFFF"/>
                </a:solidFill>
                <a:latin typeface="Tw Cen MT"/>
              </a:rPr>
              <a:t>opcionális</a:t>
            </a:r>
            <a:r>
              <a:rPr lang="en-US" sz="1600" kern="0" dirty="0">
                <a:solidFill>
                  <a:srgbClr val="FFFFFF"/>
                </a:solidFill>
                <a:latin typeface="Tw Cen MT"/>
              </a:rPr>
              <a:t>)</a:t>
            </a:r>
          </a:p>
          <a:p>
            <a:pPr marL="342900" indent="-342900" defTabSz="457200">
              <a:buSzPct val="100000"/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FFFFFF"/>
                </a:solidFill>
                <a:latin typeface="Tw Cen MT"/>
              </a:rPr>
              <a:t>URL Lista</a:t>
            </a:r>
          </a:p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Tw Cen MT"/>
            </a:endParaRPr>
          </a:p>
        </p:txBody>
      </p:sp>
      <p:pic>
        <p:nvPicPr>
          <p:cNvPr id="2" name="Kép 1" descr="A képen szöveg látható&#10;&#10;Automatikusan generált leírás">
            <a:extLst>
              <a:ext uri="{FF2B5EF4-FFF2-40B4-BE49-F238E27FC236}">
                <a16:creationId xmlns:a16="http://schemas.microsoft.com/office/drawing/2014/main" id="{67ED97B8-C26E-2E8A-47D1-114592A51A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4836" y="3160294"/>
            <a:ext cx="5256211" cy="23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8668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317</Words>
  <Application>Microsoft Office PowerPoint</Application>
  <PresentationFormat>Szélesvásznú</PresentationFormat>
  <Paragraphs>57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11</vt:i4>
      </vt:variant>
    </vt:vector>
  </HeadingPairs>
  <TitlesOfParts>
    <vt:vector size="20" baseType="lpstr">
      <vt:lpstr>Arial</vt:lpstr>
      <vt:lpstr>Calibri</vt:lpstr>
      <vt:lpstr>Open Sans</vt:lpstr>
      <vt:lpstr>Open Sans Light</vt:lpstr>
      <vt:lpstr>Tw Cen MT</vt:lpstr>
      <vt:lpstr>2_Office Theme</vt:lpstr>
      <vt:lpstr>3_Office Theme</vt:lpstr>
      <vt:lpstr>4_Office Theme</vt:lpstr>
      <vt:lpstr>5_Office Theme</vt:lpstr>
      <vt:lpstr>Edzéstámogató rendszer küzdősportokhoz Martial Arts Training Support System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Kolozsi Norbert</cp:lastModifiedBy>
  <cp:revision>101</cp:revision>
  <cp:lastPrinted>2019-02-21T16:25:53Z</cp:lastPrinted>
  <dcterms:created xsi:type="dcterms:W3CDTF">2019-01-21T14:36:44Z</dcterms:created>
  <dcterms:modified xsi:type="dcterms:W3CDTF">2023-01-19T14:34:51Z</dcterms:modified>
</cp:coreProperties>
</file>