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4630400" cy="8229600"/>
  <p:notesSz cx="8229600" cy="14630400"/>
  <p:embeddedFontLst>
    <p:embeddedFont>
      <p:font typeface="Calibri" panose="020F0502020204030204" pitchFamily="34" charset="0"/>
      <p:regular r:id="rId10"/>
      <p:bold r:id="rId11"/>
      <p:italic r:id="rId12"/>
      <p:boldItalic r:id="rId13"/>
    </p:embeddedFont>
    <p:embeddedFont>
      <p:font typeface="Roboto" panose="02000000000000000000" pitchFamily="2" charset="0"/>
      <p:regular r:id="rId14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82" d="100"/>
          <a:sy n="82" d="100"/>
        </p:scale>
        <p:origin x="67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137958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10127933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18">
              <a:alpha val="7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 rotWithShape="1">
          <a:blip r:embed="rId4"/>
          <a:srcRect b="10789"/>
          <a:stretch/>
        </p:blipFill>
        <p:spPr>
          <a:xfrm>
            <a:off x="9400699" y="2544128"/>
            <a:ext cx="4972883" cy="2802313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718780" y="1317546"/>
            <a:ext cx="7706439" cy="26574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6950"/>
              </a:lnSpc>
              <a:buNone/>
            </a:pPr>
            <a:r>
              <a:rPr lang="en-US" sz="555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Контейнеризация: зачем она нужна и как использовать Docker</a:t>
            </a:r>
            <a:endParaRPr lang="en-US" sz="5550" dirty="0"/>
          </a:p>
        </p:txBody>
      </p:sp>
      <p:sp>
        <p:nvSpPr>
          <p:cNvPr id="5" name="Text 1"/>
          <p:cNvSpPr/>
          <p:nvPr/>
        </p:nvSpPr>
        <p:spPr>
          <a:xfrm>
            <a:off x="718780" y="4283035"/>
            <a:ext cx="7706439" cy="2628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6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Контейнеризация — это технология, которая позволяет изолировать приложения и их зависимости в одном компактном и независимом от операционной системы контейнере. Контейнеры предоставляют стандартный способ упаковки кода, конфигураций и библиотек, необходимых для выполнения приложения, что делает их универсальными и легковесными аналогами виртуальных машин. Контейнеризация стала популярной благодаря возможности разворачивать и масштабировать приложения быстро и с минимальными усилиями.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 rotWithShape="1">
          <a:blip r:embed="rId4"/>
          <a:srcRect b="7939"/>
          <a:stretch/>
        </p:blipFill>
        <p:spPr>
          <a:xfrm>
            <a:off x="9377006" y="2391787"/>
            <a:ext cx="4991814" cy="3354347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92229" y="744617"/>
            <a:ext cx="7526536" cy="6180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850"/>
              </a:lnSpc>
              <a:buNone/>
            </a:pPr>
            <a:r>
              <a:rPr lang="en-US" sz="385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Зачем нужна контейнеризация?</a:t>
            </a:r>
            <a:endParaRPr lang="en-US" sz="3850" dirty="0"/>
          </a:p>
        </p:txBody>
      </p:sp>
      <p:sp>
        <p:nvSpPr>
          <p:cNvPr id="5" name="Shape 1"/>
          <p:cNvSpPr/>
          <p:nvPr/>
        </p:nvSpPr>
        <p:spPr>
          <a:xfrm>
            <a:off x="692229" y="1881664"/>
            <a:ext cx="444937" cy="444937"/>
          </a:xfrm>
          <a:prstGeom prst="roundRect">
            <a:avLst>
              <a:gd name="adj" fmla="val 18671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6" name="Text 2"/>
          <p:cNvSpPr/>
          <p:nvPr/>
        </p:nvSpPr>
        <p:spPr>
          <a:xfrm>
            <a:off x="830342" y="1955721"/>
            <a:ext cx="168593" cy="2967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</a:t>
            </a:r>
            <a:endParaRPr lang="en-US" sz="2300" dirty="0"/>
          </a:p>
        </p:txBody>
      </p:sp>
      <p:sp>
        <p:nvSpPr>
          <p:cNvPr id="7" name="Text 3"/>
          <p:cNvSpPr/>
          <p:nvPr/>
        </p:nvSpPr>
        <p:spPr>
          <a:xfrm>
            <a:off x="1334929" y="1881664"/>
            <a:ext cx="2472452" cy="3090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Портативность</a:t>
            </a:r>
            <a:endParaRPr lang="en-US" sz="1900" dirty="0"/>
          </a:p>
        </p:txBody>
      </p:sp>
      <p:sp>
        <p:nvSpPr>
          <p:cNvPr id="8" name="Text 4"/>
          <p:cNvSpPr/>
          <p:nvPr/>
        </p:nvSpPr>
        <p:spPr>
          <a:xfrm>
            <a:off x="1334929" y="2309336"/>
            <a:ext cx="7116842" cy="12653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Контейнеры можно запускать на любых платформах с поддержкой контейнеров, будь то локальные машины, облачные сервисы или виртуальные серверы. Это обеспечивает однородность среды разработки, тестирования и продакшн-развертывания.</a:t>
            </a:r>
            <a:endParaRPr lang="en-US" sz="1550" dirty="0"/>
          </a:p>
        </p:txBody>
      </p:sp>
      <p:sp>
        <p:nvSpPr>
          <p:cNvPr id="9" name="Shape 5"/>
          <p:cNvSpPr/>
          <p:nvPr/>
        </p:nvSpPr>
        <p:spPr>
          <a:xfrm>
            <a:off x="692229" y="3994904"/>
            <a:ext cx="444937" cy="444937"/>
          </a:xfrm>
          <a:prstGeom prst="roundRect">
            <a:avLst>
              <a:gd name="adj" fmla="val 18671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10" name="Text 6"/>
          <p:cNvSpPr/>
          <p:nvPr/>
        </p:nvSpPr>
        <p:spPr>
          <a:xfrm>
            <a:off x="830342" y="4068961"/>
            <a:ext cx="168593" cy="2967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2</a:t>
            </a:r>
            <a:endParaRPr lang="en-US" sz="2300" dirty="0"/>
          </a:p>
        </p:txBody>
      </p:sp>
      <p:sp>
        <p:nvSpPr>
          <p:cNvPr id="11" name="Text 7"/>
          <p:cNvSpPr/>
          <p:nvPr/>
        </p:nvSpPr>
        <p:spPr>
          <a:xfrm>
            <a:off x="1334929" y="3994904"/>
            <a:ext cx="2472452" cy="3090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Изоляция</a:t>
            </a:r>
            <a:endParaRPr lang="en-US" sz="1900" dirty="0"/>
          </a:p>
        </p:txBody>
      </p:sp>
      <p:sp>
        <p:nvSpPr>
          <p:cNvPr id="12" name="Text 8"/>
          <p:cNvSpPr/>
          <p:nvPr/>
        </p:nvSpPr>
        <p:spPr>
          <a:xfrm>
            <a:off x="1334929" y="4422577"/>
            <a:ext cx="7116842" cy="9490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Каждый контейнер работает изолированно, что предотвращает конфликты зависимостей между приложениями и гарантирует безопасность данных внутри контейнера.</a:t>
            </a:r>
            <a:endParaRPr lang="en-US" sz="1550" dirty="0"/>
          </a:p>
        </p:txBody>
      </p:sp>
      <p:sp>
        <p:nvSpPr>
          <p:cNvPr id="13" name="Shape 9"/>
          <p:cNvSpPr/>
          <p:nvPr/>
        </p:nvSpPr>
        <p:spPr>
          <a:xfrm>
            <a:off x="692229" y="5791795"/>
            <a:ext cx="444937" cy="444937"/>
          </a:xfrm>
          <a:prstGeom prst="roundRect">
            <a:avLst>
              <a:gd name="adj" fmla="val 18671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14" name="Text 10"/>
          <p:cNvSpPr/>
          <p:nvPr/>
        </p:nvSpPr>
        <p:spPr>
          <a:xfrm>
            <a:off x="830342" y="5865852"/>
            <a:ext cx="168593" cy="2967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00"/>
              </a:lnSpc>
              <a:buNone/>
            </a:pPr>
            <a:r>
              <a:rPr lang="en-US" sz="23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3</a:t>
            </a:r>
            <a:endParaRPr lang="en-US" sz="2300" dirty="0"/>
          </a:p>
        </p:txBody>
      </p:sp>
      <p:sp>
        <p:nvSpPr>
          <p:cNvPr id="15" name="Text 11"/>
          <p:cNvSpPr/>
          <p:nvPr/>
        </p:nvSpPr>
        <p:spPr>
          <a:xfrm>
            <a:off x="1334929" y="5791795"/>
            <a:ext cx="2472452" cy="30908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9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Эффективность</a:t>
            </a:r>
            <a:endParaRPr lang="en-US" sz="1900" dirty="0"/>
          </a:p>
        </p:txBody>
      </p:sp>
      <p:sp>
        <p:nvSpPr>
          <p:cNvPr id="16" name="Text 12"/>
          <p:cNvSpPr/>
          <p:nvPr/>
        </p:nvSpPr>
        <p:spPr>
          <a:xfrm>
            <a:off x="1334929" y="6219468"/>
            <a:ext cx="7116842" cy="12653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50"/>
              </a:lnSpc>
              <a:buNone/>
            </a:pPr>
            <a:r>
              <a:rPr lang="en-US" sz="15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Контейнеры занимают значительно меньше ресурсов, чем виртуальные машины, так как они не требуют отдельной операционной системы. Это позволяет запускать больше контейнеров на одном сервере, что улучшает использование ресурсов.</a:t>
            </a:r>
            <a:endParaRPr lang="en-US" sz="15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0">
            <a:extLst>
              <a:ext uri="{FF2B5EF4-FFF2-40B4-BE49-F238E27FC236}">
                <a16:creationId xmlns:a16="http://schemas.microsoft.com/office/drawing/2014/main" id="{EB5A0F1B-69D2-4540-B695-37B93FE0DD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7940" y="0"/>
            <a:ext cx="1862459" cy="8229600"/>
          </a:xfrm>
          <a:prstGeom prst="rect">
            <a:avLst/>
          </a:prstGeom>
        </p:spPr>
      </p:pic>
      <p:sp>
        <p:nvSpPr>
          <p:cNvPr id="2" name="Text 0"/>
          <p:cNvSpPr/>
          <p:nvPr/>
        </p:nvSpPr>
        <p:spPr>
          <a:xfrm>
            <a:off x="864037" y="1807964"/>
            <a:ext cx="9597985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Docker: основа контейнеризации</a:t>
            </a:r>
            <a:endParaRPr lang="en-US" sz="4850" dirty="0"/>
          </a:p>
        </p:txBody>
      </p:sp>
      <p:sp>
        <p:nvSpPr>
          <p:cNvPr id="3" name="Text 1"/>
          <p:cNvSpPr/>
          <p:nvPr/>
        </p:nvSpPr>
        <p:spPr>
          <a:xfrm>
            <a:off x="864037" y="3196590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Образы контейнеров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864037" y="3829169"/>
            <a:ext cx="3898821" cy="23702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Это шаблоны, которые содержат приложение и все необходимые ему зависимости. Docker Hub — это репозиторий, где можно найти тысячи готовых образов для различных приложений.</a:t>
            </a:r>
            <a:endParaRPr lang="en-US" sz="1900" dirty="0"/>
          </a:p>
        </p:txBody>
      </p:sp>
      <p:sp>
        <p:nvSpPr>
          <p:cNvPr id="5" name="Text 3"/>
          <p:cNvSpPr/>
          <p:nvPr/>
        </p:nvSpPr>
        <p:spPr>
          <a:xfrm>
            <a:off x="5372695" y="3196590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Контейнеры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5372695" y="3829169"/>
            <a:ext cx="3898821" cy="15801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Это экземпляры образов, которые работают как изолированные процессы на вашем хосте.</a:t>
            </a:r>
            <a:endParaRPr lang="en-US" sz="1900" dirty="0"/>
          </a:p>
        </p:txBody>
      </p:sp>
      <p:sp>
        <p:nvSpPr>
          <p:cNvPr id="7" name="Text 5"/>
          <p:cNvSpPr/>
          <p:nvPr/>
        </p:nvSpPr>
        <p:spPr>
          <a:xfrm>
            <a:off x="8977286" y="3241238"/>
            <a:ext cx="30861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000"/>
              </a:lnSpc>
              <a:buNone/>
            </a:pPr>
            <a:r>
              <a:rPr lang="en-US" sz="240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Dockerfile</a:t>
            </a:r>
            <a:endParaRPr lang="en-US" sz="2400" dirty="0"/>
          </a:p>
        </p:txBody>
      </p:sp>
      <p:sp>
        <p:nvSpPr>
          <p:cNvPr id="8" name="Text 6"/>
          <p:cNvSpPr/>
          <p:nvPr/>
        </p:nvSpPr>
        <p:spPr>
          <a:xfrm>
            <a:off x="8976049" y="3829169"/>
            <a:ext cx="3755572" cy="19752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Это файл, в котором описываются шаги по созданию образа. С его помощью можно автоматизировать сборку контейнера.</a:t>
            </a:r>
            <a:endParaRPr lang="en-US" sz="19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0">
            <a:extLst>
              <a:ext uri="{FF2B5EF4-FFF2-40B4-BE49-F238E27FC236}">
                <a16:creationId xmlns:a16="http://schemas.microsoft.com/office/drawing/2014/main" id="{576B9FD0-AB86-4574-B878-FCD418083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7940" y="0"/>
            <a:ext cx="1862459" cy="9248656"/>
          </a:xfrm>
          <a:prstGeom prst="rect">
            <a:avLst/>
          </a:prstGeom>
        </p:spPr>
      </p:pic>
      <p:sp>
        <p:nvSpPr>
          <p:cNvPr id="2" name="Text 0"/>
          <p:cNvSpPr/>
          <p:nvPr/>
        </p:nvSpPr>
        <p:spPr>
          <a:xfrm>
            <a:off x="572095" y="441722"/>
            <a:ext cx="7555587" cy="5019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950"/>
              </a:lnSpc>
              <a:buNone/>
            </a:pPr>
            <a:r>
              <a:rPr lang="en-US" sz="315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Docker Hub: внешний вид и функционал</a:t>
            </a:r>
            <a:endParaRPr lang="en-US" sz="31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045" y="1264920"/>
            <a:ext cx="13486209" cy="798373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2095" y="9429274"/>
            <a:ext cx="13486209" cy="2569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000"/>
              </a:lnSpc>
              <a:buNone/>
            </a:pPr>
            <a:endParaRPr lang="en-US" sz="12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Image 0">
            <a:extLst>
              <a:ext uri="{FF2B5EF4-FFF2-40B4-BE49-F238E27FC236}">
                <a16:creationId xmlns:a16="http://schemas.microsoft.com/office/drawing/2014/main" id="{F32B4656-3186-4600-8208-03266F2EE8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7940" y="0"/>
            <a:ext cx="1862459" cy="8229600"/>
          </a:xfrm>
          <a:prstGeom prst="rect">
            <a:avLst/>
          </a:prstGeom>
        </p:spPr>
      </p:pic>
      <p:sp>
        <p:nvSpPr>
          <p:cNvPr id="2" name="Text 0"/>
          <p:cNvSpPr/>
          <p:nvPr/>
        </p:nvSpPr>
        <p:spPr>
          <a:xfrm>
            <a:off x="662107" y="537210"/>
            <a:ext cx="5650944" cy="5911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650"/>
              </a:lnSpc>
              <a:buNone/>
            </a:pPr>
            <a:r>
              <a:rPr lang="en-US" sz="370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Как пользоваться Docker</a:t>
            </a:r>
            <a:endParaRPr lang="en-US" sz="3700" dirty="0"/>
          </a:p>
        </p:txBody>
      </p:sp>
      <p:sp>
        <p:nvSpPr>
          <p:cNvPr id="3" name="Shape 1"/>
          <p:cNvSpPr/>
          <p:nvPr/>
        </p:nvSpPr>
        <p:spPr>
          <a:xfrm>
            <a:off x="7303770" y="1506617"/>
            <a:ext cx="22860" cy="6185773"/>
          </a:xfrm>
          <a:prstGeom prst="roundRect">
            <a:avLst>
              <a:gd name="adj" fmla="val 347587"/>
            </a:avLst>
          </a:prstGeom>
          <a:solidFill>
            <a:srgbClr val="313E80"/>
          </a:solidFill>
          <a:ln/>
        </p:spPr>
      </p:sp>
      <p:sp>
        <p:nvSpPr>
          <p:cNvPr id="4" name="Shape 2"/>
          <p:cNvSpPr/>
          <p:nvPr/>
        </p:nvSpPr>
        <p:spPr>
          <a:xfrm>
            <a:off x="6463129" y="1920716"/>
            <a:ext cx="662107" cy="22860"/>
          </a:xfrm>
          <a:prstGeom prst="roundRect">
            <a:avLst>
              <a:gd name="adj" fmla="val 347587"/>
            </a:avLst>
          </a:prstGeom>
          <a:solidFill>
            <a:srgbClr val="313E80"/>
          </a:solidFill>
          <a:ln/>
        </p:spPr>
      </p:sp>
      <p:sp>
        <p:nvSpPr>
          <p:cNvPr id="5" name="Shape 3"/>
          <p:cNvSpPr/>
          <p:nvPr/>
        </p:nvSpPr>
        <p:spPr>
          <a:xfrm>
            <a:off x="7102376" y="1719382"/>
            <a:ext cx="425648" cy="425648"/>
          </a:xfrm>
          <a:prstGeom prst="roundRect">
            <a:avLst>
              <a:gd name="adj" fmla="val 18668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7234535" y="1790343"/>
            <a:ext cx="161330" cy="2837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1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3909893" y="1695688"/>
            <a:ext cx="2364819" cy="2955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300"/>
              </a:lnSpc>
              <a:buNone/>
            </a:pPr>
            <a:r>
              <a:rPr lang="en-US" sz="18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Установка Docker</a:t>
            </a:r>
            <a:endParaRPr lang="en-US" sz="1850" dirty="0"/>
          </a:p>
        </p:txBody>
      </p:sp>
      <p:sp>
        <p:nvSpPr>
          <p:cNvPr id="8" name="Text 6"/>
          <p:cNvSpPr/>
          <p:nvPr/>
        </p:nvSpPr>
        <p:spPr>
          <a:xfrm>
            <a:off x="662107" y="2104668"/>
            <a:ext cx="5612606" cy="9079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350"/>
              </a:lnSpc>
              <a:buNone/>
            </a:pPr>
            <a:r>
              <a:rPr lang="en-US" sz="14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Docker можно установить на Windows, MacOS и Linux. Для этого достаточно скачать и установить Docker Desktop с официального сайта.</a:t>
            </a:r>
            <a:endParaRPr lang="en-US" sz="1450" dirty="0"/>
          </a:p>
        </p:txBody>
      </p:sp>
      <p:sp>
        <p:nvSpPr>
          <p:cNvPr id="9" name="Shape 7"/>
          <p:cNvSpPr/>
          <p:nvPr/>
        </p:nvSpPr>
        <p:spPr>
          <a:xfrm>
            <a:off x="7505164" y="2866430"/>
            <a:ext cx="662107" cy="22860"/>
          </a:xfrm>
          <a:prstGeom prst="roundRect">
            <a:avLst>
              <a:gd name="adj" fmla="val 347587"/>
            </a:avLst>
          </a:prstGeom>
          <a:solidFill>
            <a:srgbClr val="313E80"/>
          </a:solidFill>
          <a:ln/>
        </p:spPr>
      </p:sp>
      <p:sp>
        <p:nvSpPr>
          <p:cNvPr id="10" name="Shape 8"/>
          <p:cNvSpPr/>
          <p:nvPr/>
        </p:nvSpPr>
        <p:spPr>
          <a:xfrm>
            <a:off x="7102376" y="2665095"/>
            <a:ext cx="425648" cy="425648"/>
          </a:xfrm>
          <a:prstGeom prst="roundRect">
            <a:avLst>
              <a:gd name="adj" fmla="val 18668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11" name="Text 9"/>
          <p:cNvSpPr/>
          <p:nvPr/>
        </p:nvSpPr>
        <p:spPr>
          <a:xfrm>
            <a:off x="7234535" y="2736056"/>
            <a:ext cx="161330" cy="2837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2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8355687" y="2641402"/>
            <a:ext cx="2364819" cy="2955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Создание Dockerfile</a:t>
            </a:r>
            <a:endParaRPr lang="en-US" sz="1850" dirty="0"/>
          </a:p>
        </p:txBody>
      </p:sp>
      <p:sp>
        <p:nvSpPr>
          <p:cNvPr id="13" name="Text 11"/>
          <p:cNvSpPr/>
          <p:nvPr/>
        </p:nvSpPr>
        <p:spPr>
          <a:xfrm>
            <a:off x="8355687" y="3050381"/>
            <a:ext cx="4412253" cy="6053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Dockerfile — это текстовый файл, содержащий инструкции по созданию образа. Например:</a:t>
            </a:r>
            <a:endParaRPr lang="en-US" sz="1450" dirty="0"/>
          </a:p>
        </p:txBody>
      </p:sp>
      <p:sp>
        <p:nvSpPr>
          <p:cNvPr id="14" name="Text 12"/>
          <p:cNvSpPr/>
          <p:nvPr/>
        </p:nvSpPr>
        <p:spPr>
          <a:xfrm>
            <a:off x="8355687" y="3769162"/>
            <a:ext cx="4373914" cy="6053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FROM python:3.8 WORKDIR /app COPY . /app RUN pip install -r requirements.txt CMD \["python", "app.py"\]</a:t>
            </a:r>
            <a:endParaRPr lang="en-US" sz="1450" dirty="0"/>
          </a:p>
        </p:txBody>
      </p:sp>
      <p:sp>
        <p:nvSpPr>
          <p:cNvPr id="15" name="Shape 13"/>
          <p:cNvSpPr/>
          <p:nvPr/>
        </p:nvSpPr>
        <p:spPr>
          <a:xfrm>
            <a:off x="6463129" y="4016573"/>
            <a:ext cx="662107" cy="22860"/>
          </a:xfrm>
          <a:prstGeom prst="roundRect">
            <a:avLst>
              <a:gd name="adj" fmla="val 347587"/>
            </a:avLst>
          </a:prstGeom>
          <a:solidFill>
            <a:srgbClr val="313E80"/>
          </a:solidFill>
          <a:ln/>
        </p:spPr>
      </p:sp>
      <p:sp>
        <p:nvSpPr>
          <p:cNvPr id="16" name="Shape 14"/>
          <p:cNvSpPr/>
          <p:nvPr/>
        </p:nvSpPr>
        <p:spPr>
          <a:xfrm>
            <a:off x="7102376" y="3815239"/>
            <a:ext cx="425648" cy="425648"/>
          </a:xfrm>
          <a:prstGeom prst="roundRect">
            <a:avLst>
              <a:gd name="adj" fmla="val 18668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17" name="Text 15"/>
          <p:cNvSpPr/>
          <p:nvPr/>
        </p:nvSpPr>
        <p:spPr>
          <a:xfrm>
            <a:off x="7234535" y="3886200"/>
            <a:ext cx="161330" cy="2837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3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3909893" y="3791545"/>
            <a:ext cx="2364819" cy="2955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300"/>
              </a:lnSpc>
              <a:buNone/>
            </a:pPr>
            <a:r>
              <a:rPr lang="en-US" sz="18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Сборка образа</a:t>
            </a:r>
            <a:endParaRPr lang="en-US" sz="1850" dirty="0"/>
          </a:p>
        </p:txBody>
      </p:sp>
      <p:sp>
        <p:nvSpPr>
          <p:cNvPr id="19" name="Text 17"/>
          <p:cNvSpPr/>
          <p:nvPr/>
        </p:nvSpPr>
        <p:spPr>
          <a:xfrm>
            <a:off x="662107" y="4200525"/>
            <a:ext cx="5612606" cy="6053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350"/>
              </a:lnSpc>
              <a:buNone/>
            </a:pPr>
            <a:r>
              <a:rPr lang="en-US" sz="14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Для сборки образа используется команда: docker build -t myapp .</a:t>
            </a:r>
            <a:endParaRPr lang="en-US" sz="1450" dirty="0"/>
          </a:p>
        </p:txBody>
      </p:sp>
      <p:sp>
        <p:nvSpPr>
          <p:cNvPr id="20" name="Shape 18"/>
          <p:cNvSpPr/>
          <p:nvPr/>
        </p:nvSpPr>
        <p:spPr>
          <a:xfrm>
            <a:off x="7505164" y="5166717"/>
            <a:ext cx="662107" cy="22860"/>
          </a:xfrm>
          <a:prstGeom prst="roundRect">
            <a:avLst>
              <a:gd name="adj" fmla="val 347587"/>
            </a:avLst>
          </a:prstGeom>
          <a:solidFill>
            <a:srgbClr val="313E80"/>
          </a:solidFill>
          <a:ln/>
        </p:spPr>
      </p:sp>
      <p:sp>
        <p:nvSpPr>
          <p:cNvPr id="21" name="Shape 19"/>
          <p:cNvSpPr/>
          <p:nvPr/>
        </p:nvSpPr>
        <p:spPr>
          <a:xfrm>
            <a:off x="7102376" y="4965383"/>
            <a:ext cx="425648" cy="425648"/>
          </a:xfrm>
          <a:prstGeom prst="roundRect">
            <a:avLst>
              <a:gd name="adj" fmla="val 18668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22" name="Text 20"/>
          <p:cNvSpPr/>
          <p:nvPr/>
        </p:nvSpPr>
        <p:spPr>
          <a:xfrm>
            <a:off x="7234535" y="5036344"/>
            <a:ext cx="161330" cy="2837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4</a:t>
            </a:r>
            <a:endParaRPr lang="en-US" sz="2200" dirty="0"/>
          </a:p>
        </p:txBody>
      </p:sp>
      <p:sp>
        <p:nvSpPr>
          <p:cNvPr id="23" name="Text 21"/>
          <p:cNvSpPr/>
          <p:nvPr/>
        </p:nvSpPr>
        <p:spPr>
          <a:xfrm>
            <a:off x="8355687" y="4941689"/>
            <a:ext cx="2364819" cy="2955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8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Запуск контейнера</a:t>
            </a:r>
            <a:endParaRPr lang="en-US" sz="1850" dirty="0"/>
          </a:p>
        </p:txBody>
      </p:sp>
      <p:sp>
        <p:nvSpPr>
          <p:cNvPr id="24" name="Text 22"/>
          <p:cNvSpPr/>
          <p:nvPr/>
        </p:nvSpPr>
        <p:spPr>
          <a:xfrm>
            <a:off x="8355687" y="5350669"/>
            <a:ext cx="4389393" cy="9079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Для запуска контейнера используется команда: docker run -d -p 5000:5000 myapp. Эта команда запустит контейнер в фоновом режиме и сделает его доступным по порту 5000.</a:t>
            </a:r>
            <a:endParaRPr lang="en-US" sz="1450" dirty="0"/>
          </a:p>
        </p:txBody>
      </p:sp>
      <p:sp>
        <p:nvSpPr>
          <p:cNvPr id="25" name="Shape 23"/>
          <p:cNvSpPr/>
          <p:nvPr/>
        </p:nvSpPr>
        <p:spPr>
          <a:xfrm>
            <a:off x="6463129" y="6108740"/>
            <a:ext cx="662107" cy="22860"/>
          </a:xfrm>
          <a:prstGeom prst="roundRect">
            <a:avLst>
              <a:gd name="adj" fmla="val 347587"/>
            </a:avLst>
          </a:prstGeom>
          <a:solidFill>
            <a:srgbClr val="313E80"/>
          </a:solidFill>
          <a:ln/>
        </p:spPr>
      </p:sp>
      <p:sp>
        <p:nvSpPr>
          <p:cNvPr id="26" name="Shape 24"/>
          <p:cNvSpPr/>
          <p:nvPr/>
        </p:nvSpPr>
        <p:spPr>
          <a:xfrm>
            <a:off x="7102376" y="5907405"/>
            <a:ext cx="425648" cy="425648"/>
          </a:xfrm>
          <a:prstGeom prst="roundRect">
            <a:avLst>
              <a:gd name="adj" fmla="val 18668"/>
            </a:avLst>
          </a:prstGeom>
          <a:solidFill>
            <a:srgbClr val="182567"/>
          </a:solidFill>
          <a:ln w="7620">
            <a:solidFill>
              <a:srgbClr val="313E80"/>
            </a:solidFill>
            <a:prstDash val="solid"/>
          </a:ln>
        </p:spPr>
      </p:sp>
      <p:sp>
        <p:nvSpPr>
          <p:cNvPr id="27" name="Text 25"/>
          <p:cNvSpPr/>
          <p:nvPr/>
        </p:nvSpPr>
        <p:spPr>
          <a:xfrm>
            <a:off x="7234535" y="5978366"/>
            <a:ext cx="161330" cy="2837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00"/>
              </a:lnSpc>
              <a:buNone/>
            </a:pPr>
            <a:r>
              <a:rPr lang="en-US" sz="22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5</a:t>
            </a:r>
            <a:endParaRPr lang="en-US" sz="2200" dirty="0"/>
          </a:p>
        </p:txBody>
      </p:sp>
      <p:sp>
        <p:nvSpPr>
          <p:cNvPr id="28" name="Text 26"/>
          <p:cNvSpPr/>
          <p:nvPr/>
        </p:nvSpPr>
        <p:spPr>
          <a:xfrm>
            <a:off x="3281124" y="5883712"/>
            <a:ext cx="2993588" cy="2955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300"/>
              </a:lnSpc>
              <a:buNone/>
            </a:pPr>
            <a:r>
              <a:rPr lang="en-US" sz="18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Управление контейнерами</a:t>
            </a:r>
            <a:endParaRPr lang="en-US" sz="1850" dirty="0"/>
          </a:p>
        </p:txBody>
      </p:sp>
      <p:sp>
        <p:nvSpPr>
          <p:cNvPr id="29" name="Text 27"/>
          <p:cNvSpPr/>
          <p:nvPr/>
        </p:nvSpPr>
        <p:spPr>
          <a:xfrm>
            <a:off x="662107" y="6292691"/>
            <a:ext cx="5612606" cy="12106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350"/>
              </a:lnSpc>
              <a:buNone/>
            </a:pPr>
            <a:r>
              <a:rPr lang="en-US" sz="145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Docker предоставляет множество команд для управления контейнерами, такие как: docker ps для отображения запущенных контейнеров. docker stop для остановки контейнера. docker logs для просмотра логов контейнера.</a:t>
            </a:r>
            <a:endParaRPr lang="en-US" sz="14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Image 0">
            <a:extLst>
              <a:ext uri="{FF2B5EF4-FFF2-40B4-BE49-F238E27FC236}">
                <a16:creationId xmlns:a16="http://schemas.microsoft.com/office/drawing/2014/main" id="{E8E0D1C4-D523-4178-ACE9-F7017A3AF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67940" y="0"/>
            <a:ext cx="1862459" cy="8229600"/>
          </a:xfrm>
          <a:prstGeom prst="rect">
            <a:avLst/>
          </a:prstGeom>
        </p:spPr>
      </p:pic>
      <p:sp>
        <p:nvSpPr>
          <p:cNvPr id="2" name="Text 0"/>
          <p:cNvSpPr/>
          <p:nvPr/>
        </p:nvSpPr>
        <p:spPr>
          <a:xfrm>
            <a:off x="864037" y="1409105"/>
            <a:ext cx="781812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Управление контейнерами</a:t>
            </a:r>
            <a:endParaRPr lang="en-US" sz="4850" dirty="0"/>
          </a:p>
        </p:txBody>
      </p:sp>
      <p:sp>
        <p:nvSpPr>
          <p:cNvPr id="4" name="Shape 2"/>
          <p:cNvSpPr/>
          <p:nvPr/>
        </p:nvSpPr>
        <p:spPr>
          <a:xfrm>
            <a:off x="879277" y="2598268"/>
            <a:ext cx="11581757" cy="642288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5" name="Text 3"/>
          <p:cNvSpPr/>
          <p:nvPr/>
        </p:nvSpPr>
        <p:spPr>
          <a:xfrm>
            <a:off x="1126093" y="2721888"/>
            <a:ext cx="593848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Команда</a:t>
            </a:r>
            <a:endParaRPr lang="en-US" sz="1900" dirty="0"/>
          </a:p>
        </p:txBody>
      </p:sp>
      <p:sp>
        <p:nvSpPr>
          <p:cNvPr id="6" name="Text 4"/>
          <p:cNvSpPr/>
          <p:nvPr/>
        </p:nvSpPr>
        <p:spPr>
          <a:xfrm>
            <a:off x="7565827" y="2721888"/>
            <a:ext cx="593848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Описание</a:t>
            </a:r>
            <a:endParaRPr lang="en-US" sz="1900" dirty="0"/>
          </a:p>
        </p:txBody>
      </p:sp>
      <p:sp>
        <p:nvSpPr>
          <p:cNvPr id="7" name="Shape 5"/>
          <p:cNvSpPr/>
          <p:nvPr/>
        </p:nvSpPr>
        <p:spPr>
          <a:xfrm>
            <a:off x="879278" y="3272671"/>
            <a:ext cx="11539768" cy="70651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8" name="Text 6"/>
          <p:cNvSpPr/>
          <p:nvPr/>
        </p:nvSpPr>
        <p:spPr>
          <a:xfrm>
            <a:off x="1126093" y="3428405"/>
            <a:ext cx="593848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docker ps</a:t>
            </a:r>
            <a:endParaRPr lang="en-US" sz="1900" dirty="0"/>
          </a:p>
        </p:txBody>
      </p:sp>
      <p:sp>
        <p:nvSpPr>
          <p:cNvPr id="9" name="Text 7"/>
          <p:cNvSpPr/>
          <p:nvPr/>
        </p:nvSpPr>
        <p:spPr>
          <a:xfrm>
            <a:off x="7565827" y="3428405"/>
            <a:ext cx="593848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Отображает запущенные контейнеры</a:t>
            </a:r>
            <a:endParaRPr lang="en-US" sz="1900" dirty="0"/>
          </a:p>
        </p:txBody>
      </p:sp>
      <p:sp>
        <p:nvSpPr>
          <p:cNvPr id="10" name="Shape 8"/>
          <p:cNvSpPr/>
          <p:nvPr/>
        </p:nvSpPr>
        <p:spPr>
          <a:xfrm>
            <a:off x="879277" y="3979188"/>
            <a:ext cx="11581757" cy="70651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1" name="Text 9"/>
          <p:cNvSpPr/>
          <p:nvPr/>
        </p:nvSpPr>
        <p:spPr>
          <a:xfrm>
            <a:off x="1126093" y="4134922"/>
            <a:ext cx="593848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docker stop</a:t>
            </a:r>
            <a:endParaRPr lang="en-US" sz="1900" dirty="0"/>
          </a:p>
        </p:txBody>
      </p:sp>
      <p:sp>
        <p:nvSpPr>
          <p:cNvPr id="12" name="Text 10"/>
          <p:cNvSpPr/>
          <p:nvPr/>
        </p:nvSpPr>
        <p:spPr>
          <a:xfrm>
            <a:off x="7565827" y="4134922"/>
            <a:ext cx="593848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Останавливает контейнер</a:t>
            </a:r>
            <a:endParaRPr lang="en-US" sz="1900" dirty="0"/>
          </a:p>
        </p:txBody>
      </p:sp>
      <p:sp>
        <p:nvSpPr>
          <p:cNvPr id="13" name="Shape 11"/>
          <p:cNvSpPr/>
          <p:nvPr/>
        </p:nvSpPr>
        <p:spPr>
          <a:xfrm>
            <a:off x="879277" y="4685705"/>
            <a:ext cx="11581757" cy="70651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4" name="Text 12"/>
          <p:cNvSpPr/>
          <p:nvPr/>
        </p:nvSpPr>
        <p:spPr>
          <a:xfrm>
            <a:off x="1126093" y="4841438"/>
            <a:ext cx="593848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docker logs</a:t>
            </a:r>
            <a:endParaRPr lang="en-US" sz="1900" dirty="0"/>
          </a:p>
        </p:txBody>
      </p:sp>
      <p:sp>
        <p:nvSpPr>
          <p:cNvPr id="15" name="Text 13"/>
          <p:cNvSpPr/>
          <p:nvPr/>
        </p:nvSpPr>
        <p:spPr>
          <a:xfrm>
            <a:off x="7565827" y="4841438"/>
            <a:ext cx="593848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Просматривает логи контейнера</a:t>
            </a:r>
            <a:endParaRPr lang="en-US" sz="1900" dirty="0"/>
          </a:p>
        </p:txBody>
      </p:sp>
      <p:sp>
        <p:nvSpPr>
          <p:cNvPr id="16" name="Shape 14"/>
          <p:cNvSpPr/>
          <p:nvPr/>
        </p:nvSpPr>
        <p:spPr>
          <a:xfrm>
            <a:off x="879277" y="5392222"/>
            <a:ext cx="11539769" cy="706517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7" name="Text 15"/>
          <p:cNvSpPr/>
          <p:nvPr/>
        </p:nvSpPr>
        <p:spPr>
          <a:xfrm>
            <a:off x="1126093" y="5547955"/>
            <a:ext cx="593848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docker restart</a:t>
            </a:r>
            <a:endParaRPr lang="en-US" sz="1900" dirty="0"/>
          </a:p>
        </p:txBody>
      </p:sp>
      <p:sp>
        <p:nvSpPr>
          <p:cNvPr id="18" name="Text 16"/>
          <p:cNvSpPr/>
          <p:nvPr/>
        </p:nvSpPr>
        <p:spPr>
          <a:xfrm>
            <a:off x="7565827" y="5547955"/>
            <a:ext cx="593848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Перезапускает контейнер</a:t>
            </a:r>
            <a:endParaRPr lang="en-US" sz="1900" dirty="0"/>
          </a:p>
        </p:txBody>
      </p:sp>
      <p:sp>
        <p:nvSpPr>
          <p:cNvPr id="20" name="Text 18"/>
          <p:cNvSpPr/>
          <p:nvPr/>
        </p:nvSpPr>
        <p:spPr>
          <a:xfrm>
            <a:off x="1126093" y="6254472"/>
            <a:ext cx="593848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docker rm</a:t>
            </a:r>
            <a:endParaRPr lang="en-US" sz="1900" dirty="0"/>
          </a:p>
        </p:txBody>
      </p:sp>
      <p:sp>
        <p:nvSpPr>
          <p:cNvPr id="21" name="Text 19"/>
          <p:cNvSpPr/>
          <p:nvPr/>
        </p:nvSpPr>
        <p:spPr>
          <a:xfrm>
            <a:off x="7565827" y="6254472"/>
            <a:ext cx="5938480" cy="3950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Удаляет контейнер</a:t>
            </a:r>
            <a:endParaRPr lang="en-US" sz="1900" dirty="0"/>
          </a:p>
        </p:txBody>
      </p:sp>
      <p:sp>
        <p:nvSpPr>
          <p:cNvPr id="3" name="Shape 1"/>
          <p:cNvSpPr/>
          <p:nvPr/>
        </p:nvSpPr>
        <p:spPr>
          <a:xfrm>
            <a:off x="864038" y="2550914"/>
            <a:ext cx="11596996" cy="4269581"/>
          </a:xfrm>
          <a:prstGeom prst="roundRect">
            <a:avLst>
              <a:gd name="adj" fmla="val 2429"/>
            </a:avLst>
          </a:prstGeom>
          <a:noFill/>
          <a:ln w="1524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19" name="Shape 17"/>
          <p:cNvSpPr/>
          <p:nvPr/>
        </p:nvSpPr>
        <p:spPr>
          <a:xfrm>
            <a:off x="879277" y="6098738"/>
            <a:ext cx="11581757" cy="706517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pic>
        <p:nvPicPr>
          <p:cNvPr id="3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2610" y="2593181"/>
            <a:ext cx="4869180" cy="3043237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864037" y="2358747"/>
            <a:ext cx="6172200" cy="7715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6050"/>
              </a:lnSpc>
              <a:buNone/>
            </a:pPr>
            <a:r>
              <a:rPr lang="en-US" sz="4850" dirty="0">
                <a:solidFill>
                  <a:srgbClr val="FFFFF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Заключение</a:t>
            </a:r>
            <a:endParaRPr lang="en-US" sz="4850" dirty="0"/>
          </a:p>
        </p:txBody>
      </p:sp>
      <p:sp>
        <p:nvSpPr>
          <p:cNvPr id="5" name="Text 1"/>
          <p:cNvSpPr/>
          <p:nvPr/>
        </p:nvSpPr>
        <p:spPr>
          <a:xfrm>
            <a:off x="864037" y="3500557"/>
            <a:ext cx="7415927" cy="23702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CFD0D8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Контейнеризация с помощью Docker позволяет упростить разработку, тестирование и развёртывание приложений, обеспечивая при этом высокую степень изоляции и эффективности использования ресурсов. Docker стал стандартом в индустрии благодаря удобству использования, портативности и поддержке сообщества.</a:t>
            </a:r>
            <a:endParaRPr lang="en-US" sz="1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467</Words>
  <Application>Microsoft Office PowerPoint</Application>
  <PresentationFormat>Произвольный</PresentationFormat>
  <Paragraphs>59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Roboto</vt:lpstr>
      <vt:lpstr>Calibri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Nikita Kolpachkov</cp:lastModifiedBy>
  <cp:revision>6</cp:revision>
  <dcterms:created xsi:type="dcterms:W3CDTF">2024-09-09T04:59:50Z</dcterms:created>
  <dcterms:modified xsi:type="dcterms:W3CDTF">2024-09-14T06:58:39Z</dcterms:modified>
</cp:coreProperties>
</file>