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067A21-166A-4174-A2E1-C3183B4FE750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3151383-B576-423D-9DF2-4BF9146490A6}">
      <dgm:prSet/>
      <dgm:spPr/>
      <dgm:t>
        <a:bodyPr/>
        <a:lstStyle/>
        <a:p>
          <a:r>
            <a:rPr lang="pl-PL" dirty="0"/>
            <a:t>podobne aplikacje webowe</a:t>
          </a:r>
          <a:endParaRPr lang="en-US" dirty="0"/>
        </a:p>
      </dgm:t>
    </dgm:pt>
    <dgm:pt modelId="{D58F2FA0-F88C-47E1-BD59-80AF5B408238}" type="parTrans" cxnId="{4A183997-AF68-42DC-86AF-3401C1D82E5F}">
      <dgm:prSet/>
      <dgm:spPr/>
      <dgm:t>
        <a:bodyPr/>
        <a:lstStyle/>
        <a:p>
          <a:endParaRPr lang="en-US"/>
        </a:p>
      </dgm:t>
    </dgm:pt>
    <dgm:pt modelId="{9580B1D9-AEE2-4F1C-A6E5-C5443C4B8055}" type="sibTrans" cxnId="{4A183997-AF68-42DC-86AF-3401C1D82E5F}">
      <dgm:prSet/>
      <dgm:spPr/>
      <dgm:t>
        <a:bodyPr/>
        <a:lstStyle/>
        <a:p>
          <a:endParaRPr lang="en-US"/>
        </a:p>
      </dgm:t>
    </dgm:pt>
    <dgm:pt modelId="{749C9AE8-BF9F-4E0A-9A1E-8BED264F08E1}">
      <dgm:prSet/>
      <dgm:spPr/>
      <dgm:t>
        <a:bodyPr/>
        <a:lstStyle/>
        <a:p>
          <a:r>
            <a:rPr lang="pl-PL" dirty="0"/>
            <a:t>mój pomysł na aplikacje</a:t>
          </a:r>
          <a:endParaRPr lang="en-US" dirty="0"/>
        </a:p>
      </dgm:t>
    </dgm:pt>
    <dgm:pt modelId="{C904461E-C4F0-4DBB-9EEC-3BCD2D1D075A}" type="parTrans" cxnId="{9A17B07F-7E33-45EC-9658-D40D799941A2}">
      <dgm:prSet/>
      <dgm:spPr/>
      <dgm:t>
        <a:bodyPr/>
        <a:lstStyle/>
        <a:p>
          <a:endParaRPr lang="en-US"/>
        </a:p>
      </dgm:t>
    </dgm:pt>
    <dgm:pt modelId="{B6637F1D-8B54-4F8E-90E1-50A598592FF4}" type="sibTrans" cxnId="{9A17B07F-7E33-45EC-9658-D40D799941A2}">
      <dgm:prSet/>
      <dgm:spPr/>
      <dgm:t>
        <a:bodyPr/>
        <a:lstStyle/>
        <a:p>
          <a:endParaRPr lang="en-US"/>
        </a:p>
      </dgm:t>
    </dgm:pt>
    <dgm:pt modelId="{2C130EC8-7B61-45C9-8613-BF828AFDDB97}">
      <dgm:prSet/>
      <dgm:spPr/>
      <dgm:t>
        <a:bodyPr/>
        <a:lstStyle/>
        <a:p>
          <a:r>
            <a:rPr lang="en-US" dirty="0" err="1"/>
            <a:t>przegląd</a:t>
          </a:r>
          <a:r>
            <a:rPr lang="en-US" dirty="0"/>
            <a:t> </a:t>
          </a:r>
          <a:r>
            <a:rPr lang="en-US" dirty="0" err="1"/>
            <a:t>technologii</a:t>
          </a:r>
          <a:endParaRPr lang="en-US" dirty="0"/>
        </a:p>
      </dgm:t>
    </dgm:pt>
    <dgm:pt modelId="{A5CEE502-73A3-4C96-AE31-EFB26E4FA7C0}" type="parTrans" cxnId="{AB3462DA-D194-4739-AFF4-A6BFB30F5704}">
      <dgm:prSet/>
      <dgm:spPr/>
      <dgm:t>
        <a:bodyPr/>
        <a:lstStyle/>
        <a:p>
          <a:endParaRPr lang="en-US"/>
        </a:p>
      </dgm:t>
    </dgm:pt>
    <dgm:pt modelId="{39CFAE68-CCF2-4D58-B870-A41CFC3FC3CB}" type="sibTrans" cxnId="{AB3462DA-D194-4739-AFF4-A6BFB30F5704}">
      <dgm:prSet/>
      <dgm:spPr/>
      <dgm:t>
        <a:bodyPr/>
        <a:lstStyle/>
        <a:p>
          <a:endParaRPr lang="en-US"/>
        </a:p>
      </dgm:t>
    </dgm:pt>
    <dgm:pt modelId="{873D20C3-186D-467C-A187-51693798E7E6}">
      <dgm:prSet/>
      <dgm:spPr/>
      <dgm:t>
        <a:bodyPr/>
        <a:lstStyle/>
        <a:p>
          <a:r>
            <a:rPr lang="pl-PL" dirty="0" err="1"/>
            <a:t>podsumow</a:t>
          </a:r>
          <a:r>
            <a:rPr lang="en-US" dirty="0" err="1"/>
            <a:t>i</a:t>
          </a:r>
          <a:r>
            <a:rPr lang="pl-PL" dirty="0" err="1"/>
            <a:t>anie</a:t>
          </a:r>
          <a:endParaRPr lang="en-US" dirty="0"/>
        </a:p>
      </dgm:t>
    </dgm:pt>
    <dgm:pt modelId="{523868E6-AE4B-4CA6-BCE2-675B3246F6BA}" type="parTrans" cxnId="{B6D2B092-0ED8-4BA6-ACA5-2884870F6557}">
      <dgm:prSet/>
      <dgm:spPr/>
      <dgm:t>
        <a:bodyPr/>
        <a:lstStyle/>
        <a:p>
          <a:endParaRPr lang="en-US"/>
        </a:p>
      </dgm:t>
    </dgm:pt>
    <dgm:pt modelId="{AC4A1669-7F6D-4E09-8E4F-30657F3E865E}" type="sibTrans" cxnId="{B6D2B092-0ED8-4BA6-ACA5-2884870F6557}">
      <dgm:prSet/>
      <dgm:spPr/>
      <dgm:t>
        <a:bodyPr/>
        <a:lstStyle/>
        <a:p>
          <a:endParaRPr lang="en-US"/>
        </a:p>
      </dgm:t>
    </dgm:pt>
    <dgm:pt modelId="{2A58D665-DC06-4B58-84DF-2716CE9D1079}">
      <dgm:prSet/>
      <dgm:spPr/>
      <dgm:t>
        <a:bodyPr/>
        <a:lstStyle/>
        <a:p>
          <a:r>
            <a:rPr lang="pl-PL" dirty="0"/>
            <a:t>zanieczyszczenia powietrza</a:t>
          </a:r>
          <a:endParaRPr lang="en-US" dirty="0"/>
        </a:p>
      </dgm:t>
    </dgm:pt>
    <dgm:pt modelId="{EBDF4ABF-1E80-490B-BCF4-29BBB16B15B3}" type="parTrans" cxnId="{18B641F2-5208-48D7-845D-B621AF9A1B11}">
      <dgm:prSet/>
      <dgm:spPr/>
      <dgm:t>
        <a:bodyPr/>
        <a:lstStyle/>
        <a:p>
          <a:endParaRPr lang="en-US"/>
        </a:p>
      </dgm:t>
    </dgm:pt>
    <dgm:pt modelId="{078936C3-8432-48C8-8768-A4270691ED62}" type="sibTrans" cxnId="{18B641F2-5208-48D7-845D-B621AF9A1B11}">
      <dgm:prSet/>
      <dgm:spPr/>
      <dgm:t>
        <a:bodyPr/>
        <a:lstStyle/>
        <a:p>
          <a:endParaRPr lang="en-US"/>
        </a:p>
      </dgm:t>
    </dgm:pt>
    <dgm:pt modelId="{C48E1B67-5BAD-4C0D-966D-C59329B92095}">
      <dgm:prSet/>
      <dgm:spPr/>
      <dgm:t>
        <a:bodyPr/>
        <a:lstStyle/>
        <a:p>
          <a:r>
            <a:rPr lang="pl-PL" dirty="0" err="1"/>
            <a:t>machine</a:t>
          </a:r>
          <a:r>
            <a:rPr lang="pl-PL" dirty="0"/>
            <a:t> learning</a:t>
          </a:r>
          <a:endParaRPr lang="en-US" dirty="0"/>
        </a:p>
      </dgm:t>
    </dgm:pt>
    <dgm:pt modelId="{88E3FCEF-ABC7-4F4E-8129-1628CE93EF55}" type="parTrans" cxnId="{1ABC224C-2AB6-4469-921C-D84009836143}">
      <dgm:prSet/>
      <dgm:spPr/>
      <dgm:t>
        <a:bodyPr/>
        <a:lstStyle/>
        <a:p>
          <a:endParaRPr lang="en-US"/>
        </a:p>
      </dgm:t>
    </dgm:pt>
    <dgm:pt modelId="{07149A6A-9CD9-4C56-9F66-31753006A611}" type="sibTrans" cxnId="{1ABC224C-2AB6-4469-921C-D84009836143}">
      <dgm:prSet/>
      <dgm:spPr/>
      <dgm:t>
        <a:bodyPr/>
        <a:lstStyle/>
        <a:p>
          <a:endParaRPr lang="en-US"/>
        </a:p>
      </dgm:t>
    </dgm:pt>
    <dgm:pt modelId="{05492862-8118-42E7-8EA9-2391B7A8A0D1}" type="pres">
      <dgm:prSet presAssocID="{0B067A21-166A-4174-A2E1-C3183B4FE750}" presName="linear" presStyleCnt="0">
        <dgm:presLayoutVars>
          <dgm:dir/>
          <dgm:animLvl val="lvl"/>
          <dgm:resizeHandles val="exact"/>
        </dgm:presLayoutVars>
      </dgm:prSet>
      <dgm:spPr/>
    </dgm:pt>
    <dgm:pt modelId="{DCBE8BE2-13C2-41DB-A132-B322D71FF48A}" type="pres">
      <dgm:prSet presAssocID="{2A58D665-DC06-4B58-84DF-2716CE9D1079}" presName="parentLin" presStyleCnt="0"/>
      <dgm:spPr/>
    </dgm:pt>
    <dgm:pt modelId="{01E42F4F-33C0-4B57-8490-9987CD4145ED}" type="pres">
      <dgm:prSet presAssocID="{2A58D665-DC06-4B58-84DF-2716CE9D1079}" presName="parentLeftMargin" presStyleLbl="node1" presStyleIdx="0" presStyleCnt="6"/>
      <dgm:spPr/>
    </dgm:pt>
    <dgm:pt modelId="{A425E0B4-9F65-4D58-8529-DEDAAEC26872}" type="pres">
      <dgm:prSet presAssocID="{2A58D665-DC06-4B58-84DF-2716CE9D1079}" presName="parentText" presStyleLbl="node1" presStyleIdx="0" presStyleCnt="6" custLinFactNeighborX="-10720" custLinFactNeighborY="7958">
        <dgm:presLayoutVars>
          <dgm:chMax val="0"/>
          <dgm:bulletEnabled val="1"/>
        </dgm:presLayoutVars>
      </dgm:prSet>
      <dgm:spPr/>
    </dgm:pt>
    <dgm:pt modelId="{19819D19-327F-43BE-9142-BAA0AFB8CE07}" type="pres">
      <dgm:prSet presAssocID="{2A58D665-DC06-4B58-84DF-2716CE9D1079}" presName="negativeSpace" presStyleCnt="0"/>
      <dgm:spPr/>
    </dgm:pt>
    <dgm:pt modelId="{B9899BC9-ECE1-4C94-BD08-2FC54F7DFBD7}" type="pres">
      <dgm:prSet presAssocID="{2A58D665-DC06-4B58-84DF-2716CE9D1079}" presName="childText" presStyleLbl="conFgAcc1" presStyleIdx="0" presStyleCnt="6">
        <dgm:presLayoutVars>
          <dgm:bulletEnabled val="1"/>
        </dgm:presLayoutVars>
      </dgm:prSet>
      <dgm:spPr/>
    </dgm:pt>
    <dgm:pt modelId="{7C308DF1-B82C-4306-B9CA-A492FC582E9E}" type="pres">
      <dgm:prSet presAssocID="{078936C3-8432-48C8-8768-A4270691ED62}" presName="spaceBetweenRectangles" presStyleCnt="0"/>
      <dgm:spPr/>
    </dgm:pt>
    <dgm:pt modelId="{37E24A22-3B0A-4E8D-AA0B-17D309CC68CE}" type="pres">
      <dgm:prSet presAssocID="{13151383-B576-423D-9DF2-4BF9146490A6}" presName="parentLin" presStyleCnt="0"/>
      <dgm:spPr/>
    </dgm:pt>
    <dgm:pt modelId="{488D0D95-7276-4936-A7B5-B4290C5EDB17}" type="pres">
      <dgm:prSet presAssocID="{13151383-B576-423D-9DF2-4BF9146490A6}" presName="parentLeftMargin" presStyleLbl="node1" presStyleIdx="0" presStyleCnt="6"/>
      <dgm:spPr/>
    </dgm:pt>
    <dgm:pt modelId="{F260119E-14E7-4EF0-94A8-225783D5D68B}" type="pres">
      <dgm:prSet presAssocID="{13151383-B576-423D-9DF2-4BF9146490A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B80EFAD-9814-4650-97B3-D0E5D47E2CEB}" type="pres">
      <dgm:prSet presAssocID="{13151383-B576-423D-9DF2-4BF9146490A6}" presName="negativeSpace" presStyleCnt="0"/>
      <dgm:spPr/>
    </dgm:pt>
    <dgm:pt modelId="{500BD619-8DC7-4C9C-9327-90697CBFDB1D}" type="pres">
      <dgm:prSet presAssocID="{13151383-B576-423D-9DF2-4BF9146490A6}" presName="childText" presStyleLbl="conFgAcc1" presStyleIdx="1" presStyleCnt="6">
        <dgm:presLayoutVars>
          <dgm:bulletEnabled val="1"/>
        </dgm:presLayoutVars>
      </dgm:prSet>
      <dgm:spPr/>
    </dgm:pt>
    <dgm:pt modelId="{E5C1BAB6-63DD-4BEF-A4D2-1D5376296FF3}" type="pres">
      <dgm:prSet presAssocID="{9580B1D9-AEE2-4F1C-A6E5-C5443C4B8055}" presName="spaceBetweenRectangles" presStyleCnt="0"/>
      <dgm:spPr/>
    </dgm:pt>
    <dgm:pt modelId="{4A7A0394-5107-4857-B1BA-ABFCF0A6629D}" type="pres">
      <dgm:prSet presAssocID="{749C9AE8-BF9F-4E0A-9A1E-8BED264F08E1}" presName="parentLin" presStyleCnt="0"/>
      <dgm:spPr/>
    </dgm:pt>
    <dgm:pt modelId="{BE83F226-4C5E-485A-BA19-FEF02490A9C4}" type="pres">
      <dgm:prSet presAssocID="{749C9AE8-BF9F-4E0A-9A1E-8BED264F08E1}" presName="parentLeftMargin" presStyleLbl="node1" presStyleIdx="1" presStyleCnt="6"/>
      <dgm:spPr/>
    </dgm:pt>
    <dgm:pt modelId="{112B4596-801B-4EFA-B957-D83E55D5AD00}" type="pres">
      <dgm:prSet presAssocID="{749C9AE8-BF9F-4E0A-9A1E-8BED264F08E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5AF51DF-BD36-410B-94D5-6799849757E1}" type="pres">
      <dgm:prSet presAssocID="{749C9AE8-BF9F-4E0A-9A1E-8BED264F08E1}" presName="negativeSpace" presStyleCnt="0"/>
      <dgm:spPr/>
    </dgm:pt>
    <dgm:pt modelId="{629003C5-DA1A-4C43-BC01-AB26A40EBFA0}" type="pres">
      <dgm:prSet presAssocID="{749C9AE8-BF9F-4E0A-9A1E-8BED264F08E1}" presName="childText" presStyleLbl="conFgAcc1" presStyleIdx="2" presStyleCnt="6">
        <dgm:presLayoutVars>
          <dgm:bulletEnabled val="1"/>
        </dgm:presLayoutVars>
      </dgm:prSet>
      <dgm:spPr/>
    </dgm:pt>
    <dgm:pt modelId="{337C403B-FBA6-4D89-8549-4A8B0371EA24}" type="pres">
      <dgm:prSet presAssocID="{B6637F1D-8B54-4F8E-90E1-50A598592FF4}" presName="spaceBetweenRectangles" presStyleCnt="0"/>
      <dgm:spPr/>
    </dgm:pt>
    <dgm:pt modelId="{3ED04B7F-C613-41B9-8350-242DCD48156A}" type="pres">
      <dgm:prSet presAssocID="{2C130EC8-7B61-45C9-8613-BF828AFDDB97}" presName="parentLin" presStyleCnt="0"/>
      <dgm:spPr/>
    </dgm:pt>
    <dgm:pt modelId="{218EEAF1-E565-445A-B4BA-BDEFFFB496A3}" type="pres">
      <dgm:prSet presAssocID="{2C130EC8-7B61-45C9-8613-BF828AFDDB97}" presName="parentLeftMargin" presStyleLbl="node1" presStyleIdx="2" presStyleCnt="6"/>
      <dgm:spPr/>
    </dgm:pt>
    <dgm:pt modelId="{8AD5BC79-C118-41B7-912D-156DCBE2CD2F}" type="pres">
      <dgm:prSet presAssocID="{2C130EC8-7B61-45C9-8613-BF828AFDDB9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AA13923-D739-4FE1-A340-15AA8DDB9E64}" type="pres">
      <dgm:prSet presAssocID="{2C130EC8-7B61-45C9-8613-BF828AFDDB97}" presName="negativeSpace" presStyleCnt="0"/>
      <dgm:spPr/>
    </dgm:pt>
    <dgm:pt modelId="{21095430-3B85-4E93-A417-74805ABD5CFF}" type="pres">
      <dgm:prSet presAssocID="{2C130EC8-7B61-45C9-8613-BF828AFDDB97}" presName="childText" presStyleLbl="conFgAcc1" presStyleIdx="3" presStyleCnt="6">
        <dgm:presLayoutVars>
          <dgm:bulletEnabled val="1"/>
        </dgm:presLayoutVars>
      </dgm:prSet>
      <dgm:spPr/>
    </dgm:pt>
    <dgm:pt modelId="{1CCDFD70-7A86-41D8-9DA3-03B5C1CBF0D5}" type="pres">
      <dgm:prSet presAssocID="{39CFAE68-CCF2-4D58-B870-A41CFC3FC3CB}" presName="spaceBetweenRectangles" presStyleCnt="0"/>
      <dgm:spPr/>
    </dgm:pt>
    <dgm:pt modelId="{77BBBE57-ACF7-4E47-9441-02EF48EDFE96}" type="pres">
      <dgm:prSet presAssocID="{C48E1B67-5BAD-4C0D-966D-C59329B92095}" presName="parentLin" presStyleCnt="0"/>
      <dgm:spPr/>
    </dgm:pt>
    <dgm:pt modelId="{D65E8B9E-9A42-4CE0-9EBA-C6229B918CA2}" type="pres">
      <dgm:prSet presAssocID="{C48E1B67-5BAD-4C0D-966D-C59329B92095}" presName="parentLeftMargin" presStyleLbl="node1" presStyleIdx="3" presStyleCnt="6"/>
      <dgm:spPr/>
    </dgm:pt>
    <dgm:pt modelId="{366EEFA9-6833-43B8-B95A-3BD1D3876E22}" type="pres">
      <dgm:prSet presAssocID="{C48E1B67-5BAD-4C0D-966D-C59329B9209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BA332ED-0100-4B9F-976E-09A57C0A96FF}" type="pres">
      <dgm:prSet presAssocID="{C48E1B67-5BAD-4C0D-966D-C59329B92095}" presName="negativeSpace" presStyleCnt="0"/>
      <dgm:spPr/>
    </dgm:pt>
    <dgm:pt modelId="{AA512C5C-37FE-4276-9984-737573210ADF}" type="pres">
      <dgm:prSet presAssocID="{C48E1B67-5BAD-4C0D-966D-C59329B92095}" presName="childText" presStyleLbl="conFgAcc1" presStyleIdx="4" presStyleCnt="6">
        <dgm:presLayoutVars>
          <dgm:bulletEnabled val="1"/>
        </dgm:presLayoutVars>
      </dgm:prSet>
      <dgm:spPr/>
    </dgm:pt>
    <dgm:pt modelId="{A31110DA-6CCA-4339-BDFD-2C693EFB4058}" type="pres">
      <dgm:prSet presAssocID="{07149A6A-9CD9-4C56-9F66-31753006A611}" presName="spaceBetweenRectangles" presStyleCnt="0"/>
      <dgm:spPr/>
    </dgm:pt>
    <dgm:pt modelId="{8EB4CBB1-2AB6-4729-8610-E9EB47DBEED1}" type="pres">
      <dgm:prSet presAssocID="{873D20C3-186D-467C-A187-51693798E7E6}" presName="parentLin" presStyleCnt="0"/>
      <dgm:spPr/>
    </dgm:pt>
    <dgm:pt modelId="{A7EC4554-A37C-4871-9E16-D1DDCF5BF2BC}" type="pres">
      <dgm:prSet presAssocID="{873D20C3-186D-467C-A187-51693798E7E6}" presName="parentLeftMargin" presStyleLbl="node1" presStyleIdx="4" presStyleCnt="6"/>
      <dgm:spPr/>
    </dgm:pt>
    <dgm:pt modelId="{70BE4B35-20B4-4C0D-B8AA-CE5FF770C406}" type="pres">
      <dgm:prSet presAssocID="{873D20C3-186D-467C-A187-51693798E7E6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80D0050C-416B-492A-8ABF-861895D1FA4F}" type="pres">
      <dgm:prSet presAssocID="{873D20C3-186D-467C-A187-51693798E7E6}" presName="negativeSpace" presStyleCnt="0"/>
      <dgm:spPr/>
    </dgm:pt>
    <dgm:pt modelId="{E564DA12-B29C-4DC9-B88F-2CE9210C6204}" type="pres">
      <dgm:prSet presAssocID="{873D20C3-186D-467C-A187-51693798E7E6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1664A203-8DBE-49FB-8768-F7713746FDF9}" type="presOf" srcId="{749C9AE8-BF9F-4E0A-9A1E-8BED264F08E1}" destId="{BE83F226-4C5E-485A-BA19-FEF02490A9C4}" srcOrd="0" destOrd="0" presId="urn:microsoft.com/office/officeart/2005/8/layout/list1"/>
    <dgm:cxn modelId="{0ED6423C-37FA-4DA5-AAEB-17831B3976E1}" type="presOf" srcId="{2C130EC8-7B61-45C9-8613-BF828AFDDB97}" destId="{8AD5BC79-C118-41B7-912D-156DCBE2CD2F}" srcOrd="1" destOrd="0" presId="urn:microsoft.com/office/officeart/2005/8/layout/list1"/>
    <dgm:cxn modelId="{1D8B973C-A9E4-4AC7-B641-AA0795F44348}" type="presOf" srcId="{2C130EC8-7B61-45C9-8613-BF828AFDDB97}" destId="{218EEAF1-E565-445A-B4BA-BDEFFFB496A3}" srcOrd="0" destOrd="0" presId="urn:microsoft.com/office/officeart/2005/8/layout/list1"/>
    <dgm:cxn modelId="{66D3B65E-19B2-4427-8062-0788ADA3E9D0}" type="presOf" srcId="{873D20C3-186D-467C-A187-51693798E7E6}" destId="{70BE4B35-20B4-4C0D-B8AA-CE5FF770C406}" srcOrd="1" destOrd="0" presId="urn:microsoft.com/office/officeart/2005/8/layout/list1"/>
    <dgm:cxn modelId="{1ABC224C-2AB6-4469-921C-D84009836143}" srcId="{0B067A21-166A-4174-A2E1-C3183B4FE750}" destId="{C48E1B67-5BAD-4C0D-966D-C59329B92095}" srcOrd="4" destOrd="0" parTransId="{88E3FCEF-ABC7-4F4E-8129-1628CE93EF55}" sibTransId="{07149A6A-9CD9-4C56-9F66-31753006A611}"/>
    <dgm:cxn modelId="{9A17B07F-7E33-45EC-9658-D40D799941A2}" srcId="{0B067A21-166A-4174-A2E1-C3183B4FE750}" destId="{749C9AE8-BF9F-4E0A-9A1E-8BED264F08E1}" srcOrd="2" destOrd="0" parTransId="{C904461E-C4F0-4DBB-9EEC-3BCD2D1D075A}" sibTransId="{B6637F1D-8B54-4F8E-90E1-50A598592FF4}"/>
    <dgm:cxn modelId="{FA7BD585-C01A-4A15-9645-31438B6CDC2D}" type="presOf" srcId="{2A58D665-DC06-4B58-84DF-2716CE9D1079}" destId="{A425E0B4-9F65-4D58-8529-DEDAAEC26872}" srcOrd="1" destOrd="0" presId="urn:microsoft.com/office/officeart/2005/8/layout/list1"/>
    <dgm:cxn modelId="{87ADCE8C-CED9-4EFD-8FF9-00D1745792B4}" type="presOf" srcId="{C48E1B67-5BAD-4C0D-966D-C59329B92095}" destId="{366EEFA9-6833-43B8-B95A-3BD1D3876E22}" srcOrd="1" destOrd="0" presId="urn:microsoft.com/office/officeart/2005/8/layout/list1"/>
    <dgm:cxn modelId="{B6D2B092-0ED8-4BA6-ACA5-2884870F6557}" srcId="{0B067A21-166A-4174-A2E1-C3183B4FE750}" destId="{873D20C3-186D-467C-A187-51693798E7E6}" srcOrd="5" destOrd="0" parTransId="{523868E6-AE4B-4CA6-BCE2-675B3246F6BA}" sibTransId="{AC4A1669-7F6D-4E09-8E4F-30657F3E865E}"/>
    <dgm:cxn modelId="{23E5D294-D4A5-4C02-91E9-C5B1E3C64086}" type="presOf" srcId="{873D20C3-186D-467C-A187-51693798E7E6}" destId="{A7EC4554-A37C-4871-9E16-D1DDCF5BF2BC}" srcOrd="0" destOrd="0" presId="urn:microsoft.com/office/officeart/2005/8/layout/list1"/>
    <dgm:cxn modelId="{4A183997-AF68-42DC-86AF-3401C1D82E5F}" srcId="{0B067A21-166A-4174-A2E1-C3183B4FE750}" destId="{13151383-B576-423D-9DF2-4BF9146490A6}" srcOrd="1" destOrd="0" parTransId="{D58F2FA0-F88C-47E1-BD59-80AF5B408238}" sibTransId="{9580B1D9-AEE2-4F1C-A6E5-C5443C4B8055}"/>
    <dgm:cxn modelId="{A17CEBA0-5523-4346-8909-92FAA5C4F4C2}" type="presOf" srcId="{0B067A21-166A-4174-A2E1-C3183B4FE750}" destId="{05492862-8118-42E7-8EA9-2391B7A8A0D1}" srcOrd="0" destOrd="0" presId="urn:microsoft.com/office/officeart/2005/8/layout/list1"/>
    <dgm:cxn modelId="{14094DA5-B29C-4A0A-BCD5-031942349E71}" type="presOf" srcId="{C48E1B67-5BAD-4C0D-966D-C59329B92095}" destId="{D65E8B9E-9A42-4CE0-9EBA-C6229B918CA2}" srcOrd="0" destOrd="0" presId="urn:microsoft.com/office/officeart/2005/8/layout/list1"/>
    <dgm:cxn modelId="{1ADEE0A5-3E29-42C4-93DD-96AB556F51DA}" type="presOf" srcId="{13151383-B576-423D-9DF2-4BF9146490A6}" destId="{F260119E-14E7-4EF0-94A8-225783D5D68B}" srcOrd="1" destOrd="0" presId="urn:microsoft.com/office/officeart/2005/8/layout/list1"/>
    <dgm:cxn modelId="{04D282D4-A9EC-4F67-B027-3234F24AAFAB}" type="presOf" srcId="{2A58D665-DC06-4B58-84DF-2716CE9D1079}" destId="{01E42F4F-33C0-4B57-8490-9987CD4145ED}" srcOrd="0" destOrd="0" presId="urn:microsoft.com/office/officeart/2005/8/layout/list1"/>
    <dgm:cxn modelId="{49D1E4D6-AEAB-4602-9424-C9AFB5EFAD3B}" type="presOf" srcId="{13151383-B576-423D-9DF2-4BF9146490A6}" destId="{488D0D95-7276-4936-A7B5-B4290C5EDB17}" srcOrd="0" destOrd="0" presId="urn:microsoft.com/office/officeart/2005/8/layout/list1"/>
    <dgm:cxn modelId="{AB3462DA-D194-4739-AFF4-A6BFB30F5704}" srcId="{0B067A21-166A-4174-A2E1-C3183B4FE750}" destId="{2C130EC8-7B61-45C9-8613-BF828AFDDB97}" srcOrd="3" destOrd="0" parTransId="{A5CEE502-73A3-4C96-AE31-EFB26E4FA7C0}" sibTransId="{39CFAE68-CCF2-4D58-B870-A41CFC3FC3CB}"/>
    <dgm:cxn modelId="{DD095FE6-A28D-4C3A-83C5-BCCAED73A649}" type="presOf" srcId="{749C9AE8-BF9F-4E0A-9A1E-8BED264F08E1}" destId="{112B4596-801B-4EFA-B957-D83E55D5AD00}" srcOrd="1" destOrd="0" presId="urn:microsoft.com/office/officeart/2005/8/layout/list1"/>
    <dgm:cxn modelId="{18B641F2-5208-48D7-845D-B621AF9A1B11}" srcId="{0B067A21-166A-4174-A2E1-C3183B4FE750}" destId="{2A58D665-DC06-4B58-84DF-2716CE9D1079}" srcOrd="0" destOrd="0" parTransId="{EBDF4ABF-1E80-490B-BCF4-29BBB16B15B3}" sibTransId="{078936C3-8432-48C8-8768-A4270691ED62}"/>
    <dgm:cxn modelId="{B4D44FF1-F2DD-4314-95BC-509CCAFA3461}" type="presParOf" srcId="{05492862-8118-42E7-8EA9-2391B7A8A0D1}" destId="{DCBE8BE2-13C2-41DB-A132-B322D71FF48A}" srcOrd="0" destOrd="0" presId="urn:microsoft.com/office/officeart/2005/8/layout/list1"/>
    <dgm:cxn modelId="{FCAF5E7E-39B4-42A3-BFBB-5BAB977EE390}" type="presParOf" srcId="{DCBE8BE2-13C2-41DB-A132-B322D71FF48A}" destId="{01E42F4F-33C0-4B57-8490-9987CD4145ED}" srcOrd="0" destOrd="0" presId="urn:microsoft.com/office/officeart/2005/8/layout/list1"/>
    <dgm:cxn modelId="{44337950-9437-4D1A-91E4-7D91D216B00D}" type="presParOf" srcId="{DCBE8BE2-13C2-41DB-A132-B322D71FF48A}" destId="{A425E0B4-9F65-4D58-8529-DEDAAEC26872}" srcOrd="1" destOrd="0" presId="urn:microsoft.com/office/officeart/2005/8/layout/list1"/>
    <dgm:cxn modelId="{93F1D727-E2C7-40BF-B7A9-448A7BAB2576}" type="presParOf" srcId="{05492862-8118-42E7-8EA9-2391B7A8A0D1}" destId="{19819D19-327F-43BE-9142-BAA0AFB8CE07}" srcOrd="1" destOrd="0" presId="urn:microsoft.com/office/officeart/2005/8/layout/list1"/>
    <dgm:cxn modelId="{50564E35-D370-48AB-9BD5-171A231CB311}" type="presParOf" srcId="{05492862-8118-42E7-8EA9-2391B7A8A0D1}" destId="{B9899BC9-ECE1-4C94-BD08-2FC54F7DFBD7}" srcOrd="2" destOrd="0" presId="urn:microsoft.com/office/officeart/2005/8/layout/list1"/>
    <dgm:cxn modelId="{3ECE7F61-BC7F-4184-9285-61DF605C3C4C}" type="presParOf" srcId="{05492862-8118-42E7-8EA9-2391B7A8A0D1}" destId="{7C308DF1-B82C-4306-B9CA-A492FC582E9E}" srcOrd="3" destOrd="0" presId="urn:microsoft.com/office/officeart/2005/8/layout/list1"/>
    <dgm:cxn modelId="{D5EBC2E7-C8B6-474F-BC19-6509F59F4472}" type="presParOf" srcId="{05492862-8118-42E7-8EA9-2391B7A8A0D1}" destId="{37E24A22-3B0A-4E8D-AA0B-17D309CC68CE}" srcOrd="4" destOrd="0" presId="urn:microsoft.com/office/officeart/2005/8/layout/list1"/>
    <dgm:cxn modelId="{9B2FEDC8-084A-4301-9F50-3211719521CA}" type="presParOf" srcId="{37E24A22-3B0A-4E8D-AA0B-17D309CC68CE}" destId="{488D0D95-7276-4936-A7B5-B4290C5EDB17}" srcOrd="0" destOrd="0" presId="urn:microsoft.com/office/officeart/2005/8/layout/list1"/>
    <dgm:cxn modelId="{2908DCC5-94BE-47E3-B220-EAC63321AFBE}" type="presParOf" srcId="{37E24A22-3B0A-4E8D-AA0B-17D309CC68CE}" destId="{F260119E-14E7-4EF0-94A8-225783D5D68B}" srcOrd="1" destOrd="0" presId="urn:microsoft.com/office/officeart/2005/8/layout/list1"/>
    <dgm:cxn modelId="{F6EC7434-7B35-4096-B1BC-E35BDDC4C188}" type="presParOf" srcId="{05492862-8118-42E7-8EA9-2391B7A8A0D1}" destId="{2B80EFAD-9814-4650-97B3-D0E5D47E2CEB}" srcOrd="5" destOrd="0" presId="urn:microsoft.com/office/officeart/2005/8/layout/list1"/>
    <dgm:cxn modelId="{A0FB313A-E795-472D-A238-9ED868478518}" type="presParOf" srcId="{05492862-8118-42E7-8EA9-2391B7A8A0D1}" destId="{500BD619-8DC7-4C9C-9327-90697CBFDB1D}" srcOrd="6" destOrd="0" presId="urn:microsoft.com/office/officeart/2005/8/layout/list1"/>
    <dgm:cxn modelId="{0E502579-0909-477B-BA21-CD1C3E04195C}" type="presParOf" srcId="{05492862-8118-42E7-8EA9-2391B7A8A0D1}" destId="{E5C1BAB6-63DD-4BEF-A4D2-1D5376296FF3}" srcOrd="7" destOrd="0" presId="urn:microsoft.com/office/officeart/2005/8/layout/list1"/>
    <dgm:cxn modelId="{6A1EE869-339D-470A-B05C-E792E525CD03}" type="presParOf" srcId="{05492862-8118-42E7-8EA9-2391B7A8A0D1}" destId="{4A7A0394-5107-4857-B1BA-ABFCF0A6629D}" srcOrd="8" destOrd="0" presId="urn:microsoft.com/office/officeart/2005/8/layout/list1"/>
    <dgm:cxn modelId="{9F8EE6CD-F3A2-4910-971A-E6EDFCD877FD}" type="presParOf" srcId="{4A7A0394-5107-4857-B1BA-ABFCF0A6629D}" destId="{BE83F226-4C5E-485A-BA19-FEF02490A9C4}" srcOrd="0" destOrd="0" presId="urn:microsoft.com/office/officeart/2005/8/layout/list1"/>
    <dgm:cxn modelId="{2D700D08-D9A3-4719-AD1D-485BB5D01490}" type="presParOf" srcId="{4A7A0394-5107-4857-B1BA-ABFCF0A6629D}" destId="{112B4596-801B-4EFA-B957-D83E55D5AD00}" srcOrd="1" destOrd="0" presId="urn:microsoft.com/office/officeart/2005/8/layout/list1"/>
    <dgm:cxn modelId="{17E6CEF3-93D8-4E37-BBD9-E676DEE2F0FB}" type="presParOf" srcId="{05492862-8118-42E7-8EA9-2391B7A8A0D1}" destId="{E5AF51DF-BD36-410B-94D5-6799849757E1}" srcOrd="9" destOrd="0" presId="urn:microsoft.com/office/officeart/2005/8/layout/list1"/>
    <dgm:cxn modelId="{F5EE3700-4D8C-4707-8505-2880056BB715}" type="presParOf" srcId="{05492862-8118-42E7-8EA9-2391B7A8A0D1}" destId="{629003C5-DA1A-4C43-BC01-AB26A40EBFA0}" srcOrd="10" destOrd="0" presId="urn:microsoft.com/office/officeart/2005/8/layout/list1"/>
    <dgm:cxn modelId="{F1F1C486-B004-467F-A70B-9C24D26C4FDD}" type="presParOf" srcId="{05492862-8118-42E7-8EA9-2391B7A8A0D1}" destId="{337C403B-FBA6-4D89-8549-4A8B0371EA24}" srcOrd="11" destOrd="0" presId="urn:microsoft.com/office/officeart/2005/8/layout/list1"/>
    <dgm:cxn modelId="{8C4618A4-1829-41FE-A723-209B96763F28}" type="presParOf" srcId="{05492862-8118-42E7-8EA9-2391B7A8A0D1}" destId="{3ED04B7F-C613-41B9-8350-242DCD48156A}" srcOrd="12" destOrd="0" presId="urn:microsoft.com/office/officeart/2005/8/layout/list1"/>
    <dgm:cxn modelId="{2B61F7FB-7CA8-4342-999C-185D2F3C98D9}" type="presParOf" srcId="{3ED04B7F-C613-41B9-8350-242DCD48156A}" destId="{218EEAF1-E565-445A-B4BA-BDEFFFB496A3}" srcOrd="0" destOrd="0" presId="urn:microsoft.com/office/officeart/2005/8/layout/list1"/>
    <dgm:cxn modelId="{85AECCD3-5DC2-4E8B-BAF6-D92DB3B85C40}" type="presParOf" srcId="{3ED04B7F-C613-41B9-8350-242DCD48156A}" destId="{8AD5BC79-C118-41B7-912D-156DCBE2CD2F}" srcOrd="1" destOrd="0" presId="urn:microsoft.com/office/officeart/2005/8/layout/list1"/>
    <dgm:cxn modelId="{2234E00E-311E-44AA-ADC1-4EBEB99629FD}" type="presParOf" srcId="{05492862-8118-42E7-8EA9-2391B7A8A0D1}" destId="{7AA13923-D739-4FE1-A340-15AA8DDB9E64}" srcOrd="13" destOrd="0" presId="urn:microsoft.com/office/officeart/2005/8/layout/list1"/>
    <dgm:cxn modelId="{9E9883A2-7FF2-496D-8BA3-EEE40A0B7CFA}" type="presParOf" srcId="{05492862-8118-42E7-8EA9-2391B7A8A0D1}" destId="{21095430-3B85-4E93-A417-74805ABD5CFF}" srcOrd="14" destOrd="0" presId="urn:microsoft.com/office/officeart/2005/8/layout/list1"/>
    <dgm:cxn modelId="{6CD005BE-F4E6-4E5E-9423-2AA8E467B68F}" type="presParOf" srcId="{05492862-8118-42E7-8EA9-2391B7A8A0D1}" destId="{1CCDFD70-7A86-41D8-9DA3-03B5C1CBF0D5}" srcOrd="15" destOrd="0" presId="urn:microsoft.com/office/officeart/2005/8/layout/list1"/>
    <dgm:cxn modelId="{9578FB14-7843-44E2-B326-09A9FF805295}" type="presParOf" srcId="{05492862-8118-42E7-8EA9-2391B7A8A0D1}" destId="{77BBBE57-ACF7-4E47-9441-02EF48EDFE96}" srcOrd="16" destOrd="0" presId="urn:microsoft.com/office/officeart/2005/8/layout/list1"/>
    <dgm:cxn modelId="{880CAEF2-0EA8-48F8-97C1-016CE1FEFF91}" type="presParOf" srcId="{77BBBE57-ACF7-4E47-9441-02EF48EDFE96}" destId="{D65E8B9E-9A42-4CE0-9EBA-C6229B918CA2}" srcOrd="0" destOrd="0" presId="urn:microsoft.com/office/officeart/2005/8/layout/list1"/>
    <dgm:cxn modelId="{BEA0E500-0734-45DE-9FF7-3EF88B3995A3}" type="presParOf" srcId="{77BBBE57-ACF7-4E47-9441-02EF48EDFE96}" destId="{366EEFA9-6833-43B8-B95A-3BD1D3876E22}" srcOrd="1" destOrd="0" presId="urn:microsoft.com/office/officeart/2005/8/layout/list1"/>
    <dgm:cxn modelId="{042B0864-C941-4D70-A736-D3CB38335BB1}" type="presParOf" srcId="{05492862-8118-42E7-8EA9-2391B7A8A0D1}" destId="{5BA332ED-0100-4B9F-976E-09A57C0A96FF}" srcOrd="17" destOrd="0" presId="urn:microsoft.com/office/officeart/2005/8/layout/list1"/>
    <dgm:cxn modelId="{4DDD905F-9800-451A-93B6-3EC79C9D623F}" type="presParOf" srcId="{05492862-8118-42E7-8EA9-2391B7A8A0D1}" destId="{AA512C5C-37FE-4276-9984-737573210ADF}" srcOrd="18" destOrd="0" presId="urn:microsoft.com/office/officeart/2005/8/layout/list1"/>
    <dgm:cxn modelId="{ABFCAAB1-7431-4159-863F-33A2A095B628}" type="presParOf" srcId="{05492862-8118-42E7-8EA9-2391B7A8A0D1}" destId="{A31110DA-6CCA-4339-BDFD-2C693EFB4058}" srcOrd="19" destOrd="0" presId="urn:microsoft.com/office/officeart/2005/8/layout/list1"/>
    <dgm:cxn modelId="{162A488C-218B-4CD4-98B8-B2BDAB88BF9F}" type="presParOf" srcId="{05492862-8118-42E7-8EA9-2391B7A8A0D1}" destId="{8EB4CBB1-2AB6-4729-8610-E9EB47DBEED1}" srcOrd="20" destOrd="0" presId="urn:microsoft.com/office/officeart/2005/8/layout/list1"/>
    <dgm:cxn modelId="{0F8B2557-06F6-455E-A782-04E60E400882}" type="presParOf" srcId="{8EB4CBB1-2AB6-4729-8610-E9EB47DBEED1}" destId="{A7EC4554-A37C-4871-9E16-D1DDCF5BF2BC}" srcOrd="0" destOrd="0" presId="urn:microsoft.com/office/officeart/2005/8/layout/list1"/>
    <dgm:cxn modelId="{95A62337-98D2-4ED1-9D71-7E11B6BDB373}" type="presParOf" srcId="{8EB4CBB1-2AB6-4729-8610-E9EB47DBEED1}" destId="{70BE4B35-20B4-4C0D-B8AA-CE5FF770C406}" srcOrd="1" destOrd="0" presId="urn:microsoft.com/office/officeart/2005/8/layout/list1"/>
    <dgm:cxn modelId="{693CE1FF-A074-40A0-838F-C63920B1D16C}" type="presParOf" srcId="{05492862-8118-42E7-8EA9-2391B7A8A0D1}" destId="{80D0050C-416B-492A-8ABF-861895D1FA4F}" srcOrd="21" destOrd="0" presId="urn:microsoft.com/office/officeart/2005/8/layout/list1"/>
    <dgm:cxn modelId="{E81449F7-D231-4FE4-881B-460FB18B87B1}" type="presParOf" srcId="{05492862-8118-42E7-8EA9-2391B7A8A0D1}" destId="{E564DA12-B29C-4DC9-B88F-2CE9210C6204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99BC9-ECE1-4C94-BD08-2FC54F7DFBD7}">
      <dsp:nvSpPr>
        <dsp:cNvPr id="0" name=""/>
        <dsp:cNvSpPr/>
      </dsp:nvSpPr>
      <dsp:spPr>
        <a:xfrm>
          <a:off x="0" y="453577"/>
          <a:ext cx="482817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5E0B4-9F65-4D58-8529-DEDAAEC26872}">
      <dsp:nvSpPr>
        <dsp:cNvPr id="0" name=""/>
        <dsp:cNvSpPr/>
      </dsp:nvSpPr>
      <dsp:spPr>
        <a:xfrm>
          <a:off x="215529" y="205361"/>
          <a:ext cx="3379720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5" tIns="0" rIns="12774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zanieczyszczenia powietrza</a:t>
          </a:r>
          <a:endParaRPr lang="en-US" sz="2000" kern="1200" dirty="0"/>
        </a:p>
      </dsp:txBody>
      <dsp:txXfrm>
        <a:off x="244350" y="234182"/>
        <a:ext cx="3322078" cy="532758"/>
      </dsp:txXfrm>
    </dsp:sp>
    <dsp:sp modelId="{500BD619-8DC7-4C9C-9327-90697CBFDB1D}">
      <dsp:nvSpPr>
        <dsp:cNvPr id="0" name=""/>
        <dsp:cNvSpPr/>
      </dsp:nvSpPr>
      <dsp:spPr>
        <a:xfrm>
          <a:off x="0" y="1360777"/>
          <a:ext cx="482817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2430430"/>
              <a:satOff val="-165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60119E-14E7-4EF0-94A8-225783D5D68B}">
      <dsp:nvSpPr>
        <dsp:cNvPr id="0" name=""/>
        <dsp:cNvSpPr/>
      </dsp:nvSpPr>
      <dsp:spPr>
        <a:xfrm>
          <a:off x="241408" y="1065577"/>
          <a:ext cx="3379720" cy="590400"/>
        </a:xfrm>
        <a:prstGeom prst="round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5" tIns="0" rIns="12774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podobne aplikacje webowe</a:t>
          </a:r>
          <a:endParaRPr lang="en-US" sz="2000" kern="1200" dirty="0"/>
        </a:p>
      </dsp:txBody>
      <dsp:txXfrm>
        <a:off x="270229" y="1094398"/>
        <a:ext cx="3322078" cy="532758"/>
      </dsp:txXfrm>
    </dsp:sp>
    <dsp:sp modelId="{629003C5-DA1A-4C43-BC01-AB26A40EBFA0}">
      <dsp:nvSpPr>
        <dsp:cNvPr id="0" name=""/>
        <dsp:cNvSpPr/>
      </dsp:nvSpPr>
      <dsp:spPr>
        <a:xfrm>
          <a:off x="0" y="2267977"/>
          <a:ext cx="482817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860860"/>
              <a:satOff val="-330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B4596-801B-4EFA-B957-D83E55D5AD00}">
      <dsp:nvSpPr>
        <dsp:cNvPr id="0" name=""/>
        <dsp:cNvSpPr/>
      </dsp:nvSpPr>
      <dsp:spPr>
        <a:xfrm>
          <a:off x="241408" y="1972777"/>
          <a:ext cx="3379720" cy="590400"/>
        </a:xfrm>
        <a:prstGeom prst="round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5" tIns="0" rIns="12774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mój pomysł na aplikacje</a:t>
          </a:r>
          <a:endParaRPr lang="en-US" sz="2000" kern="1200" dirty="0"/>
        </a:p>
      </dsp:txBody>
      <dsp:txXfrm>
        <a:off x="270229" y="2001598"/>
        <a:ext cx="3322078" cy="532758"/>
      </dsp:txXfrm>
    </dsp:sp>
    <dsp:sp modelId="{21095430-3B85-4E93-A417-74805ABD5CFF}">
      <dsp:nvSpPr>
        <dsp:cNvPr id="0" name=""/>
        <dsp:cNvSpPr/>
      </dsp:nvSpPr>
      <dsp:spPr>
        <a:xfrm>
          <a:off x="0" y="3175177"/>
          <a:ext cx="482817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7291290"/>
              <a:satOff val="-496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5BC79-C118-41B7-912D-156DCBE2CD2F}">
      <dsp:nvSpPr>
        <dsp:cNvPr id="0" name=""/>
        <dsp:cNvSpPr/>
      </dsp:nvSpPr>
      <dsp:spPr>
        <a:xfrm>
          <a:off x="241408" y="2879977"/>
          <a:ext cx="3379720" cy="590400"/>
        </a:xfrm>
        <a:prstGeom prst="round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5" tIns="0" rIns="12774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przegląd</a:t>
          </a:r>
          <a:r>
            <a:rPr lang="en-US" sz="2000" kern="1200" dirty="0"/>
            <a:t> </a:t>
          </a:r>
          <a:r>
            <a:rPr lang="en-US" sz="2000" kern="1200" dirty="0" err="1"/>
            <a:t>technologii</a:t>
          </a:r>
          <a:endParaRPr lang="en-US" sz="2000" kern="1200" dirty="0"/>
        </a:p>
      </dsp:txBody>
      <dsp:txXfrm>
        <a:off x="270229" y="2908798"/>
        <a:ext cx="3322078" cy="532758"/>
      </dsp:txXfrm>
    </dsp:sp>
    <dsp:sp modelId="{AA512C5C-37FE-4276-9984-737573210ADF}">
      <dsp:nvSpPr>
        <dsp:cNvPr id="0" name=""/>
        <dsp:cNvSpPr/>
      </dsp:nvSpPr>
      <dsp:spPr>
        <a:xfrm>
          <a:off x="0" y="4082377"/>
          <a:ext cx="482817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9721720"/>
              <a:satOff val="-661"/>
              <a:lumOff val="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EEFA9-6833-43B8-B95A-3BD1D3876E22}">
      <dsp:nvSpPr>
        <dsp:cNvPr id="0" name=""/>
        <dsp:cNvSpPr/>
      </dsp:nvSpPr>
      <dsp:spPr>
        <a:xfrm>
          <a:off x="241408" y="3787177"/>
          <a:ext cx="3379720" cy="590400"/>
        </a:xfrm>
        <a:prstGeom prst="round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5" tIns="0" rIns="12774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machine</a:t>
          </a:r>
          <a:r>
            <a:rPr lang="pl-PL" sz="2000" kern="1200" dirty="0"/>
            <a:t> learning</a:t>
          </a:r>
          <a:endParaRPr lang="en-US" sz="2000" kern="1200" dirty="0"/>
        </a:p>
      </dsp:txBody>
      <dsp:txXfrm>
        <a:off x="270229" y="3815998"/>
        <a:ext cx="3322078" cy="532758"/>
      </dsp:txXfrm>
    </dsp:sp>
    <dsp:sp modelId="{E564DA12-B29C-4DC9-B88F-2CE9210C6204}">
      <dsp:nvSpPr>
        <dsp:cNvPr id="0" name=""/>
        <dsp:cNvSpPr/>
      </dsp:nvSpPr>
      <dsp:spPr>
        <a:xfrm>
          <a:off x="0" y="4989577"/>
          <a:ext cx="482817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E4B35-20B4-4C0D-B8AA-CE5FF770C406}">
      <dsp:nvSpPr>
        <dsp:cNvPr id="0" name=""/>
        <dsp:cNvSpPr/>
      </dsp:nvSpPr>
      <dsp:spPr>
        <a:xfrm>
          <a:off x="241408" y="4694377"/>
          <a:ext cx="3379720" cy="59040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5" tIns="0" rIns="12774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podsumow</a:t>
          </a:r>
          <a:r>
            <a:rPr lang="en-US" sz="2000" kern="1200" dirty="0" err="1"/>
            <a:t>i</a:t>
          </a:r>
          <a:r>
            <a:rPr lang="pl-PL" sz="2000" kern="1200" dirty="0" err="1"/>
            <a:t>anie</a:t>
          </a:r>
          <a:endParaRPr lang="en-US" sz="2000" kern="1200" dirty="0"/>
        </a:p>
      </dsp:txBody>
      <dsp:txXfrm>
        <a:off x="270229" y="4723198"/>
        <a:ext cx="332207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B51B93-B9CF-99EF-88F2-4EFF79B63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FA6387-52B7-A8A2-2E2E-3FA2641F8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5B7F746-0E93-5362-A595-A26D5B3D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38EF-A01E-4D2A-BE7D-9138CB0AE5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89A0116-FF0A-B0B6-D3DA-CE43E71F3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A029269-6A81-AE47-B4F3-68BE8DC1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4D94-120A-4EE2-861E-7A07198D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D4389E-C202-FC09-2E97-F7EEFD4F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A0C30AE-8B82-A44B-E5D9-F951BCF46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55F5FEA-49BF-BFCD-EEF4-DE032BFF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38EF-A01E-4D2A-BE7D-9138CB0AE5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85D204D-E5C9-97DC-1442-E5E1079E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DCF8DA9-4358-009A-1C8D-A59C2235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4D94-120A-4EE2-861E-7A07198D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6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7929B13-C690-D2E5-2177-2E81057A8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376827F-19B5-A7FF-02DF-CCDB95E96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8DA7BF-95E4-7D3A-6597-38BF8B20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38EF-A01E-4D2A-BE7D-9138CB0AE5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E85CF32-4E8B-05DE-AD07-3E63A2DF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7C12DB-74B8-5FF3-4847-202210F5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4D94-120A-4EE2-861E-7A07198D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1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00E92E-FDF6-CAFA-702C-76B09A52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32E334-28E7-0FDD-7794-89D9F2E2D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09834B4-E317-20C4-87D6-93F5B348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38EF-A01E-4D2A-BE7D-9138CB0AE5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C1191AB-2484-F34F-81B4-641D0FBF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073644-AEBA-6E43-713E-44BEC6A7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4D94-120A-4EE2-861E-7A07198D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3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254F0D-80B1-1241-61C5-651E9B2C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8ED066-2254-51FA-E860-EC1138991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9CC7005-0998-93AC-632F-6208F7F6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38EF-A01E-4D2A-BE7D-9138CB0AE5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878E87-8530-4779-AD57-685FA957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E5601E-717A-EB5B-E90E-260401E4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4D94-120A-4EE2-861E-7A07198D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6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ADE31C-D687-B796-4C95-2D2FD391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47B4F3-33DF-A1AD-C909-172C481B4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DE59E42-351C-7751-3382-8D1DE9A47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489D851-6099-ABBE-F516-85366F65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38EF-A01E-4D2A-BE7D-9138CB0AE5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5F3EED4-8AAF-A89F-A0A8-C37C45AD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2D54FFE-97EF-5708-EA86-83A39D62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4D94-120A-4EE2-861E-7A07198D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0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991149-2003-51AD-8FDA-FFBE2F4C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6CFE232-B444-CE00-1974-6A1CEC08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8E60B06-19D2-417C-E772-AED2D6A18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521C256-DE47-5504-31D9-5BCC10A85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59F0B8A-832D-ACC1-2861-D9498F9DF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914E4F2-6392-3C74-5714-25B0C6D2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38EF-A01E-4D2A-BE7D-9138CB0AE5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BBA53D2-CABE-0425-7C80-8087A812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473B39D-6D96-0B05-8057-949B2B40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4D94-120A-4EE2-861E-7A07198D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7AF6BE-379D-3C8C-72C7-5AEB3C72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413149F-FE2C-F8C6-2FE4-36B582A0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38EF-A01E-4D2A-BE7D-9138CB0AE5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5970BA0-E85C-5E48-5135-4D3910D5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918EB41-992F-C497-EA67-29A394F2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4D94-120A-4EE2-861E-7A07198D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0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A9E48BD-12DE-0784-D495-8C10B5F7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38EF-A01E-4D2A-BE7D-9138CB0AE5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8DA1941-F7B3-6894-4ADA-6E58AF4A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266E435-4F04-B5A5-127D-EDD718E9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4D94-120A-4EE2-861E-7A07198D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6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AD1B4A-5B7F-C01E-3E79-660E8223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916DF2B-4621-3AB2-2971-A27DC3511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9314D41-185C-7D00-3B14-742C75037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CDA61C5-7E64-9503-A83E-DDEF3BB1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38EF-A01E-4D2A-BE7D-9138CB0AE5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5941BE1-92DD-51C7-1639-7595E3C6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E56A58D-85C3-F2CC-8739-C6024349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4D94-120A-4EE2-861E-7A07198D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6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712C92-D397-CAA4-4E21-91E260E04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8362844-3ED8-9A49-CDB6-0EBCE561E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EE73633-611D-C5DB-BB5D-6401DB225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757706C-A014-2F7E-F0D9-4A99BCB6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38EF-A01E-4D2A-BE7D-9138CB0AE5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5F22EF8-786C-39AC-3E24-F3B539F7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E8F2A97-8262-614D-FB12-E5D811B4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4D94-120A-4EE2-861E-7A07198D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8142964-50D4-FEF4-9F85-EF614FDB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3C185AC-023A-9069-626B-AEEA7EC2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188FA9D-2DAF-8573-DF79-2EF94509F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C538EF-A01E-4D2A-BE7D-9138CB0AE5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50BBBF-6AB6-FC14-9F5C-27F20DB84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F1E2641-F904-FB83-7E2A-3C5F40BD7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664D94-120A-4EE2-861E-7A07198D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6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vgsilh.com/image/2135480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Mapa świata z ścieżkami lotu">
            <a:extLst>
              <a:ext uri="{FF2B5EF4-FFF2-40B4-BE49-F238E27FC236}">
                <a16:creationId xmlns:a16="http://schemas.microsoft.com/office/drawing/2014/main" id="{74ABE93D-6C60-60C9-05E4-AB2479D67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301" b="1028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FE4D18B-8DF1-9BEE-164E-0EC87CC2E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Interaktywna </a:t>
            </a:r>
            <a:br>
              <a:rPr lang="pl-PL">
                <a:solidFill>
                  <a:srgbClr val="FFFFFF"/>
                </a:solidFill>
              </a:rPr>
            </a:br>
            <a:r>
              <a:rPr lang="pl-PL">
                <a:solidFill>
                  <a:srgbClr val="FFFFFF"/>
                </a:solidFill>
              </a:rPr>
              <a:t>Mapa</a:t>
            </a:r>
            <a:br>
              <a:rPr lang="pl-PL">
                <a:solidFill>
                  <a:srgbClr val="FFFFFF"/>
                </a:solidFill>
              </a:rPr>
            </a:br>
            <a:r>
              <a:rPr lang="pl-PL">
                <a:solidFill>
                  <a:srgbClr val="FFFFFF"/>
                </a:solidFill>
              </a:rPr>
              <a:t>Jakości Powietrza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100526B-1726-269B-9FD8-749F470DC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83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2B5D8A7-55A7-26E7-4C20-C1D8E2DC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pl-PL" sz="3700"/>
              <a:t>Technologie – Django Framework | REACT</a:t>
            </a:r>
            <a:endParaRPr lang="en-US" sz="37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220A21-6411-5E9E-6211-F3309C4A7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pl-PL" sz="1400"/>
              <a:t>Django będzie sercem aplikacji backendowej, zarządzając przepływem danych zewnętrznych, takich jak te z API GIOŚ, oraz dostarczając te dane do frontendu poprzez dobrze zdefiniowane API. Jego architektura MVT (Model-View-Template) zostanie jednak dostosowana do pracy z Reactem, gdzie "Template" jest pomijane, ponieważ rola widoku jest przekazywana do warstwy frontendowej.</a:t>
            </a:r>
          </a:p>
          <a:p>
            <a:r>
              <a:rPr lang="pl-PL" sz="1400"/>
              <a:t>React, z kolei, to biblioteka frontendowa stworzona przez Facebooka, która pozwala na tworzenie interfejsów użytkownika jako zestawu interaktywnych komponentów. React używa wirtualnego DOM dla optymalizacji odświeżania widoku i oferuje rozbudowany system zarządzania stanem komponentów, co jest niezwykle przydatne przy tworzeniu interaktywnych i dynamicznie aktualizujących się map. W aplikacji takiej jak interaktywna mapa jakości powietrza, pozwoli to na szybką reakcję UI na zmiany danych oraz interakcje użytkownika.</a:t>
            </a:r>
            <a:endParaRPr lang="en-US" sz="1400"/>
          </a:p>
        </p:txBody>
      </p:sp>
      <p:pic>
        <p:nvPicPr>
          <p:cNvPr id="5" name="Obraz 4" descr="Obraz zawierający Grafika, Czcionka, logo, symbol&#10;&#10;Opis wygenerowany automatycznie">
            <a:extLst>
              <a:ext uri="{FF2B5EF4-FFF2-40B4-BE49-F238E27FC236}">
                <a16:creationId xmlns:a16="http://schemas.microsoft.com/office/drawing/2014/main" id="{14582F87-FFDD-BA6A-FC27-341D72138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640" y="774285"/>
            <a:ext cx="2581173" cy="2581173"/>
          </a:xfrm>
          <a:prstGeom prst="rect">
            <a:avLst/>
          </a:prstGeom>
        </p:spPr>
      </p:pic>
      <p:pic>
        <p:nvPicPr>
          <p:cNvPr id="7" name="Obraz 6" descr="Obraz zawierający tekst, logo, Grafika, Czcionka&#10;&#10;Opis wygenerowany automatycznie">
            <a:extLst>
              <a:ext uri="{FF2B5EF4-FFF2-40B4-BE49-F238E27FC236}">
                <a16:creationId xmlns:a16="http://schemas.microsoft.com/office/drawing/2014/main" id="{DD9DAF0D-8AEA-1F76-BAF3-A96F37B63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67" y="4133618"/>
            <a:ext cx="4389120" cy="146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89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50502ED-9037-BFFF-35E4-41ABE941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pl-PL"/>
              <a:t>machine learning – możliwe zastosowanie</a:t>
            </a:r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EBBDD0-55A0-C557-0253-6067EA2F3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endParaRPr lang="pl-PL" sz="1900" dirty="0"/>
          </a:p>
          <a:p>
            <a:r>
              <a:rPr lang="pl-PL" sz="1900" dirty="0" err="1"/>
              <a:t>TensorFlow</a:t>
            </a:r>
            <a:r>
              <a:rPr lang="pl-PL" sz="1900" dirty="0"/>
              <a:t>, z jego zaawansowanymi możliwościami uczenia maszynowego, pozwala na implementację modeli regresji, które są fundamentalne w prognozowaniu jakości powietrza. Regresja w </a:t>
            </a:r>
            <a:r>
              <a:rPr lang="pl-PL" sz="1900" dirty="0" err="1"/>
              <a:t>TensorFlow</a:t>
            </a:r>
            <a:r>
              <a:rPr lang="pl-PL" sz="1900" dirty="0"/>
              <a:t> może służyć do analizy i przewidywania ciągłych wartości, takich jak stężenie zanieczyszczeń, na podstawie dostępnych danych historycznych i aktualnych. Przy wykorzystaniu modeli regresyjnych, </a:t>
            </a:r>
            <a:r>
              <a:rPr lang="pl-PL" sz="1900" dirty="0" err="1"/>
              <a:t>TensorFlow</a:t>
            </a:r>
            <a:r>
              <a:rPr lang="pl-PL" sz="1900" dirty="0"/>
              <a:t> może identyfikować korelacje między różnymi czynnikami wpływającymi na jakość powietrza, umożliwiając stworzenie modeli prognozowania. </a:t>
            </a:r>
            <a:endParaRPr lang="en-US" sz="1900" dirty="0"/>
          </a:p>
        </p:txBody>
      </p:sp>
      <p:pic>
        <p:nvPicPr>
          <p:cNvPr id="5" name="Obraz 4" descr="Obraz zawierający logo, Czcionka, Grafika, tekst&#10;&#10;Opis wygenerowany automatycznie">
            <a:extLst>
              <a:ext uri="{FF2B5EF4-FFF2-40B4-BE49-F238E27FC236}">
                <a16:creationId xmlns:a16="http://schemas.microsoft.com/office/drawing/2014/main" id="{ABE27E0A-66DE-79EE-3683-D2EC6E6EC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252" y="803995"/>
            <a:ext cx="1926610" cy="108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35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3D16A02-6919-130B-057F-C6E8C057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 sz="3700">
                <a:solidFill>
                  <a:srgbClr val="FFFFFF"/>
                </a:solidFill>
              </a:rPr>
              <a:t>Podsumowanie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14FCDB-2C7B-11AF-D87F-890C8ECB3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l-PL" sz="2200" dirty="0"/>
              <a:t>Podsumowując </a:t>
            </a:r>
            <a:r>
              <a:rPr lang="pl-PL" sz="2200" dirty="0" err="1"/>
              <a:t>Django</a:t>
            </a:r>
            <a:r>
              <a:rPr lang="pl-PL" sz="2200" dirty="0"/>
              <a:t> posłuży jako solidna platforma </a:t>
            </a:r>
            <a:r>
              <a:rPr lang="pl-PL" sz="2200" dirty="0" err="1"/>
              <a:t>backendowa</a:t>
            </a:r>
            <a:r>
              <a:rPr lang="pl-PL" sz="2200" dirty="0"/>
              <a:t> do zarządzania danymi z API GIOŚ, a </a:t>
            </a:r>
            <a:r>
              <a:rPr lang="pl-PL" sz="2200" dirty="0" err="1"/>
              <a:t>React</a:t>
            </a:r>
            <a:r>
              <a:rPr lang="pl-PL" sz="2200" dirty="0"/>
              <a:t> jako narzędzie </a:t>
            </a:r>
            <a:r>
              <a:rPr lang="pl-PL" sz="2200" dirty="0" err="1"/>
              <a:t>frontendowe</a:t>
            </a:r>
            <a:r>
              <a:rPr lang="pl-PL" sz="2200" dirty="0"/>
              <a:t> do stworzenia interaktywnej mapy jakości powietrza. To połączenie zapewnia efektywne przetwarzanie oraz elegancką prezentację danych, podnosząc świadomość ekologiczną użytkowników. Projekt demonstruje wykorzystanie nowoczesnych technologii webowych do adresowania ważnych kwestii środowiskowych.</a:t>
            </a:r>
            <a:endParaRPr lang="en-US" sz="22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E935A6D-484A-9FFE-4A26-6D7361DE66F6}"/>
              </a:ext>
            </a:extLst>
          </p:cNvPr>
          <p:cNvSpPr txBox="1"/>
          <p:nvPr/>
        </p:nvSpPr>
        <p:spPr>
          <a:xfrm>
            <a:off x="8889846" y="5614735"/>
            <a:ext cx="201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-Konrad Olszewski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4CC15628-34D4-B70F-56A9-658A4DFA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Agenda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7066FF4-A16B-FAA8-5B26-23B16F6ECB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77727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008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9870351-ED62-F17C-62A0-2E01F87C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pl-PL" sz="3700"/>
              <a:t>Zanieczyszczenia powietrza </a:t>
            </a:r>
            <a:endParaRPr lang="en-US" sz="37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5FC970-844C-1071-9CE5-3C8DC186E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pl-PL" sz="1400" b="0" i="0">
                <a:effectLst/>
              </a:rPr>
              <a:t>Zanieczyszczenia powietrza stanowią jedno z największych wyzwań środowiskowych naszych czasów, wpływając negatywnie zarówno na zdrowie ludzkie, jak i na stan ekosystemów na całym świecie. Zanieczyszczenie powietrza składa się z szeregu szkodliwych gazów i drobnych cząstek, które mogą pochodzić z różnych źródeł, takich jak przemysł, transport, rolnictwo oraz działalność gospodarstw domowych.</a:t>
            </a:r>
          </a:p>
          <a:p>
            <a:r>
              <a:rPr lang="pl-PL" sz="1400" b="0" i="0">
                <a:effectLst/>
              </a:rPr>
              <a:t>Monitoring jakości powietrza odbywa się za pomocą sieci stacji pomiarowych, które analizują kluczowe parametry takie jak poziomy pyłów PM2.5 i PM10, dwutlenku siarki (SO2), dwutlenku azotu (NO2), ozonu (O3) oraz tlenku węgla (CO). Te dane są niezbędne do oceny ryzyka dla zdrowia oraz opracowywania strategii mających na celu poprawę jakości powietrza.</a:t>
            </a:r>
            <a:endParaRPr lang="en-US" sz="1400" dirty="0"/>
          </a:p>
          <a:p>
            <a:r>
              <a:rPr lang="en-US" sz="1400"/>
              <a:t>AQI (ang. Air Quality Index)</a:t>
            </a:r>
            <a:r>
              <a:rPr lang="pl-PL" sz="1400"/>
              <a:t>- sposób określenia poziomu zanieczyszczenia powietrza, który mieści się w skali od 0 do 500.</a:t>
            </a:r>
            <a:endParaRPr lang="en-US" sz="1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 descr="Obraz zawierający zrzut ekranu, tekst&#10;&#10;Opis wygenerowany automatycznie">
            <a:extLst>
              <a:ext uri="{FF2B5EF4-FFF2-40B4-BE49-F238E27FC236}">
                <a16:creationId xmlns:a16="http://schemas.microsoft.com/office/drawing/2014/main" id="{F956E275-D24B-6128-13C2-A1BCFD203B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81" r="4" b="4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niebo, zanieczyszczenie, Elektrownia, na wolnym powietrzu&#10;&#10;Opis wygenerowany automatycznie">
            <a:extLst>
              <a:ext uri="{FF2B5EF4-FFF2-40B4-BE49-F238E27FC236}">
                <a16:creationId xmlns:a16="http://schemas.microsoft.com/office/drawing/2014/main" id="{C2A5C578-0639-A5E4-6A5A-3C7DD2334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4155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4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416">
              <a:srgbClr val="C0E4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5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237C72-2949-0A8E-E50D-D5BBC17E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3933" y="3827844"/>
            <a:ext cx="6766405" cy="11681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dirty="0" err="1">
                <a:solidFill>
                  <a:srgbClr val="FFFFFE"/>
                </a:solidFill>
              </a:rPr>
              <a:t>Podobne</a:t>
            </a:r>
            <a:r>
              <a:rPr lang="en-US" sz="4700" dirty="0">
                <a:solidFill>
                  <a:srgbClr val="FFFFFE"/>
                </a:solidFill>
              </a:rPr>
              <a:t> </a:t>
            </a:r>
            <a:r>
              <a:rPr lang="en-US" sz="4700" dirty="0" err="1">
                <a:solidFill>
                  <a:srgbClr val="FFFFFE"/>
                </a:solidFill>
              </a:rPr>
              <a:t>aplikacje</a:t>
            </a:r>
            <a:r>
              <a:rPr lang="en-US" sz="4700" dirty="0">
                <a:solidFill>
                  <a:srgbClr val="FFFFFE"/>
                </a:solidFill>
              </a:rPr>
              <a:t> </a:t>
            </a:r>
            <a:r>
              <a:rPr lang="en-US" sz="4700" dirty="0" err="1">
                <a:solidFill>
                  <a:srgbClr val="FFFFFE"/>
                </a:solidFill>
              </a:rPr>
              <a:t>webowe</a:t>
            </a:r>
            <a:endParaRPr lang="en-US" sz="4700" dirty="0">
              <a:solidFill>
                <a:srgbClr val="FFFFFE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74D5C5-1BA1-62B0-1C39-93399115A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3933" y="5088106"/>
            <a:ext cx="6766405" cy="11681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400" dirty="0">
              <a:solidFill>
                <a:srgbClr val="FFFFFE"/>
              </a:solidFill>
            </a:endParaRPr>
          </a:p>
        </p:txBody>
      </p:sp>
      <p:sp>
        <p:nvSpPr>
          <p:cNvPr id="31" name="Freeform: Shape 17">
            <a:extLst>
              <a:ext uri="{FF2B5EF4-FFF2-40B4-BE49-F238E27FC236}">
                <a16:creationId xmlns:a16="http://schemas.microsoft.com/office/drawing/2014/main" id="{EBF4792E-DF83-4D24-9924-01EC30A32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8512"/>
            <a:ext cx="3952259" cy="5932172"/>
          </a:xfrm>
          <a:custGeom>
            <a:avLst/>
            <a:gdLst>
              <a:gd name="connsiteX0" fmla="*/ 986173 w 3952259"/>
              <a:gd name="connsiteY0" fmla="*/ 0 h 5932172"/>
              <a:gd name="connsiteX1" fmla="*/ 3952259 w 3952259"/>
              <a:gd name="connsiteY1" fmla="*/ 2966086 h 5932172"/>
              <a:gd name="connsiteX2" fmla="*/ 986173 w 3952259"/>
              <a:gd name="connsiteY2" fmla="*/ 5932172 h 5932172"/>
              <a:gd name="connsiteX3" fmla="*/ 104150 w 3952259"/>
              <a:gd name="connsiteY3" fmla="*/ 5798823 h 5932172"/>
              <a:gd name="connsiteX4" fmla="*/ 0 w 3952259"/>
              <a:gd name="connsiteY4" fmla="*/ 5760704 h 5932172"/>
              <a:gd name="connsiteX5" fmla="*/ 0 w 3952259"/>
              <a:gd name="connsiteY5" fmla="*/ 171469 h 5932172"/>
              <a:gd name="connsiteX6" fmla="*/ 104150 w 3952259"/>
              <a:gd name="connsiteY6" fmla="*/ 133350 h 5932172"/>
              <a:gd name="connsiteX7" fmla="*/ 986173 w 3952259"/>
              <a:gd name="connsiteY7" fmla="*/ 0 h 593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52259" h="5932172">
                <a:moveTo>
                  <a:pt x="986173" y="0"/>
                </a:moveTo>
                <a:cubicBezTo>
                  <a:pt x="2624297" y="0"/>
                  <a:pt x="3952259" y="1327962"/>
                  <a:pt x="3952259" y="2966086"/>
                </a:cubicBezTo>
                <a:cubicBezTo>
                  <a:pt x="3952259" y="4604210"/>
                  <a:pt x="2624297" y="5932172"/>
                  <a:pt x="986173" y="5932172"/>
                </a:cubicBezTo>
                <a:cubicBezTo>
                  <a:pt x="679025" y="5932172"/>
                  <a:pt x="382781" y="5885486"/>
                  <a:pt x="104150" y="5798823"/>
                </a:cubicBezTo>
                <a:lnTo>
                  <a:pt x="0" y="5760704"/>
                </a:lnTo>
                <a:lnTo>
                  <a:pt x="0" y="171469"/>
                </a:lnTo>
                <a:lnTo>
                  <a:pt x="104150" y="133350"/>
                </a:lnTo>
                <a:cubicBezTo>
                  <a:pt x="382781" y="46686"/>
                  <a:pt x="679025" y="0"/>
                  <a:pt x="9861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19">
            <a:extLst>
              <a:ext uri="{FF2B5EF4-FFF2-40B4-BE49-F238E27FC236}">
                <a16:creationId xmlns:a16="http://schemas.microsoft.com/office/drawing/2014/main" id="{15837328-A57C-47AA-B520-C83F4A6B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8125" y="0"/>
            <a:ext cx="4475748" cy="3256337"/>
          </a:xfrm>
          <a:custGeom>
            <a:avLst/>
            <a:gdLst>
              <a:gd name="connsiteX0" fmla="*/ 246861 w 4475748"/>
              <a:gd name="connsiteY0" fmla="*/ 0 h 3256337"/>
              <a:gd name="connsiteX1" fmla="*/ 4228888 w 4475748"/>
              <a:gd name="connsiteY1" fmla="*/ 0 h 3256337"/>
              <a:gd name="connsiteX2" fmla="*/ 4299885 w 4475748"/>
              <a:gd name="connsiteY2" fmla="*/ 147382 h 3256337"/>
              <a:gd name="connsiteX3" fmla="*/ 4475748 w 4475748"/>
              <a:gd name="connsiteY3" fmla="*/ 1018463 h 3256337"/>
              <a:gd name="connsiteX4" fmla="*/ 2237874 w 4475748"/>
              <a:gd name="connsiteY4" fmla="*/ 3256337 h 3256337"/>
              <a:gd name="connsiteX5" fmla="*/ 0 w 4475748"/>
              <a:gd name="connsiteY5" fmla="*/ 1018463 h 3256337"/>
              <a:gd name="connsiteX6" fmla="*/ 175863 w 4475748"/>
              <a:gd name="connsiteY6" fmla="*/ 147382 h 325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75748" h="3256337">
                <a:moveTo>
                  <a:pt x="246861" y="0"/>
                </a:moveTo>
                <a:lnTo>
                  <a:pt x="4228888" y="0"/>
                </a:lnTo>
                <a:lnTo>
                  <a:pt x="4299885" y="147382"/>
                </a:lnTo>
                <a:cubicBezTo>
                  <a:pt x="4413128" y="415117"/>
                  <a:pt x="4475748" y="709477"/>
                  <a:pt x="4475748" y="1018463"/>
                </a:cubicBezTo>
                <a:cubicBezTo>
                  <a:pt x="4475748" y="2254407"/>
                  <a:pt x="3473818" y="3256337"/>
                  <a:pt x="2237874" y="3256337"/>
                </a:cubicBezTo>
                <a:cubicBezTo>
                  <a:pt x="1001930" y="3256337"/>
                  <a:pt x="0" y="2254407"/>
                  <a:pt x="0" y="1018463"/>
                </a:cubicBezTo>
                <a:cubicBezTo>
                  <a:pt x="0" y="709477"/>
                  <a:pt x="62621" y="415117"/>
                  <a:pt x="175863" y="14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Arc 21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580241">
            <a:off x="-1784401" y="613620"/>
            <a:ext cx="6199926" cy="6199926"/>
          </a:xfrm>
          <a:prstGeom prst="arc">
            <a:avLst>
              <a:gd name="adj1" fmla="val 14455503"/>
              <a:gd name="adj2" fmla="val 18389131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Obraz 6" descr="Obraz zawierający Czcionka, Grafika, logo, tekst&#10;&#10;Opis wygenerowany automatycznie">
            <a:extLst>
              <a:ext uri="{FF2B5EF4-FFF2-40B4-BE49-F238E27FC236}">
                <a16:creationId xmlns:a16="http://schemas.microsoft.com/office/drawing/2014/main" id="{AEC1AFE5-B49A-E6F0-1E18-C2603B488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65" y="2278320"/>
            <a:ext cx="3146891" cy="2169633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</p:spPr>
      </p:pic>
      <p:pic>
        <p:nvPicPr>
          <p:cNvPr id="9" name="Obraz 8" descr="Obraz zawierający zrzut ekranu, Wielobarwność&#10;&#10;Opis wygenerowany automatycznie">
            <a:extLst>
              <a:ext uri="{FF2B5EF4-FFF2-40B4-BE49-F238E27FC236}">
                <a16:creationId xmlns:a16="http://schemas.microsoft.com/office/drawing/2014/main" id="{B54A6121-61E3-2011-37B3-82BA60ABC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80" y="133707"/>
            <a:ext cx="2488039" cy="2488039"/>
          </a:xfrm>
          <a:custGeom>
            <a:avLst/>
            <a:gdLst/>
            <a:ahLst/>
            <a:cxnLst/>
            <a:rect l="l" t="t" r="r" b="b"/>
            <a:pathLst>
              <a:path w="2487175" h="2487175">
                <a:moveTo>
                  <a:pt x="67328" y="0"/>
                </a:moveTo>
                <a:lnTo>
                  <a:pt x="2419847" y="0"/>
                </a:lnTo>
                <a:cubicBezTo>
                  <a:pt x="2457031" y="0"/>
                  <a:pt x="2487175" y="30144"/>
                  <a:pt x="2487175" y="67328"/>
                </a:cubicBezTo>
                <a:lnTo>
                  <a:pt x="2487175" y="2419847"/>
                </a:lnTo>
                <a:cubicBezTo>
                  <a:pt x="2487175" y="2457031"/>
                  <a:pt x="2457031" y="2487175"/>
                  <a:pt x="2419847" y="2487175"/>
                </a:cubicBezTo>
                <a:lnTo>
                  <a:pt x="67328" y="2487175"/>
                </a:lnTo>
                <a:cubicBezTo>
                  <a:pt x="30144" y="2487175"/>
                  <a:pt x="0" y="2457031"/>
                  <a:pt x="0" y="2419847"/>
                </a:cubicBezTo>
                <a:lnTo>
                  <a:pt x="0" y="67328"/>
                </a:lnTo>
                <a:cubicBezTo>
                  <a:pt x="0" y="30144"/>
                  <a:pt x="30144" y="0"/>
                  <a:pt x="67328" y="0"/>
                </a:cubicBezTo>
                <a:close/>
              </a:path>
            </a:pathLst>
          </a:custGeom>
        </p:spPr>
      </p:pic>
      <p:sp>
        <p:nvSpPr>
          <p:cNvPr id="34" name="Freeform: Shape 23">
            <a:extLst>
              <a:ext uri="{FF2B5EF4-FFF2-40B4-BE49-F238E27FC236}">
                <a16:creationId xmlns:a16="http://schemas.microsoft.com/office/drawing/2014/main" id="{8A03A6A2-7849-4179-B68F-C11DDDB23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1078" y="0"/>
            <a:ext cx="3440922" cy="3674631"/>
          </a:xfrm>
          <a:custGeom>
            <a:avLst/>
            <a:gdLst>
              <a:gd name="connsiteX0" fmla="*/ 523074 w 3440922"/>
              <a:gd name="connsiteY0" fmla="*/ 0 h 3674631"/>
              <a:gd name="connsiteX1" fmla="*/ 3440922 w 3440922"/>
              <a:gd name="connsiteY1" fmla="*/ 0 h 3674631"/>
              <a:gd name="connsiteX2" fmla="*/ 3440922 w 3440922"/>
              <a:gd name="connsiteY2" fmla="*/ 3321701 h 3674631"/>
              <a:gd name="connsiteX3" fmla="*/ 3304578 w 3440922"/>
              <a:gd name="connsiteY3" fmla="*/ 3404532 h 3674631"/>
              <a:gd name="connsiteX4" fmla="*/ 2237874 w 3440922"/>
              <a:gd name="connsiteY4" fmla="*/ 3674631 h 3674631"/>
              <a:gd name="connsiteX5" fmla="*/ 0 w 3440922"/>
              <a:gd name="connsiteY5" fmla="*/ 1436757 h 3674631"/>
              <a:gd name="connsiteX6" fmla="*/ 511022 w 3440922"/>
              <a:gd name="connsiteY6" fmla="*/ 13261 h 367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40922" h="3674631">
                <a:moveTo>
                  <a:pt x="523074" y="0"/>
                </a:moveTo>
                <a:lnTo>
                  <a:pt x="3440922" y="0"/>
                </a:lnTo>
                <a:lnTo>
                  <a:pt x="3440922" y="3321701"/>
                </a:lnTo>
                <a:lnTo>
                  <a:pt x="3304578" y="3404532"/>
                </a:lnTo>
                <a:cubicBezTo>
                  <a:pt x="2987486" y="3576786"/>
                  <a:pt x="2624107" y="3674631"/>
                  <a:pt x="2237874" y="3674631"/>
                </a:cubicBezTo>
                <a:cubicBezTo>
                  <a:pt x="1001930" y="3674631"/>
                  <a:pt x="0" y="2672701"/>
                  <a:pt x="0" y="1436757"/>
                </a:cubicBezTo>
                <a:cubicBezTo>
                  <a:pt x="0" y="896032"/>
                  <a:pt x="191776" y="400098"/>
                  <a:pt x="511022" y="13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Obraz 10" descr="Obraz zawierający tekst, Czcionka, logo, symbol&#10;&#10;Opis wygenerowany automatycznie">
            <a:extLst>
              <a:ext uri="{FF2B5EF4-FFF2-40B4-BE49-F238E27FC236}">
                <a16:creationId xmlns:a16="http://schemas.microsoft.com/office/drawing/2014/main" id="{55BF0130-5E77-A473-77AE-9C15D86D3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995" y="407063"/>
            <a:ext cx="2378947" cy="237894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A394CDD5-2784-1EB9-8846-B53E7B0E1967}"/>
              </a:ext>
            </a:extLst>
          </p:cNvPr>
          <p:cNvSpPr txBox="1"/>
          <p:nvPr/>
        </p:nvSpPr>
        <p:spPr>
          <a:xfrm>
            <a:off x="5709006" y="2638262"/>
            <a:ext cx="132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aqicn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5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ytuł 1">
            <a:extLst>
              <a:ext uri="{FF2B5EF4-FFF2-40B4-BE49-F238E27FC236}">
                <a16:creationId xmlns:a16="http://schemas.microsoft.com/office/drawing/2014/main" id="{97FF9B05-0624-36D9-7E4C-A131E5F1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 err="1"/>
              <a:t>airly</a:t>
            </a:r>
            <a:endParaRPr lang="en-US" sz="4000" dirty="0"/>
          </a:p>
        </p:txBody>
      </p:sp>
      <p:pic>
        <p:nvPicPr>
          <p:cNvPr id="9" name="Symbol zastępczy zawartości 8" descr="Obraz zawierający tekst, mapa, zrzut ekranu&#10;&#10;Opis wygenerowany automatycznie">
            <a:extLst>
              <a:ext uri="{FF2B5EF4-FFF2-40B4-BE49-F238E27FC236}">
                <a16:creationId xmlns:a16="http://schemas.microsoft.com/office/drawing/2014/main" id="{1F1132CB-6221-52AF-21D9-8579E9F725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16" b="1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113" name="Content Placeholder 112">
            <a:extLst>
              <a:ext uri="{FF2B5EF4-FFF2-40B4-BE49-F238E27FC236}">
                <a16:creationId xmlns:a16="http://schemas.microsoft.com/office/drawing/2014/main" id="{49ACDB1A-5200-2004-44E4-881EFD01F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1958109"/>
            <a:ext cx="4032317" cy="4218854"/>
          </a:xfrm>
        </p:spPr>
        <p:txBody>
          <a:bodyPr>
            <a:normAutofit lnSpcReduction="10000"/>
          </a:bodyPr>
          <a:lstStyle/>
          <a:p>
            <a:r>
              <a:rPr lang="en-US" sz="2000" dirty="0" err="1"/>
              <a:t>Aplikacja</a:t>
            </a:r>
            <a:r>
              <a:rPr lang="en-US" sz="2000" dirty="0"/>
              <a:t> </a:t>
            </a:r>
            <a:r>
              <a:rPr lang="en-US" sz="2000" dirty="0" err="1"/>
              <a:t>webowa</a:t>
            </a:r>
            <a:r>
              <a:rPr lang="en-US" sz="2000" dirty="0"/>
              <a:t> z </a:t>
            </a:r>
            <a:r>
              <a:rPr lang="en-US" sz="2000" dirty="0" err="1"/>
              <a:t>nowoczesnym</a:t>
            </a:r>
            <a:r>
              <a:rPr lang="en-US" sz="2000" dirty="0"/>
              <a:t> </a:t>
            </a:r>
            <a:r>
              <a:rPr lang="en-US" sz="2000" dirty="0" err="1"/>
              <a:t>designem</a:t>
            </a:r>
            <a:r>
              <a:rPr lang="pl-PL" sz="2000" dirty="0"/>
              <a:t>.</a:t>
            </a:r>
          </a:p>
          <a:p>
            <a:r>
              <a:rPr lang="pl-PL" sz="2000" dirty="0" err="1"/>
              <a:t>Dostępe</a:t>
            </a:r>
            <a:r>
              <a:rPr lang="pl-PL" sz="2000" dirty="0"/>
              <a:t> dane:</a:t>
            </a:r>
            <a:br>
              <a:rPr lang="en-US" sz="2000" dirty="0"/>
            </a:br>
            <a:r>
              <a:rPr lang="pl-PL" sz="2000" dirty="0"/>
              <a:t>-</a:t>
            </a:r>
            <a:r>
              <a:rPr lang="en-US" sz="2000" dirty="0"/>
              <a:t>AQI</a:t>
            </a:r>
            <a:br>
              <a:rPr lang="en-US" sz="2000" dirty="0"/>
            </a:br>
            <a:r>
              <a:rPr lang="pl-PL" sz="2000" dirty="0"/>
              <a:t>-</a:t>
            </a:r>
            <a:r>
              <a:rPr lang="en-US" sz="2000" dirty="0" err="1"/>
              <a:t>stężenie</a:t>
            </a:r>
            <a:r>
              <a:rPr lang="en-US" sz="2000" dirty="0"/>
              <a:t> </a:t>
            </a:r>
            <a:r>
              <a:rPr lang="en-US" sz="2000" dirty="0" err="1"/>
              <a:t>poszczególnych</a:t>
            </a:r>
            <a:r>
              <a:rPr lang="en-US" sz="2000" dirty="0"/>
              <a:t> </a:t>
            </a:r>
            <a:r>
              <a:rPr lang="en-US" sz="2000" dirty="0" err="1"/>
              <a:t>pyłów</a:t>
            </a:r>
            <a:br>
              <a:rPr lang="en-US" sz="2000" dirty="0"/>
            </a:br>
            <a:r>
              <a:rPr lang="pl-PL" sz="2000" dirty="0"/>
              <a:t>-</a:t>
            </a:r>
            <a:r>
              <a:rPr lang="en-US" sz="2000" dirty="0" err="1"/>
              <a:t>dane</a:t>
            </a:r>
            <a:r>
              <a:rPr lang="en-US" sz="2000" dirty="0"/>
              <a:t> </a:t>
            </a:r>
            <a:r>
              <a:rPr lang="en-US" sz="2000" dirty="0" err="1"/>
              <a:t>pogodowe</a:t>
            </a:r>
            <a:br>
              <a:rPr lang="en-US" sz="2000" dirty="0"/>
            </a:br>
            <a:r>
              <a:rPr lang="pl-PL" sz="2000" dirty="0"/>
              <a:t>-</a:t>
            </a:r>
            <a:r>
              <a:rPr lang="en-US" sz="2000" dirty="0" err="1"/>
              <a:t>prognoza</a:t>
            </a:r>
            <a:r>
              <a:rPr lang="en-US" sz="2000" dirty="0"/>
              <a:t> </a:t>
            </a:r>
            <a:r>
              <a:rPr lang="en-US" sz="2000" dirty="0" err="1"/>
              <a:t>zanieczyszcze</a:t>
            </a:r>
            <a:r>
              <a:rPr lang="pl-PL" sz="2000" dirty="0"/>
              <a:t>ń</a:t>
            </a:r>
            <a:br>
              <a:rPr lang="en-US" sz="2000" dirty="0"/>
            </a:br>
            <a:r>
              <a:rPr lang="en-US" sz="2000" dirty="0" err="1"/>
              <a:t>dla</a:t>
            </a:r>
            <a:r>
              <a:rPr lang="en-US" sz="2000" dirty="0"/>
              <a:t> </a:t>
            </a:r>
            <a:r>
              <a:rPr lang="en-US" sz="2000" dirty="0" err="1"/>
              <a:t>pyłów</a:t>
            </a:r>
            <a:br>
              <a:rPr lang="en-US" sz="2000" dirty="0"/>
            </a:br>
            <a:r>
              <a:rPr lang="pl-PL" sz="2000" dirty="0"/>
              <a:t>-</a:t>
            </a:r>
            <a:r>
              <a:rPr lang="en-US" sz="2000" dirty="0" err="1"/>
              <a:t>dane</a:t>
            </a:r>
            <a:r>
              <a:rPr lang="en-US" sz="2000" dirty="0"/>
              <a:t> </a:t>
            </a:r>
            <a:r>
              <a:rPr lang="en-US" sz="2000" dirty="0" err="1"/>
              <a:t>historyczne</a:t>
            </a:r>
            <a:br>
              <a:rPr lang="en-US" sz="2000" dirty="0"/>
            </a:br>
            <a:endParaRPr lang="pl-PL" sz="2000" dirty="0"/>
          </a:p>
          <a:p>
            <a:r>
              <a:rPr lang="pl-PL" sz="2000" dirty="0"/>
              <a:t>Z</a:t>
            </a:r>
            <a:r>
              <a:rPr lang="en-US" sz="2000" dirty="0"/>
              <a:t>a </a:t>
            </a:r>
            <a:r>
              <a:rPr lang="en-US" sz="2000" dirty="0" err="1"/>
              <a:t>wizualizacje</a:t>
            </a:r>
            <a:r>
              <a:rPr lang="en-US" sz="2000" dirty="0"/>
              <a:t> </a:t>
            </a:r>
            <a:r>
              <a:rPr lang="en-US" sz="2000" dirty="0" err="1"/>
              <a:t>zanieczyszczeń</a:t>
            </a:r>
            <a:r>
              <a:rPr lang="en-US" sz="2000" dirty="0"/>
              <a:t> </a:t>
            </a:r>
            <a:r>
              <a:rPr lang="en-US" sz="2000" dirty="0" err="1"/>
              <a:t>odpowiadają</a:t>
            </a:r>
            <a:r>
              <a:rPr lang="en-US" sz="2000" dirty="0"/>
              <a:t> </a:t>
            </a:r>
            <a:r>
              <a:rPr lang="en-US" sz="2000" dirty="0" err="1"/>
              <a:t>wskaźniki</a:t>
            </a:r>
            <a:r>
              <a:rPr lang="en-US" sz="2000" dirty="0"/>
              <a:t>, </a:t>
            </a:r>
            <a:r>
              <a:rPr lang="en-US" sz="2000" dirty="0" err="1"/>
              <a:t>które</a:t>
            </a:r>
            <a:r>
              <a:rPr lang="en-US" sz="2000" dirty="0"/>
              <a:t> </a:t>
            </a:r>
            <a:r>
              <a:rPr lang="en-US" sz="2000" dirty="0" err="1"/>
              <a:t>przybieraja</a:t>
            </a:r>
            <a:r>
              <a:rPr lang="en-US" sz="2000" dirty="0"/>
              <a:t> 7 </a:t>
            </a:r>
            <a:r>
              <a:rPr lang="en-US" sz="2000" dirty="0" err="1"/>
              <a:t>kolorów</a:t>
            </a:r>
            <a:r>
              <a:rPr lang="en-US" sz="2000" dirty="0"/>
              <a:t> w </a:t>
            </a:r>
            <a:r>
              <a:rPr lang="en-US" sz="2000" dirty="0" err="1"/>
              <a:t>zależności</a:t>
            </a:r>
            <a:r>
              <a:rPr lang="en-US" sz="2000" dirty="0"/>
              <a:t> od </a:t>
            </a:r>
            <a:r>
              <a:rPr lang="en-US" sz="2000" dirty="0" err="1"/>
              <a:t>stopnia</a:t>
            </a:r>
            <a:r>
              <a:rPr lang="en-US" sz="2000" dirty="0"/>
              <a:t> </a:t>
            </a:r>
            <a:r>
              <a:rPr lang="en-US" sz="2000" dirty="0" err="1"/>
              <a:t>zanieczyszczenia</a:t>
            </a:r>
            <a:r>
              <a:rPr lang="pl-PL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764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ytuł 1">
            <a:extLst>
              <a:ext uri="{FF2B5EF4-FFF2-40B4-BE49-F238E27FC236}">
                <a16:creationId xmlns:a16="http://schemas.microsoft.com/office/drawing/2014/main" id="{92F766C3-4F55-FD7A-3F6E-B85547D0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5" y="1033436"/>
            <a:ext cx="3443514" cy="450100"/>
          </a:xfrm>
        </p:spPr>
        <p:txBody>
          <a:bodyPr anchor="b">
            <a:noAutofit/>
          </a:bodyPr>
          <a:lstStyle/>
          <a:p>
            <a:r>
              <a:rPr lang="en-US" sz="4000" dirty="0" err="1"/>
              <a:t>IQAir</a:t>
            </a:r>
            <a:endParaRPr lang="en-US" sz="4000" dirty="0"/>
          </a:p>
        </p:txBody>
      </p:sp>
      <p:pic>
        <p:nvPicPr>
          <p:cNvPr id="13" name="Symbol zastępczy zawartości 12" descr="Obraz zawierający tekst, zrzut ekranu, mapa&#10;&#10;Opis wygenerowany automatycznie">
            <a:extLst>
              <a:ext uri="{FF2B5EF4-FFF2-40B4-BE49-F238E27FC236}">
                <a16:creationId xmlns:a16="http://schemas.microsoft.com/office/drawing/2014/main" id="{3E34CA12-BCB9-5D6D-72C9-6103354CB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9" y="622232"/>
            <a:ext cx="6805177" cy="5359076"/>
          </a:xfrm>
          <a:prstGeom prst="rect">
            <a:avLst/>
          </a:prstGeom>
        </p:spPr>
      </p:pic>
      <p:sp>
        <p:nvSpPr>
          <p:cNvPr id="47" name="Content Placeholder 39">
            <a:extLst>
              <a:ext uri="{FF2B5EF4-FFF2-40B4-BE49-F238E27FC236}">
                <a16:creationId xmlns:a16="http://schemas.microsoft.com/office/drawing/2014/main" id="{D043F3D0-2278-058C-05B4-3F6450EA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285" y="1789846"/>
            <a:ext cx="3230155" cy="4191462"/>
          </a:xfrm>
        </p:spPr>
        <p:txBody>
          <a:bodyPr anchor="t">
            <a:normAutofit fontScale="25000" lnSpcReduction="20000"/>
          </a:bodyPr>
          <a:lstStyle/>
          <a:p>
            <a:r>
              <a:rPr lang="en-US" sz="8000" dirty="0"/>
              <a:t>W </a:t>
            </a:r>
            <a:r>
              <a:rPr lang="en-US" sz="8000" dirty="0" err="1"/>
              <a:t>porównaniu</a:t>
            </a:r>
            <a:r>
              <a:rPr lang="en-US" sz="8000" dirty="0"/>
              <a:t> z </a:t>
            </a:r>
            <a:r>
              <a:rPr lang="en-US" sz="8000" dirty="0" err="1"/>
              <a:t>poprzednią</a:t>
            </a:r>
            <a:r>
              <a:rPr lang="en-US" sz="8000" dirty="0"/>
              <a:t> </a:t>
            </a:r>
            <a:r>
              <a:rPr lang="en-US" sz="8000" dirty="0" err="1"/>
              <a:t>stroną</a:t>
            </a:r>
            <a:r>
              <a:rPr lang="en-US" sz="8000" dirty="0"/>
              <a:t>, </a:t>
            </a:r>
            <a:r>
              <a:rPr lang="en-US" sz="8000" dirty="0" err="1"/>
              <a:t>tutaj</a:t>
            </a:r>
            <a:r>
              <a:rPr lang="en-US" sz="8000" dirty="0"/>
              <a:t> </a:t>
            </a:r>
            <a:r>
              <a:rPr lang="en-US" sz="8000" dirty="0" err="1"/>
              <a:t>znajdziemy</a:t>
            </a:r>
            <a:r>
              <a:rPr lang="en-US" sz="8000" dirty="0"/>
              <a:t> </a:t>
            </a:r>
            <a:r>
              <a:rPr lang="en-US" sz="8000" dirty="0" err="1"/>
              <a:t>sześciokolorową</a:t>
            </a:r>
            <a:r>
              <a:rPr lang="en-US" sz="8000" dirty="0"/>
              <a:t> </a:t>
            </a:r>
            <a:r>
              <a:rPr lang="en-US" sz="8000" dirty="0" err="1"/>
              <a:t>skalę</a:t>
            </a:r>
            <a:r>
              <a:rPr lang="en-US" sz="8000" dirty="0"/>
              <a:t> </a:t>
            </a:r>
            <a:r>
              <a:rPr lang="en-US" sz="8000" dirty="0" err="1"/>
              <a:t>zanieczyszczeń</a:t>
            </a:r>
            <a:r>
              <a:rPr lang="en-US" sz="8000" dirty="0"/>
              <a:t>. W </a:t>
            </a:r>
            <a:r>
              <a:rPr lang="en-US" sz="8000" dirty="0" err="1"/>
              <a:t>dodatku</a:t>
            </a:r>
            <a:r>
              <a:rPr lang="en-US" sz="8000" dirty="0"/>
              <a:t> AQI jest </a:t>
            </a:r>
            <a:r>
              <a:rPr lang="en-US" sz="8000" dirty="0" err="1"/>
              <a:t>amerykańśki</a:t>
            </a:r>
            <a:r>
              <a:rPr lang="en-US" sz="8000" dirty="0"/>
              <a:t>.</a:t>
            </a:r>
          </a:p>
          <a:p>
            <a:endParaRPr lang="pl-PL" sz="8000" dirty="0"/>
          </a:p>
          <a:p>
            <a:r>
              <a:rPr lang="pl-PL" sz="8000" dirty="0"/>
              <a:t>Dostępne dane:</a:t>
            </a:r>
          </a:p>
          <a:p>
            <a:pPr marL="0" indent="0">
              <a:buNone/>
            </a:pPr>
            <a:r>
              <a:rPr lang="pl-PL" sz="8000" dirty="0"/>
              <a:t>-US AQI</a:t>
            </a:r>
          </a:p>
          <a:p>
            <a:pPr marL="0" indent="0">
              <a:buNone/>
            </a:pPr>
            <a:r>
              <a:rPr lang="pl-PL" sz="8000" dirty="0"/>
              <a:t>-PM2.5</a:t>
            </a:r>
          </a:p>
          <a:p>
            <a:pPr marL="0" indent="0">
              <a:buNone/>
            </a:pPr>
            <a:r>
              <a:rPr lang="pl-PL" sz="8000" dirty="0"/>
              <a:t>-dane pogodowe</a:t>
            </a:r>
          </a:p>
          <a:p>
            <a:pPr marL="0" indent="0">
              <a:buNone/>
            </a:pPr>
            <a:r>
              <a:rPr lang="pl-PL" sz="8000" dirty="0"/>
              <a:t>-kierunek wiatru</a:t>
            </a:r>
          </a:p>
          <a:p>
            <a:pPr marL="0" indent="0">
              <a:buNone/>
            </a:pPr>
            <a:r>
              <a:rPr lang="pl-PL" sz="8000" dirty="0"/>
              <a:t>-pożary</a:t>
            </a:r>
          </a:p>
          <a:p>
            <a:pPr marL="0" indent="0">
              <a:buNone/>
            </a:pPr>
            <a:endParaRPr lang="pl-PL" sz="8000" dirty="0"/>
          </a:p>
          <a:p>
            <a:pPr marL="0" indent="0">
              <a:buNone/>
            </a:pPr>
            <a:endParaRPr lang="pl-PL" sz="8000" dirty="0"/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  <a:p>
            <a:endParaRPr lang="pl-PL" sz="2000" dirty="0"/>
          </a:p>
          <a:p>
            <a:pPr marL="0" indent="0">
              <a:buNone/>
            </a:pPr>
            <a:r>
              <a:rPr lang="pl-PL" sz="2000" dirty="0"/>
              <a:t> 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endParaRPr lang="pl-PL" sz="2000" dirty="0"/>
          </a:p>
        </p:txBody>
      </p:sp>
      <p:grpSp>
        <p:nvGrpSpPr>
          <p:cNvPr id="48" name="Group 42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4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362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ABCEC3-E7DE-F68D-C253-0F13766E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n-US" sz="4000" dirty="0" err="1"/>
              <a:t>aqicn</a:t>
            </a:r>
            <a:endParaRPr lang="en-US" sz="4000" dirty="0"/>
          </a:p>
        </p:txBody>
      </p:sp>
      <p:pic>
        <p:nvPicPr>
          <p:cNvPr id="9" name="Symbol zastępczy zawartości 8" descr="Obraz zawierający tekst, zrzut ekranu, mapa, oprogramowanie&#10;&#10;Opis wygenerowany automatycznie">
            <a:extLst>
              <a:ext uri="{FF2B5EF4-FFF2-40B4-BE49-F238E27FC236}">
                <a16:creationId xmlns:a16="http://schemas.microsoft.com/office/drawing/2014/main" id="{ADF5FF0D-4A13-4DD9-6ACE-F5936A32A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38" b="-2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8756569-693D-5E0F-0099-4A9E68873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r>
              <a:rPr lang="en-US" sz="2000" dirty="0" err="1"/>
              <a:t>Najmniej</a:t>
            </a:r>
            <a:r>
              <a:rPr lang="en-US" sz="2000" dirty="0"/>
              <a:t> </a:t>
            </a:r>
            <a:r>
              <a:rPr lang="en-US" sz="2000" dirty="0" err="1"/>
              <a:t>estetyczna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intuicyjna</a:t>
            </a:r>
            <a:r>
              <a:rPr lang="en-US" sz="2000" dirty="0"/>
              <a:t> </a:t>
            </a:r>
            <a:r>
              <a:rPr lang="pl-PL" sz="2000" dirty="0"/>
              <a:t>ze </a:t>
            </a:r>
            <a:r>
              <a:rPr lang="en-US" sz="2000" dirty="0" err="1"/>
              <a:t>wszystkich</a:t>
            </a:r>
            <a:r>
              <a:rPr lang="en-US" sz="2000" dirty="0"/>
              <a:t> </a:t>
            </a:r>
            <a:r>
              <a:rPr lang="en-US" sz="2000" dirty="0" err="1"/>
              <a:t>przedstawionych</a:t>
            </a:r>
            <a:r>
              <a:rPr lang="pl-PL" sz="2000" dirty="0"/>
              <a:t> </a:t>
            </a:r>
            <a:r>
              <a:rPr lang="en-US" sz="2000" dirty="0" err="1"/>
              <a:t>aplikacj</a:t>
            </a:r>
            <a:br>
              <a:rPr lang="en-US" sz="2000" dirty="0"/>
            </a:br>
            <a:r>
              <a:rPr lang="en-US" sz="2000" dirty="0"/>
              <a:t>Mapa jest </a:t>
            </a:r>
            <a:r>
              <a:rPr lang="en-US" sz="2000" dirty="0" err="1"/>
              <a:t>ciężka</a:t>
            </a:r>
            <a:r>
              <a:rPr lang="en-US" sz="2000" dirty="0"/>
              <a:t> w </a:t>
            </a:r>
            <a:r>
              <a:rPr lang="en-US" sz="2000" dirty="0" err="1"/>
              <a:t>interakcji</a:t>
            </a:r>
            <a:r>
              <a:rPr lang="pl-PL" sz="2000" dirty="0"/>
              <a:t>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 err="1"/>
              <a:t>Dostępne</a:t>
            </a:r>
            <a:r>
              <a:rPr lang="en-US" sz="2000" dirty="0"/>
              <a:t> </a:t>
            </a:r>
            <a:r>
              <a:rPr lang="en-US" sz="2000" dirty="0" err="1"/>
              <a:t>dane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pl-PL" sz="2000" dirty="0"/>
              <a:t>-</a:t>
            </a:r>
            <a:r>
              <a:rPr lang="en-US" sz="2000" dirty="0"/>
              <a:t>AQI</a:t>
            </a:r>
          </a:p>
          <a:p>
            <a:pPr marL="0" indent="0">
              <a:buNone/>
            </a:pPr>
            <a:r>
              <a:rPr lang="pl-PL" sz="2000" dirty="0"/>
              <a:t>-</a:t>
            </a:r>
            <a:r>
              <a:rPr lang="en-US" sz="2000" dirty="0"/>
              <a:t>PM2.5/PM10</a:t>
            </a:r>
          </a:p>
          <a:p>
            <a:pPr marL="0" indent="0">
              <a:buNone/>
            </a:pPr>
            <a:r>
              <a:rPr lang="pl-PL" sz="2000" dirty="0"/>
              <a:t>-</a:t>
            </a:r>
            <a:r>
              <a:rPr lang="en-US" sz="2000" dirty="0"/>
              <a:t>Dane </a:t>
            </a:r>
            <a:r>
              <a:rPr lang="en-US" sz="2000" dirty="0" err="1"/>
              <a:t>pogodowe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681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5688227-57B3-B29C-9E5D-6DD2E7F1A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600"/>
              <a:t>Mój pomysł na aplikację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012EA888-5309-7315-FA97-53878A564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79143" y="807438"/>
            <a:ext cx="5221625" cy="5243125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35AFD5-1824-EC20-0174-5155A603F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Korzystając z danych dostarczanych przez API Głównego Inspektoratu Ochrony Środowiska, w połączeniu z elastycznością </a:t>
            </a:r>
            <a:r>
              <a:rPr lang="pl-PL" sz="2000" dirty="0" err="1">
                <a:solidFill>
                  <a:schemeClr val="tx1">
                    <a:alpha val="80000"/>
                  </a:schemeClr>
                </a:solidFill>
              </a:rPr>
              <a:t>Django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 Framework oraz dynamiką REACT, pragnę skonstruować aplikację o intuicyjnym interfejsie użytkownika i nowoczesnym wzornictwie, która będzie służyła jako narzędzie do szczegółowego monitoringu stanu jakości powietrza w Polsce.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42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46EE12-0292-2688-97E2-3782B9CBA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5863772" cy="1402470"/>
          </a:xfrm>
        </p:spPr>
        <p:txBody>
          <a:bodyPr anchor="t">
            <a:normAutofit/>
          </a:bodyPr>
          <a:lstStyle/>
          <a:p>
            <a:r>
              <a:rPr lang="pl-PL" sz="3200"/>
              <a:t>Technologie – API GIOS</a:t>
            </a:r>
            <a:endParaRPr lang="en-US" sz="32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FD4440-5280-9932-849F-E0AA6816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8296" cy="3591207"/>
          </a:xfrm>
        </p:spPr>
        <p:txBody>
          <a:bodyPr>
            <a:normAutofit fontScale="92500" lnSpcReduction="20000"/>
          </a:bodyPr>
          <a:lstStyle/>
          <a:p>
            <a:r>
              <a:rPr lang="pl-PL" sz="1700" dirty="0"/>
              <a:t>API Głównego Inspektoratu Ochrony Środowiska umożliwia dostęp do danych o jakości powietrza z sieci monitoringu w Polsce. Dane te, gromadzone w ramach Państwowego Monitoringu Środowiska, obejmują bieżące i historyczne pomiary zanieczyszczeń oraz indeks jakości powietrza. Ograniczenia zapytań do API zapobiegają przeciążeniom systemu. Informacje są dostarczane w formacie JSON, co ułatwia ich integrację z aplikacjami internetowymi i mobilnymi. Dane te mogą ulec zmianie i nie są weryfikowane w czasie rzeczywistym, dlatego zalecane jest odniesienie się do źródła przy ich wykorzystaniu. W przypadku problemów technicznych, GIOŚ oferuje wsparcie poprzez dedykowany adres email.</a:t>
            </a:r>
            <a:endParaRPr lang="en-US" sz="17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6E6A571-BE84-2FE0-7125-0559F1B32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681" y="2328420"/>
            <a:ext cx="6904038" cy="4176943"/>
          </a:xfrm>
          <a:prstGeom prst="rect">
            <a:avLst/>
          </a:prstGeom>
        </p:spPr>
      </p:pic>
      <p:pic>
        <p:nvPicPr>
          <p:cNvPr id="5" name="Obraz 4" descr="Obraz zawierający ptak, godło, kurczak, herb&#10;&#10;Opis wygenerowany automatycznie">
            <a:extLst>
              <a:ext uri="{FF2B5EF4-FFF2-40B4-BE49-F238E27FC236}">
                <a16:creationId xmlns:a16="http://schemas.microsoft.com/office/drawing/2014/main" id="{946B3C91-4622-768E-8AC8-A4FD25853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748" y="293192"/>
            <a:ext cx="1681971" cy="16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8847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719</Words>
  <Application>Microsoft Office PowerPoint</Application>
  <PresentationFormat>Panoramiczny</PresentationFormat>
  <Paragraphs>53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Motyw pakietu Office</vt:lpstr>
      <vt:lpstr>Interaktywna  Mapa Jakości Powietrza</vt:lpstr>
      <vt:lpstr>Agenda</vt:lpstr>
      <vt:lpstr>Zanieczyszczenia powietrza </vt:lpstr>
      <vt:lpstr>Podobne aplikacje webowe</vt:lpstr>
      <vt:lpstr>airly</vt:lpstr>
      <vt:lpstr>IQAir</vt:lpstr>
      <vt:lpstr>aqicn</vt:lpstr>
      <vt:lpstr>Mój pomysł na aplikację</vt:lpstr>
      <vt:lpstr>Technologie – API GIOS</vt:lpstr>
      <vt:lpstr>Technologie – Django Framework | REACT</vt:lpstr>
      <vt:lpstr>machine learning – możliwe zastosowanie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Interaktywna  Mapa Jakości Powietrza</dc:title>
  <dc:creator>Konrad Olszewski</dc:creator>
  <cp:lastModifiedBy>Konrad Olszewski</cp:lastModifiedBy>
  <cp:revision>4</cp:revision>
  <dcterms:created xsi:type="dcterms:W3CDTF">2024-03-09T15:48:15Z</dcterms:created>
  <dcterms:modified xsi:type="dcterms:W3CDTF">2024-03-12T08:51:36Z</dcterms:modified>
</cp:coreProperties>
</file>