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6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1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1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2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6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3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8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6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braz zawierający rafa, obraz, mapa, sztuka&#10;&#10;Opis wygenerowany automatycznie">
            <a:extLst>
              <a:ext uri="{FF2B5EF4-FFF2-40B4-BE49-F238E27FC236}">
                <a16:creationId xmlns:a16="http://schemas.microsoft.com/office/drawing/2014/main" id="{82FF171C-E38C-4FA1-B260-B0E2E9137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6" b="13797"/>
          <a:stretch/>
        </p:blipFill>
        <p:spPr>
          <a:xfrm>
            <a:off x="20" y="-4"/>
            <a:ext cx="12191980" cy="68580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12A65AA-0E0F-E806-24B2-E4F1422DA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199" y="2362200"/>
            <a:ext cx="6438645" cy="2400300"/>
          </a:xfrm>
        </p:spPr>
        <p:txBody>
          <a:bodyPr>
            <a:normAutofit/>
          </a:bodyPr>
          <a:lstStyle/>
          <a:p>
            <a:r>
              <a:rPr lang="pl-PL" sz="4800" dirty="0"/>
              <a:t>Mikrokontrolery PIC24</a:t>
            </a:r>
            <a:endParaRPr lang="en-US" sz="48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C902D71-C914-F1E5-E630-4B998591C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489" y="5075226"/>
            <a:ext cx="6438645" cy="1135074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764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028748-631B-41C1-1518-D3720EE6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PIC24 w Systemach Wbudowanych i </a:t>
            </a:r>
            <a:r>
              <a:rPr lang="pl-PL" dirty="0" err="1"/>
              <a:t>IoT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D9DD55-A08A-AE18-5500-43F7591E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Internet Rzeczy (</a:t>
            </a:r>
            <a:r>
              <a:rPr lang="pl-PL" dirty="0" err="1"/>
              <a:t>IoT</a:t>
            </a:r>
            <a:r>
              <a:rPr lang="pl-PL" dirty="0"/>
              <a:t>):</a:t>
            </a:r>
          </a:p>
          <a:p>
            <a:pPr marL="457200" lvl="1" indent="0">
              <a:buNone/>
            </a:pPr>
            <a:r>
              <a:rPr lang="pl-PL" dirty="0"/>
              <a:t>PIC24 są fundamentem dla urządzeń </a:t>
            </a:r>
            <a:r>
              <a:rPr lang="pl-PL" dirty="0" err="1"/>
              <a:t>IoT</a:t>
            </a:r>
            <a:r>
              <a:rPr lang="pl-PL" dirty="0"/>
              <a:t>, takich jak inteligentne czujniki i zamki, zapewniając połączenia bezprzewodowe (np. przez Bluetooth lub Wi-Fi), przetwarzanie danych sensorycznych i realizację zadań sterujących na podstawie algorytmów.</a:t>
            </a:r>
          </a:p>
          <a:p>
            <a:endParaRPr lang="pl-PL" dirty="0"/>
          </a:p>
          <a:p>
            <a:r>
              <a:rPr lang="pl-PL" dirty="0"/>
              <a:t>Zaawansowane systemy wbudowane:</a:t>
            </a:r>
          </a:p>
          <a:p>
            <a:pPr marL="457200" lvl="1" indent="0">
              <a:buNone/>
            </a:pPr>
            <a:r>
              <a:rPr lang="pl-PL" dirty="0"/>
              <a:t>W aplikacjach wymagających jednoczesnego zarządzania wieloma procesami, takich jak systemy kontroli i monitoringu, PIC24 oferują niezbędną moc obliczeniową i wsparcie dla zaawansowanych protokołów komunikacyjnych.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6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DCE973-8444-F182-1492-6AA1F385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Narzędzia</a:t>
            </a:r>
            <a:r>
              <a:rPr lang="en-US" dirty="0"/>
              <a:t> </a:t>
            </a:r>
            <a:r>
              <a:rPr lang="en-US" dirty="0" err="1"/>
              <a:t>Programistyczne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PIC24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EAE262-B761-ECBB-2EF2-7B8CD464A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MPLAB X IDE:</a:t>
            </a:r>
          </a:p>
          <a:p>
            <a:pPr marL="457200" lvl="1" indent="0">
              <a:buNone/>
            </a:pPr>
            <a:r>
              <a:rPr lang="pl-PL" dirty="0"/>
              <a:t>Środowisko MPLAB X IDE: Jest to zintegrowane środowisko programistyczne od </a:t>
            </a:r>
            <a:r>
              <a:rPr lang="pl-PL" dirty="0" err="1"/>
              <a:t>Microchip</a:t>
            </a:r>
            <a:r>
              <a:rPr lang="pl-PL" dirty="0"/>
              <a:t>, zaprojektowane z myślą o zapewnieniu maksymalnej wydajności i elastyczności podczas pracy z mikrokontrolerami PIC24 (oraz innymi mikrokontrolerami i mikroprocesorami oferowanymi przez </a:t>
            </a:r>
            <a:r>
              <a:rPr lang="pl-PL" dirty="0" err="1"/>
              <a:t>Microchip</a:t>
            </a:r>
            <a:r>
              <a:rPr lang="pl-PL" dirty="0"/>
              <a:t>).</a:t>
            </a:r>
          </a:p>
          <a:p>
            <a:pPr marL="457200" lvl="1" indent="0">
              <a:buNone/>
            </a:pPr>
            <a:r>
              <a:rPr lang="pl-PL" dirty="0"/>
              <a:t>Wsparcie językowe: MPLAB X IDE obsługuje różne języki programowania, w tym C i C++, co pozwala na elastyczne podejście do projektowania oprogramowania.</a:t>
            </a:r>
          </a:p>
          <a:p>
            <a:pPr marL="457200" lvl="1" indent="0">
              <a:buNone/>
            </a:pPr>
            <a:r>
              <a:rPr lang="pl-PL" dirty="0"/>
              <a:t>Funkcje debugowania: Zawiera zaawansowane narzędzia do debugowania, takie jak punkty przerwania, podgląd rejestrów i zmiennych w czasie rzeczywistym, co znacząco ułatwia identyfikację i rozwiązywanie problemów w kodzie.</a:t>
            </a:r>
          </a:p>
          <a:p>
            <a:pPr marL="457200" lvl="1" indent="0">
              <a:buNone/>
            </a:pPr>
            <a:r>
              <a:rPr lang="pl-PL" dirty="0"/>
              <a:t>Integracja z urządzeniami zewnętrznymi: Środowisko współpracuje z szeroką gamą programatorów i emulatorów </a:t>
            </a:r>
            <a:r>
              <a:rPr lang="pl-PL" dirty="0" err="1"/>
              <a:t>Microchip</a:t>
            </a:r>
            <a:r>
              <a:rPr lang="pl-PL" dirty="0"/>
              <a:t>, ułatwiając programowanie mikrokontrolerów i emulację ich pracy w kontrolowanych warunkach.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ED4DF2-7C20-40E6-FF02-16794BA2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Kompilatory i Biblioteki dla PIC24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D6EE6C-B401-1E54-4615-A5AC09D7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Kompilatory:</a:t>
            </a:r>
          </a:p>
          <a:p>
            <a:pPr marL="457200" lvl="1" indent="0">
              <a:buNone/>
            </a:pPr>
            <a:r>
              <a:rPr lang="pl-PL" dirty="0"/>
              <a:t>MPLAB XC16: To dedykowany kompilator dla mikrokontrolerów 16-bitowych, w tym rodziny PIC24, zoptymalizowany pod kątem efektywności kodu wynikowego i łatwości w użyciu.</a:t>
            </a:r>
          </a:p>
          <a:p>
            <a:endParaRPr lang="pl-PL" dirty="0"/>
          </a:p>
          <a:p>
            <a:r>
              <a:rPr lang="pl-PL" dirty="0"/>
              <a:t>Biblioteki i funkcje pomocnicze:</a:t>
            </a:r>
          </a:p>
          <a:p>
            <a:pPr marL="457200" lvl="1" indent="0">
              <a:buNone/>
            </a:pPr>
            <a:r>
              <a:rPr lang="pl-PL" dirty="0"/>
              <a:t>Biblioteki </a:t>
            </a:r>
            <a:r>
              <a:rPr lang="pl-PL" dirty="0" err="1"/>
              <a:t>Microchip</a:t>
            </a:r>
            <a:r>
              <a:rPr lang="pl-PL" dirty="0"/>
              <a:t>: Zestaw gotowych do użycia bibliotek i funkcji pomocniczych, które ułatwiają implementację standardowych funkcji, takich jak komunikacja szeregowa, obsługa protokołów komunikacyjnych i przetwarzanie sygnałów cyfrowych.</a:t>
            </a:r>
          </a:p>
          <a:p>
            <a:pPr marL="457200" lvl="1" indent="0">
              <a:buNone/>
            </a:pPr>
            <a:r>
              <a:rPr lang="pl-PL" dirty="0"/>
              <a:t>Moduły oprogramowania: Dodatkowe moduły ułatwiające tworzenie zaawansowanych aplikacji, np. dla urządzeń </a:t>
            </a:r>
            <a:r>
              <a:rPr lang="pl-PL" dirty="0" err="1"/>
              <a:t>IoT</a:t>
            </a:r>
            <a:r>
              <a:rPr lang="pl-PL" dirty="0"/>
              <a:t>, systemów sterowania czy interfejsów użytkownika.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9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CA4E35-9F40-3A86-6E3F-EC469422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Symulacja i Debugowanie w MPLAB X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E754FF-8F92-F3D0-C83E-A02D0FB0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MPLAB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Configurator</a:t>
            </a:r>
            <a:r>
              <a:rPr lang="pl-PL" dirty="0"/>
              <a:t>:</a:t>
            </a:r>
          </a:p>
          <a:p>
            <a:pPr marL="457200" lvl="1" indent="0">
              <a:buNone/>
            </a:pPr>
            <a:r>
              <a:rPr lang="pl-PL" dirty="0"/>
              <a:t>Narzędzie graficzne ułatwiające konfigurację sprzętową mikrokontrolerów PIC24 oraz generowanie kodu sterującego dla modułów peryferyjnych, co znacznie przyspiesza etap projektowania.</a:t>
            </a:r>
          </a:p>
          <a:p>
            <a:endParaRPr lang="pl-PL" dirty="0"/>
          </a:p>
          <a:p>
            <a:r>
              <a:rPr lang="pl-PL" dirty="0"/>
              <a:t>Symulacja i debugowanie:</a:t>
            </a:r>
          </a:p>
          <a:p>
            <a:pPr marL="457200" lvl="1" indent="0">
              <a:buNone/>
            </a:pPr>
            <a:r>
              <a:rPr lang="pl-PL" dirty="0"/>
              <a:t>MPLAB X IDE oferuje zaawansowane narzędzia symulacyjne i </a:t>
            </a:r>
            <a:r>
              <a:rPr lang="pl-PL" dirty="0" err="1"/>
              <a:t>debugujące</a:t>
            </a:r>
            <a:r>
              <a:rPr lang="pl-PL" dirty="0"/>
              <a:t>, pozwalające na dokładne testowanie kodu w wirtualnym środowisku przed fizycznym wdrożeniem, co minimalizuje ryzyko błędów w gotowych produktach.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2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2AFC22-C4FA-D10A-3894-F9C51375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Kompilatory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Biblioteki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55A11A-69A6-D003-04D5-971A4D720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Kompilatory:</a:t>
            </a:r>
          </a:p>
          <a:p>
            <a:pPr marL="457200" lvl="1" indent="0">
              <a:buNone/>
            </a:pPr>
            <a:r>
              <a:rPr lang="pl-PL" dirty="0"/>
              <a:t>MPLAB XC16: To kompilator zaprojektowany specjalnie dla mikrokontrolerów PIC24, optymalizujący kod pod kątem wydajności i rozmiaru, co jest kluczowe dla systemów wbudowanych z ograniczonymi zasobami.</a:t>
            </a:r>
          </a:p>
          <a:p>
            <a:endParaRPr lang="pl-PL" dirty="0"/>
          </a:p>
          <a:p>
            <a:r>
              <a:rPr lang="pl-PL" dirty="0"/>
              <a:t>Biblioteki i funkcje pomocnicze:</a:t>
            </a:r>
          </a:p>
          <a:p>
            <a:pPr marL="457200" lvl="1" indent="0">
              <a:buNone/>
            </a:pPr>
            <a:r>
              <a:rPr lang="pl-PL" dirty="0"/>
              <a:t>Biblioteki </a:t>
            </a:r>
            <a:r>
              <a:rPr lang="pl-PL" dirty="0" err="1"/>
              <a:t>Microchip</a:t>
            </a:r>
            <a:r>
              <a:rPr lang="pl-PL" dirty="0"/>
              <a:t>: Dostarczają one gotowych do użycia funkcji i modułów oprogramowania, które znacznie przyspieszają proces tworzenia aplikacji, oferując między innymi moduły do komunikacji szeregowej, przetwarzania sygnałów cyfrowych i zarządzania interfejsami użytkownika.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0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7F3475-61A1-3B21-E65F-7109FC36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Symulacja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Debugowanie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B7B99C-B49C-2895-8E8E-4E892156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MPLAB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Configurator</a:t>
            </a:r>
            <a:r>
              <a:rPr lang="pl-PL" dirty="0"/>
              <a:t>:</a:t>
            </a:r>
          </a:p>
          <a:p>
            <a:pPr marL="457200" lvl="1" indent="0">
              <a:buNone/>
            </a:pPr>
            <a:r>
              <a:rPr lang="pl-PL" dirty="0"/>
              <a:t>Jest to narzędzie graficzne ułatwiające konfigurację sprzętu i generowanie kodu źródłowego dla modułów peryferyjnych PIC24, co znacznie upraszcza początkowe etapy projektowania.</a:t>
            </a:r>
          </a:p>
          <a:p>
            <a:endParaRPr lang="pl-PL" dirty="0"/>
          </a:p>
          <a:p>
            <a:r>
              <a:rPr lang="pl-PL" dirty="0"/>
              <a:t>Symulacja i debugowanie:</a:t>
            </a:r>
          </a:p>
          <a:p>
            <a:pPr marL="457200" lvl="1" indent="0">
              <a:buNone/>
            </a:pPr>
            <a:r>
              <a:rPr lang="pl-PL" dirty="0"/>
              <a:t>Symulacja: MPLAB X IDE oferuje symulację działania kodu, pozwalając na testowanie funkcji bez potrzeby fizycznego prototypu.</a:t>
            </a:r>
          </a:p>
          <a:p>
            <a:pPr marL="457200" lvl="1" indent="0">
              <a:buNone/>
            </a:pPr>
            <a:r>
              <a:rPr lang="pl-PL" dirty="0"/>
              <a:t>Debugowanie: Zaawansowane narzędzia debugowania pozwalają na dokładne śledzenie wykonania programu, identyfikację i rozwiązywanie problemów.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18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E69AA-EBCE-499E-81FE-10A8414B1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DD01F6-8EAB-472D-B88A-1434A896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914400"/>
            <a:ext cx="3428999" cy="35019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Dziękuje za uwagę</a:t>
            </a:r>
          </a:p>
        </p:txBody>
      </p:sp>
      <p:pic>
        <p:nvPicPr>
          <p:cNvPr id="4" name="Obraz 3" descr="Obraz zawierający gogle, okulary, kreskówka, żółty&#10;&#10;Opis wygenerowany automatycznie">
            <a:extLst>
              <a:ext uri="{FF2B5EF4-FFF2-40B4-BE49-F238E27FC236}">
                <a16:creationId xmlns:a16="http://schemas.microsoft.com/office/drawing/2014/main" id="{34F6B565-CC72-A070-5FCC-5F9F3F154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36" y="653380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2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9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17D2AFC-C92A-414C-C950-946F8BA8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400"/>
            <a:ext cx="5901573" cy="1447801"/>
          </a:xfrm>
        </p:spPr>
        <p:txBody>
          <a:bodyPr anchor="b">
            <a:normAutofit/>
          </a:bodyPr>
          <a:lstStyle/>
          <a:p>
            <a:r>
              <a:rPr lang="pl-PL" dirty="0"/>
              <a:t>CZYM JEST MIKROKONTROLER?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165DC1-81E3-84ED-4E6B-96F9DC4E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1" y="2884868"/>
            <a:ext cx="5901574" cy="31178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700" b="1" dirty="0"/>
              <a:t>Definicja:</a:t>
            </a:r>
            <a:r>
              <a:rPr lang="pl-PL" sz="1700" dirty="0"/>
              <a:t> Mikrokontroler to scalony system mikroprocesorowy, który jest jak mały komputer. Zawiera wszystkie elementy potrzebne do działania: procesor, pamięć oraz wejścia/wyjścia.</a:t>
            </a:r>
            <a:br>
              <a:rPr lang="pl-PL" sz="1700" dirty="0"/>
            </a:br>
            <a:endParaRPr lang="pl-PL" sz="1700" dirty="0"/>
          </a:p>
          <a:p>
            <a:pPr>
              <a:lnSpc>
                <a:spcPct val="110000"/>
              </a:lnSpc>
            </a:pPr>
            <a:r>
              <a:rPr lang="pl-PL" sz="1700" b="1" dirty="0"/>
              <a:t>Znaczenie: </a:t>
            </a:r>
            <a:r>
              <a:rPr lang="pl-PL" sz="1700" dirty="0"/>
              <a:t>Mikrokontrolery są mózgiem prawie każdego elektronicznego urządzenia, które używamy na co dzień - od zegarków i telefonów komórkowych po zaawansowane systemy w samochodach i przemyśle.</a:t>
            </a:r>
            <a:endParaRPr lang="en-US" sz="1700" dirty="0"/>
          </a:p>
        </p:txBody>
      </p:sp>
      <p:pic>
        <p:nvPicPr>
          <p:cNvPr id="7" name="Obraz 6" descr="Obraz zawierający tekst, diagram, linia, Czcionka&#10;&#10;Opis wygenerowany automatycznie">
            <a:extLst>
              <a:ext uri="{FF2B5EF4-FFF2-40B4-BE49-F238E27FC236}">
                <a16:creationId xmlns:a16="http://schemas.microsoft.com/office/drawing/2014/main" id="{F1447061-7245-36EC-B01A-BAA9DF05F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25" y="1264435"/>
            <a:ext cx="3892475" cy="432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7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82088E-AB8F-0AFF-0D6D-4DE97AA4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Rodzina</a:t>
            </a:r>
            <a:r>
              <a:rPr lang="en-US" dirty="0"/>
              <a:t> </a:t>
            </a:r>
            <a:r>
              <a:rPr lang="en-US" dirty="0" err="1"/>
              <a:t>mikrokontrolerów</a:t>
            </a:r>
            <a:r>
              <a:rPr lang="en-US" dirty="0"/>
              <a:t> PIC24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D130BE-68D1-781E-08F3-B96CA299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Producent: Mikrokontrolery PIC24 są produkowane przez firmę </a:t>
            </a:r>
            <a:r>
              <a:rPr lang="pl-PL" dirty="0" err="1"/>
              <a:t>Microchip</a:t>
            </a:r>
            <a:r>
              <a:rPr lang="pl-PL" dirty="0"/>
              <a:t> Technology, jednego z liderów w branży półprzewodnikowej.</a:t>
            </a:r>
          </a:p>
          <a:p>
            <a:r>
              <a:rPr lang="pl-PL" dirty="0"/>
              <a:t>Charakterystyka: Rodzina PIC24 wyróżnia się 16-bitową architekturą, co oznacza, że mogą szybko i efektywnie przetwarzać dane. Są znane z niskiego zużycia energii, co czyni je idealnymi do przenośnych i energooszczędnych aplikacji.</a:t>
            </a:r>
          </a:p>
          <a:p>
            <a:r>
              <a:rPr lang="pl-PL" dirty="0"/>
              <a:t>Zastosowania: Mikrokontrolery PIC24 znajdują zastosowanie w wielu dziedzinach, od prostych gadżetów, przez urządzenia medyczne, aż po zaawansowane systemy automatyki i sterowania.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2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4BA39D8-35A9-95D3-E136-C402D43A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400"/>
            <a:ext cx="5901573" cy="1447801"/>
          </a:xfrm>
        </p:spPr>
        <p:txBody>
          <a:bodyPr anchor="b">
            <a:normAutofit/>
          </a:bodyPr>
          <a:lstStyle/>
          <a:p>
            <a:r>
              <a:rPr lang="pl-PL"/>
              <a:t>dLACZEGO </a:t>
            </a:r>
            <a:r>
              <a:rPr lang="pl-PL" dirty="0"/>
              <a:t>PIC24?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BB8E1C-5AC1-FA67-7004-5D940E306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1" y="2884868"/>
            <a:ext cx="5901574" cy="31178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600"/>
              <a:t>Wydajność i oszczędność energii: Mikrokontrolery PIC24 łączą w sobie wysoką wydajność z niskim zapotrzebowaniem na energię, co jest kluczowe w wielu zastosowaniach.</a:t>
            </a:r>
          </a:p>
          <a:p>
            <a:pPr>
              <a:lnSpc>
                <a:spcPct val="110000"/>
              </a:lnSpc>
            </a:pPr>
            <a:r>
              <a:rPr lang="pl-PL" sz="1600"/>
              <a:t>Wsparcie i narzędzia: Microchip oferuje szeroki zakres narzędzi programistycznych, bibliotek i dokumentacji, co ułatwia rozwój projektów na mikrokontrolerach PIC24.</a:t>
            </a:r>
          </a:p>
          <a:p>
            <a:pPr>
              <a:lnSpc>
                <a:spcPct val="110000"/>
              </a:lnSpc>
            </a:pPr>
            <a:r>
              <a:rPr lang="pl-PL" sz="1600"/>
              <a:t>Społeczność i zasoby: Istnieje duża społeczność programistów i inżynierów korzystających z PIC24, co oznacza dostęp do bogatej bazy wiedzy, przykładów kodu i wsparcia.</a:t>
            </a:r>
            <a:endParaRPr lang="en-US" sz="1600"/>
          </a:p>
        </p:txBody>
      </p:sp>
      <p:pic>
        <p:nvPicPr>
          <p:cNvPr id="7" name="Obraz 6" descr="Obraz zawierający tekst, Element obwodu, Komponent elektroniczny, elektronika&#10;&#10;Opis wygenerowany automatycznie">
            <a:extLst>
              <a:ext uri="{FF2B5EF4-FFF2-40B4-BE49-F238E27FC236}">
                <a16:creationId xmlns:a16="http://schemas.microsoft.com/office/drawing/2014/main" id="{7378FE9C-575A-0C32-E44F-E70C9A1BD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726" y="1754575"/>
            <a:ext cx="3733378" cy="35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7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679B3C-8990-D9B6-610D-FD978CF1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Architektura</a:t>
            </a:r>
            <a:r>
              <a:rPr lang="en-US" dirty="0"/>
              <a:t> </a:t>
            </a:r>
            <a:r>
              <a:rPr lang="en-US" dirty="0" err="1"/>
              <a:t>mikrokontrolerów</a:t>
            </a:r>
            <a:r>
              <a:rPr lang="en-US" dirty="0"/>
              <a:t> PIC24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4BCBD2-AD82-E8A7-28C7-A0177338D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2095500"/>
            <a:ext cx="10620855" cy="4503708"/>
          </a:xfrm>
        </p:spPr>
        <p:txBody>
          <a:bodyPr>
            <a:normAutofit fontScale="32500" lnSpcReduction="20000"/>
          </a:bodyPr>
          <a:lstStyle/>
          <a:p>
            <a:r>
              <a:rPr lang="pl-PL" sz="3800" dirty="0"/>
              <a:t>16-bitowy rdzeń DSPIC (Architektura harwardzka)</a:t>
            </a:r>
          </a:p>
          <a:p>
            <a:pPr marL="0" indent="0">
              <a:buNone/>
            </a:pPr>
            <a:r>
              <a:rPr lang="pl-PL" sz="3800" dirty="0"/>
              <a:t>	Szybkie przetwarzanie danych: Rdzeń DSPIC umożliwia efektywne operacje matematyczne, kluczowe w aplikacjach takich jak przetwarzanie 	sygnałów czy sterowanie silnikami.</a:t>
            </a:r>
          </a:p>
          <a:p>
            <a:r>
              <a:rPr lang="pl-PL" sz="3800" dirty="0"/>
              <a:t>Pamięć Flash i RAM</a:t>
            </a:r>
          </a:p>
          <a:p>
            <a:pPr marL="0" indent="0">
              <a:buNone/>
            </a:pPr>
            <a:r>
              <a:rPr lang="pl-PL" sz="3800" dirty="0"/>
              <a:t>	Pamięć Flash: Nieulotna, przechowuje program mikrokontrolera. Umożliwia aktualizacje oprogramowania.</a:t>
            </a:r>
          </a:p>
          <a:p>
            <a:pPr marL="0" indent="0">
              <a:buNone/>
            </a:pPr>
            <a:r>
              <a:rPr lang="pl-PL" sz="3800" dirty="0"/>
              <a:t>	Pamięć RAM: Ulotna, używana do tymczasowego przechowywania danych operacyjnych. Kluczowa dla wydajności.</a:t>
            </a:r>
          </a:p>
          <a:p>
            <a:r>
              <a:rPr lang="pl-PL" sz="3800" dirty="0"/>
              <a:t>Peryferia i interfejsy wejścia/wyjścia</a:t>
            </a:r>
          </a:p>
          <a:p>
            <a:pPr marL="0" indent="0">
              <a:buNone/>
            </a:pPr>
            <a:r>
              <a:rPr lang="pl-PL" sz="3800" dirty="0"/>
              <a:t>	</a:t>
            </a:r>
            <a:r>
              <a:rPr lang="pl-PL" sz="3800" dirty="0" err="1"/>
              <a:t>Timery</a:t>
            </a:r>
            <a:r>
              <a:rPr lang="pl-PL" sz="3800" dirty="0"/>
              <a:t>: Dla precyzyjnego </a:t>
            </a:r>
            <a:r>
              <a:rPr lang="pl-PL" sz="3800" dirty="0" err="1"/>
              <a:t>czasowania</a:t>
            </a:r>
            <a:r>
              <a:rPr lang="pl-PL" sz="3800" dirty="0"/>
              <a:t>, np. w sterowaniu silnikami.(5x16-Bit)</a:t>
            </a:r>
          </a:p>
          <a:p>
            <a:pPr marL="0" indent="0">
              <a:buNone/>
            </a:pPr>
            <a:r>
              <a:rPr lang="pl-PL" sz="3800" dirty="0"/>
              <a:t>	Moduły komunikacyjne (UART, SPI, I2C): Umożliwiają komunikację z innymi układami i sensorami. </a:t>
            </a:r>
          </a:p>
          <a:p>
            <a:pPr marL="0" indent="0">
              <a:buNone/>
            </a:pPr>
            <a:r>
              <a:rPr lang="pl-PL" sz="3800" dirty="0"/>
              <a:t>	Przetwornik A/C: Konwersja sygnałów między analogowymi a cyfrowymi dla odczytu czujników i sterowania urządzeniami.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500" b="1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I²C, czyli Inter-</a:t>
            </a:r>
            <a:r>
              <a:rPr lang="pl-PL" sz="2500" b="1" i="0" dirty="0" err="1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Integrated</a:t>
            </a:r>
            <a:r>
              <a:rPr lang="pl-PL" sz="2500" b="1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l-PL" sz="2500" b="1" i="0" dirty="0" err="1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Circuit</a:t>
            </a:r>
            <a:r>
              <a:rPr lang="pl-PL" sz="2500" b="1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, jest synchroniczną, szeregową magistralą komunikacyjną.</a:t>
            </a:r>
          </a:p>
          <a:p>
            <a:pPr marL="0" indent="0">
              <a:buNone/>
            </a:pPr>
            <a:r>
              <a:rPr lang="pl-PL" sz="2500" b="1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SPI – szeregowy interfejs urządzeń peryferyjnych. Jeden z najczęściej używanych interfejsów komunikacyjnych pomiędzy systemami mikroprocesorowymi a układami peryferyjnymi takimi jak: przetworniki ADC/DAC, układy RTC, pamięci EEPROM, pamięci </a:t>
            </a:r>
            <a:r>
              <a:rPr lang="pl-PL" sz="2500" b="1" i="0" dirty="0" err="1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flash</a:t>
            </a:r>
            <a:r>
              <a:rPr lang="pl-PL" sz="2500" b="1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, karty MMC/SD itp.</a:t>
            </a:r>
          </a:p>
          <a:p>
            <a:pPr marL="0" indent="0">
              <a:buNone/>
            </a:pPr>
            <a:r>
              <a:rPr lang="pl-PL" sz="2500" b="1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UART -Uniwersalny asynchroniczny nadajnik-odbiornik, UART – układ scalony służący do asynchronicznego przekazywania i odbierania informacji poprzez port szeregowy. Zawiera on konwerter równoległo-szeregowy, do konwersji danych przesyłanych z komputera, i szeregowo-równoległy, do konwersji danych przychodzących do komputera.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C73923-CBCF-ADCD-6C3F-D9108C61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Modułowość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Skalowalność</a:t>
            </a:r>
            <a:r>
              <a:rPr lang="en-US" dirty="0"/>
              <a:t> PIC24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87501A-192A-EFEA-3525-05CF5F0AA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Modułowość:</a:t>
            </a:r>
          </a:p>
          <a:p>
            <a:pPr marL="0" indent="0">
              <a:buNone/>
            </a:pPr>
            <a:r>
              <a:rPr lang="pl-PL" dirty="0"/>
              <a:t>	Architektura PIC24 umożliwia elastyczne dopasowanie do projektu poprzez wybór 	modułów peryferyjnych, takich jak </a:t>
            </a:r>
            <a:r>
              <a:rPr lang="pl-PL" dirty="0" err="1"/>
              <a:t>timery</a:t>
            </a:r>
            <a:r>
              <a:rPr lang="pl-PL" dirty="0"/>
              <a:t>, komunikacja czy przetworniki. To pozwala na 	precyzyjne dopasowanie funkcjonalności mikrokontrolera do specyficznych wymagań 	aplikacji.</a:t>
            </a:r>
          </a:p>
          <a:p>
            <a:endParaRPr lang="pl-PL" dirty="0"/>
          </a:p>
          <a:p>
            <a:r>
              <a:rPr lang="pl-PL" dirty="0"/>
              <a:t>Skalowalność:</a:t>
            </a:r>
          </a:p>
          <a:p>
            <a:pPr marL="0" indent="0">
              <a:buNone/>
            </a:pPr>
            <a:r>
              <a:rPr lang="pl-PL" dirty="0"/>
              <a:t>	PIC24 to rodzina mikrokontrolerów o zróżnicowanej mocy i funkcjonalnościach, co ułatwia 	wybór odpowiedniego modelu dla konkretnego projektu. Dzięki temu, można łatwo 	skalować projekt w górę lub w dół, w zależności od potrzeb, bez konieczności znacznych 	zmian w kodzie czy projekcie płytki.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0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39F761-70D4-9CC9-C7A7-77D33445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914400"/>
            <a:ext cx="3424329" cy="2067859"/>
          </a:xfrm>
        </p:spPr>
        <p:txBody>
          <a:bodyPr anchor="t">
            <a:normAutofit/>
          </a:bodyPr>
          <a:lstStyle/>
          <a:p>
            <a:r>
              <a:rPr lang="en-US" sz="3200"/>
              <a:t>Oszczędność Energii w PIC24</a:t>
            </a:r>
          </a:p>
        </p:txBody>
      </p:sp>
      <p:pic>
        <p:nvPicPr>
          <p:cNvPr id="5" name="Obraz 4" descr="Obraz zawierający tekst, Czcionka, zrzut ekranu, numer&#10;&#10;Opis wygenerowany automatycznie">
            <a:extLst>
              <a:ext uri="{FF2B5EF4-FFF2-40B4-BE49-F238E27FC236}">
                <a16:creationId xmlns:a16="http://schemas.microsoft.com/office/drawing/2014/main" id="{E4173132-7FE5-7273-8C9D-722776E1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71" y="4354911"/>
            <a:ext cx="3424329" cy="52221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B03D5F-C376-C3AD-9F86-153133FBD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244" y="914400"/>
            <a:ext cx="6361355" cy="57073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500" dirty="0"/>
              <a:t>Tryby oszczędzania energii: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pl-PL" sz="1500" dirty="0"/>
              <a:t>Technologia </a:t>
            </a:r>
            <a:r>
              <a:rPr lang="pl-PL" sz="1500" dirty="0" err="1"/>
              <a:t>eXtreme</a:t>
            </a:r>
            <a:r>
              <a:rPr lang="pl-PL" sz="1500" dirty="0"/>
              <a:t> </a:t>
            </a:r>
            <a:r>
              <a:rPr lang="pl-PL" sz="1500" dirty="0" err="1"/>
              <a:t>Low</a:t>
            </a:r>
            <a:r>
              <a:rPr lang="pl-PL" sz="1500" dirty="0"/>
              <a:t> Power (XLP): Mikrokontrolery PIC24F posiadają technologię </a:t>
            </a:r>
            <a:r>
              <a:rPr lang="pl-PL" sz="1500" dirty="0" err="1"/>
              <a:t>eXtreme</a:t>
            </a:r>
            <a:r>
              <a:rPr lang="pl-PL" sz="1500" dirty="0"/>
              <a:t> </a:t>
            </a:r>
            <a:r>
              <a:rPr lang="pl-PL" sz="1500" dirty="0" err="1"/>
              <a:t>Low</a:t>
            </a:r>
            <a:r>
              <a:rPr lang="pl-PL" sz="1500" dirty="0"/>
              <a:t> Power, która umożliwia ich działanie w trybie głębokiego uśpienia (</a:t>
            </a:r>
            <a:r>
              <a:rPr lang="pl-PL" sz="1500" dirty="0" err="1"/>
              <a:t>Deep</a:t>
            </a:r>
            <a:r>
              <a:rPr lang="pl-PL" sz="1500" dirty="0"/>
              <a:t> </a:t>
            </a:r>
            <a:r>
              <a:rPr lang="pl-PL" sz="1500" dirty="0" err="1"/>
              <a:t>Sleep</a:t>
            </a:r>
            <a:r>
              <a:rPr lang="pl-PL" sz="1500" dirty="0"/>
              <a:t>), redukując zużycie energii do minimum.</a:t>
            </a:r>
          </a:p>
          <a:p>
            <a:pPr lvl="1">
              <a:lnSpc>
                <a:spcPct val="110000"/>
              </a:lnSpc>
            </a:pPr>
            <a:endParaRPr lang="pl-PL" sz="15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pl-PL" sz="1500" dirty="0"/>
              <a:t>Dual-</a:t>
            </a:r>
            <a:r>
              <a:rPr lang="pl-PL" sz="1500" dirty="0" err="1"/>
              <a:t>partition</a:t>
            </a:r>
            <a:r>
              <a:rPr lang="pl-PL" sz="1500" dirty="0"/>
              <a:t> Flash </a:t>
            </a:r>
            <a:r>
              <a:rPr lang="pl-PL" sz="1500" dirty="0" err="1"/>
              <a:t>memory</a:t>
            </a:r>
            <a:r>
              <a:rPr lang="pl-PL" sz="1500" dirty="0"/>
              <a:t>: Pozwala na bezpieczne przeprogramowywanie podczas pracy, co jest kluczowe w aplikacjach wymagających aktualizacji </a:t>
            </a:r>
            <a:r>
              <a:rPr lang="pl-PL" sz="1500" dirty="0" err="1"/>
              <a:t>firmware</a:t>
            </a:r>
            <a:r>
              <a:rPr lang="pl-PL" sz="1500" dirty="0"/>
              <a:t> bez przerwy w działaniu, przy jednoczesnym niskim zużyciu energii.</a:t>
            </a:r>
          </a:p>
          <a:p>
            <a:pPr marL="0" indent="0">
              <a:lnSpc>
                <a:spcPct val="110000"/>
              </a:lnSpc>
              <a:buNone/>
            </a:pPr>
            <a:endParaRPr lang="pl-PL" sz="1500" dirty="0"/>
          </a:p>
          <a:p>
            <a:pPr>
              <a:lnSpc>
                <a:spcPct val="110000"/>
              </a:lnSpc>
            </a:pPr>
            <a:r>
              <a:rPr lang="pl-PL" sz="1500" dirty="0"/>
              <a:t>Znaczenie w aplikacjach: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pl-PL" sz="1500" dirty="0"/>
              <a:t>Długa żywotność baterii: Zastosowanie wyżej wymienionych funkcji i trybów może umożliwić działanie urządzenia na baterii przez ponad 20 lat, co jest istotne w aplikacjach, gdzie wymagana jest nieprzerwana praca przez długi czas, jak w detektorach dymu czy urządzeniach monitorujących zdrowie.</a:t>
            </a:r>
          </a:p>
        </p:txBody>
      </p:sp>
    </p:spTree>
    <p:extLst>
      <p:ext uri="{BB962C8B-B14F-4D97-AF65-F5344CB8AC3E}">
        <p14:creationId xmlns:p14="http://schemas.microsoft.com/office/powerpoint/2010/main" val="8877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51111A-CB33-8091-7243-4511535A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Wydajność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Niezawodność</a:t>
            </a:r>
            <a:r>
              <a:rPr lang="en-US" dirty="0"/>
              <a:t> PIC24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29B26-9A73-96E6-4EA0-5DCFB669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Wydajność</a:t>
            </a:r>
          </a:p>
          <a:p>
            <a:pPr marL="0" indent="0">
              <a:buNone/>
            </a:pPr>
            <a:r>
              <a:rPr lang="pl-PL" dirty="0"/>
              <a:t>	16-bitowa architektura: PIC24 oferują wysoką przepustowość danych i efektywne przetwarzanie 	instrukcji dzięki 16-bitowej architekturze, zwiększając moc obliczeniową przy zachowaniu 	optymalnego 	zużycia energii.</a:t>
            </a:r>
          </a:p>
          <a:p>
            <a:r>
              <a:rPr lang="pl-PL" dirty="0"/>
              <a:t>Optymalizacja kosztów</a:t>
            </a:r>
          </a:p>
          <a:p>
            <a:pPr marL="0" indent="0">
              <a:buNone/>
            </a:pPr>
            <a:r>
              <a:rPr lang="pl-PL" dirty="0"/>
              <a:t>	 Dzięki efektywnemu wykorzystaniu zasobów sprzętowych, PIC24 zapewniają doskonałą wydajność w 	stosunku do kosztów produkcji i eksploatacji, umożliwiając rozwój ekonomicznych systemów.</a:t>
            </a:r>
          </a:p>
          <a:p>
            <a:r>
              <a:rPr lang="pl-PL" dirty="0"/>
              <a:t>Niezawodność</a:t>
            </a:r>
          </a:p>
          <a:p>
            <a:pPr marL="0" indent="0">
              <a:buNone/>
            </a:pPr>
            <a:r>
              <a:rPr lang="pl-PL" dirty="0"/>
              <a:t>	Zaawansowane procesy produkcyjne: Wykorzystanie nowoczesnych technologii w procesach produkcyjnych 	mikrokontrolerów PIC24 minimalizuje ryzyko defektów i zwiększa żywotność urządzeń.</a:t>
            </a:r>
          </a:p>
          <a:p>
            <a:pPr marL="0" indent="0">
              <a:buNone/>
            </a:pPr>
            <a:r>
              <a:rPr lang="pl-PL" dirty="0"/>
              <a:t>	Testy jakościowe: PIC24 poddawane są intensywnym testom funkcjonalnym i środowiskowym, symulującym 	ekstremalne warunki pracy, co potwierdza ich niezawodność w aplikacjach krytycznych.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9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FB66AC-C83C-8507-7571-CBDD4707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Zastosowania mikrokontrolerów PIC24 w Przemyśle i Automatyce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BA3D65-2868-B2CE-7B19-FBAB9F65A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Przemysł:</a:t>
            </a:r>
          </a:p>
          <a:p>
            <a:pPr marL="457200" lvl="1" indent="0">
              <a:buNone/>
            </a:pPr>
            <a:r>
              <a:rPr lang="pl-PL" dirty="0"/>
              <a:t>Sterowanie maszynami: PIC24 są kluczowe w precyzyjnym sterowaniu maszynami przemysłowymi, dzięki szybkiemu przetwarzaniu sygnałów i możliwości obsługi wielu zadań w czasie rzeczywistym. Ich zdolność do obsługi przerywań i precyzyjnego timingu jest wykorzystywana w kontroli procesów i sekwencjonowaniu zadań.</a:t>
            </a:r>
          </a:p>
          <a:p>
            <a:endParaRPr lang="pl-PL" dirty="0"/>
          </a:p>
          <a:p>
            <a:r>
              <a:rPr lang="pl-PL" dirty="0"/>
              <a:t>Automatyka budynkowa:</a:t>
            </a:r>
          </a:p>
          <a:p>
            <a:pPr marL="457200" lvl="1" indent="0">
              <a:buNone/>
            </a:pPr>
            <a:r>
              <a:rPr lang="pl-PL" dirty="0"/>
              <a:t>Systemy zarządzania budynkami (BMS): PIC24 umożliwiają integrację i kontrolę systemów HVAC, oświetlenia i bezpieczeństwa, oferując zaawansowane funkcje takie jak harmonogramowanie zadań, optymalizacja zużycia energii i monitorowanie stanu systemów w budynku.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89837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1F3F0"/>
      </a:lt2>
      <a:accent1>
        <a:srgbClr val="AE4DC3"/>
      </a:accent1>
      <a:accent2>
        <a:srgbClr val="6E3FB3"/>
      </a:accent2>
      <a:accent3>
        <a:srgbClr val="4D4EC3"/>
      </a:accent3>
      <a:accent4>
        <a:srgbClr val="3B6DB1"/>
      </a:accent4>
      <a:accent5>
        <a:srgbClr val="4DB1C3"/>
      </a:accent5>
      <a:accent6>
        <a:srgbClr val="3BB193"/>
      </a:accent6>
      <a:hlink>
        <a:srgbClr val="3E93BC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1381</Words>
  <Application>Microsoft Office PowerPoint</Application>
  <PresentationFormat>Panoramiczny</PresentationFormat>
  <Paragraphs>94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Arial</vt:lpstr>
      <vt:lpstr>Grandview</vt:lpstr>
      <vt:lpstr>Grandview Display</vt:lpstr>
      <vt:lpstr>Roboto</vt:lpstr>
      <vt:lpstr>CitationVTI</vt:lpstr>
      <vt:lpstr>Mikrokontrolery PIC24</vt:lpstr>
      <vt:lpstr>CZYM JEST MIKROKONTROLER?</vt:lpstr>
      <vt:lpstr> Rodzina mikrokontrolerów PIC24</vt:lpstr>
      <vt:lpstr>dLACZEGO PIC24?</vt:lpstr>
      <vt:lpstr>Architektura mikrokontrolerów PIC24</vt:lpstr>
      <vt:lpstr>Modułowość i Skalowalność PIC24</vt:lpstr>
      <vt:lpstr>Oszczędność Energii w PIC24</vt:lpstr>
      <vt:lpstr>Wydajność i Niezawodność PIC24</vt:lpstr>
      <vt:lpstr>Zastosowania mikrokontrolerów PIC24 w Przemyśle i Automatyce</vt:lpstr>
      <vt:lpstr>PIC24 w Systemach Wbudowanych i IoT</vt:lpstr>
      <vt:lpstr>Narzędzia Programistyczne dla PIC24</vt:lpstr>
      <vt:lpstr>Kompilatory i Biblioteki dla PIC24</vt:lpstr>
      <vt:lpstr>Symulacja i Debugowanie w MPLAB X</vt:lpstr>
      <vt:lpstr>Kompilatory i Biblioteki</vt:lpstr>
      <vt:lpstr>Symulacja i Debugowanie</vt:lpstr>
      <vt:lpstr>Dziękuje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Mikrokontrolery PIC24</dc:title>
  <dc:creator>Konrad Olszewski</dc:creator>
  <cp:lastModifiedBy>Konrad Olszewski</cp:lastModifiedBy>
  <cp:revision>3</cp:revision>
  <dcterms:created xsi:type="dcterms:W3CDTF">2024-03-05T19:06:00Z</dcterms:created>
  <dcterms:modified xsi:type="dcterms:W3CDTF">2024-03-13T10:02:38Z</dcterms:modified>
</cp:coreProperties>
</file>