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55" autoAdjust="0"/>
  </p:normalViewPr>
  <p:slideViewPr>
    <p:cSldViewPr snapToGrid="0">
      <p:cViewPr>
        <p:scale>
          <a:sx n="100" d="100"/>
          <a:sy n="100" d="100"/>
        </p:scale>
        <p:origin x="4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Testing 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Logistic Regression</c:v>
                </c:pt>
                <c:pt idx="1">
                  <c:v>Random Forest</c:v>
                </c:pt>
                <c:pt idx="2">
                  <c:v>FFN (max logit agg)</c:v>
                </c:pt>
                <c:pt idx="3">
                  <c:v>Attention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0.88</c:v>
                </c:pt>
                <c:pt idx="1">
                  <c:v>0.87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42-4FC7-AF74-9B4BCE08F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8923695"/>
        <c:axId val="1078945295"/>
      </c:barChart>
      <c:catAx>
        <c:axId val="107892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45295"/>
        <c:crosses val="autoZero"/>
        <c:auto val="1"/>
        <c:lblAlgn val="ctr"/>
        <c:lblOffset val="100"/>
        <c:noMultiLvlLbl val="0"/>
      </c:catAx>
      <c:valAx>
        <c:axId val="1078945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92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F627-9725-449D-86C9-C00A6BA098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0EAED-65CA-4218-ADBD-D340FBB1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Hello, I am Kolton Hauck and my project revolves around using </a:t>
            </a:r>
            <a:r>
              <a:rPr lang="en-US" dirty="0" err="1"/>
              <a:t>snomed</a:t>
            </a:r>
            <a:r>
              <a:rPr lang="en-US" dirty="0"/>
              <a:t> codes for PA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there is a bit of a caveat to this, that I’ll get 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fully connected feed forward, here are the details. There were three different aggregation techniques I tested: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averaged the embeddings (like logistic regression and random forest)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averaged the logits generated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 took the max logits generated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architecture consisted of 3 fully connected layers with sizes 128, 128 and 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dirty="0" err="1"/>
              <a:t>BCEWithLogitsLoss</a:t>
            </a:r>
            <a:r>
              <a:rPr lang="en-US" dirty="0"/>
              <a:t> as my loss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as my activation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Adam optimizer with a </a:t>
            </a:r>
            <a:r>
              <a:rPr lang="en-US" dirty="0" err="1"/>
              <a:t>lr</a:t>
            </a:r>
            <a:r>
              <a:rPr lang="en-US" dirty="0"/>
              <a:t> of 0.001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Batch size of 30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final testing f1 scores for the different methods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86% for the mean sequences/embeddings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98% for the mean logits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100% for the max logits aggregation method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are the training accuracy and loss curves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Now, I thought maybe there was some bias in the model or some way the data was pre-processed that resulted in this, and that very well may be the case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I did test the model with no oversampling – meaning each patient had only one set of features in the whole dataset (instead of possibly multiple as demonstrated with the oversampling performed)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that also had very similar training curve and had a final testing f1 of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attention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architecture consisted of an attention layer with 6 attention heads with 2 fully connected layers with sizes 128 and 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dirty="0" err="1"/>
              <a:t>BCEWithLogitsLoss</a:t>
            </a:r>
            <a:r>
              <a:rPr lang="en-US" dirty="0"/>
              <a:t> as my loss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as my activation for the FC layers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Adam optimizer with a </a:t>
            </a:r>
            <a:r>
              <a:rPr lang="en-US" dirty="0" err="1"/>
              <a:t>lr</a:t>
            </a:r>
            <a:r>
              <a:rPr lang="en-US" dirty="0"/>
              <a:t> of 0.001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Batch size of 30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My final testing f1 scores was 1.0 as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here’s the training curve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reiterate, there’s a side by side comparison of the testing f1 scores for each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leads me to areas of improvement and future 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the ML models, I would like to test other aggregation techniques – were they held back because of that?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also obviously need to make sure there is no bias in the pre-processing step. I went through it a couple of times, but nothing stood out to me, so if anything stood out to you, please let me know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also need to test on actual prior-auth data – and maybe do some unsupervised learning, like clustering / anomaly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Prior-authorization or PA, generally, is a process used by health insurers to pre-emptively ensure that a certain procedure, service, medication – whatever it may be – is a valid ‘thing’ to give to a patient based on the patient’s medical history, symptoms, health, and other factors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have PA for a few reasons: notably to ensure the health and safety of the patient – by quickly authorizing procedures that they need and are medically necessary and appropriate for the condition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PA also helps reduce unnecessary costs in healthcare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Ideally PA will improve patient outcomes by leading providers to the most effective treatments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should keep premiums more affordable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Automating this process would be beneficial for a few reasons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Manual PA is time consuming, labor-intensive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Delay could mean increased risk for the patient – waiting to be authorized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help reduce human error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help reduce administrative burden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Let me walk through a basic example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patient gets sick and seeks care from their provider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Their provider identifies a need for a chest x-ray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Provider sends a PA request to the patient’s insurance company (along with other information such as the patient’s medical record)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request gets review by the insurance company for medical necessity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Perhaps more information is requested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then an approval or denial is issued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this, there are a few caveats I want to mention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had trouble finding a dataset that has exactly what you would want for a PA-prediction task -&gt; specifically the labels on whether a ‘something’ was authorized or not – if anyone knows of any good datasets out there, please let me know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of this went with </a:t>
            </a:r>
            <a:r>
              <a:rPr lang="en-US" dirty="0" err="1"/>
              <a:t>synthea</a:t>
            </a:r>
            <a:r>
              <a:rPr lang="en-US" dirty="0"/>
              <a:t> because you are able to generate a lot of samples – which I generated a little over 50,000 samples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Ways I simplified the project </a:t>
            </a:r>
            <a:r>
              <a:rPr lang="en-US" dirty="0" err="1"/>
              <a:t>futher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1) picked a single procedure of interest – ‘chest x-ray’ as these typically require PA and assumed that if a ‘chest x-ray’ was performed, then it was </a:t>
            </a:r>
            <a:r>
              <a:rPr lang="en-US" dirty="0" err="1"/>
              <a:t>PA’d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2) The main problem though, is that there are no ‘negative’ observations – no declined Pas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so, I decided to keep ‘chest x-ray’ as my positive label and everything else as my negative label  – this is not a PA prediction task anymore, but I figured that this would be a good starting point or proof of concept of the methodology used here. I figured that if the model could distinguish between if the next procedure is a Chest x-ray or something else, then it might translate ok to comparing if the next procedure is Chest x-ray or not.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Don’t know if that was a valid assumption or not, but I went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7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Synthea</a:t>
            </a:r>
            <a:r>
              <a:rPr lang="en-US" dirty="0"/>
              <a:t> is essentially a relational database or a collection of tables with primary and foreign keys and other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patient could have varying number of encounters.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encounter has a varying number of procedures associated with it, varying number of </a:t>
            </a:r>
            <a:r>
              <a:rPr lang="en-US" dirty="0" err="1"/>
              <a:t>careplans</a:t>
            </a:r>
            <a:r>
              <a:rPr lang="en-US" dirty="0"/>
              <a:t> and varying number of conditions (and more but I just included these)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of these procedures, </a:t>
            </a:r>
            <a:r>
              <a:rPr lang="en-US" dirty="0" err="1"/>
              <a:t>careplans</a:t>
            </a:r>
            <a:r>
              <a:rPr lang="en-US" dirty="0"/>
              <a:t> and conditions though are simply represent by a SNOMED-CT code – usually a Description code and a Reason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to label my data, if there was a chest x-ray as a procedure, this patient became a positive observation, at which point, I disregarded this encounter completely (because I didn’t want that to influence the models) and kept the previous encounters as the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previous encounter had their own associated procedures, </a:t>
            </a:r>
            <a:r>
              <a:rPr lang="en-US" dirty="0" err="1"/>
              <a:t>careplans</a:t>
            </a:r>
            <a:r>
              <a:rPr lang="en-US" dirty="0"/>
              <a:t>, 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Because there was a class imbalance, I oversampled this positive label by then taking the patients with multiple chest x-rays, and including the previous encounters to those procedures as another input feature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 demonstrate, this patient might have multiple chest x-rays. Not only do these 2 encounters become an observation because of this top chest x-ray, but I also take this encounter by itself as an observation because of this chest x-ray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0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as for a negative label, as long as they did not have any chest x-rays, they were a negative label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I have my observations, I need my actual features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starting with my patient, who now has lots of collections of </a:t>
            </a:r>
            <a:r>
              <a:rPr lang="en-US" dirty="0" err="1"/>
              <a:t>snomed</a:t>
            </a:r>
            <a:r>
              <a:rPr lang="en-US" dirty="0"/>
              <a:t> codes, first I flattened these into a single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ran these natural language descriptions through a sentence transformer – in this case </a:t>
            </a:r>
            <a:r>
              <a:rPr lang="en-US" dirty="0" err="1"/>
              <a:t>BioLORD</a:t>
            </a:r>
            <a:r>
              <a:rPr lang="en-US" dirty="0"/>
              <a:t> – which was actually trained on </a:t>
            </a:r>
            <a:r>
              <a:rPr lang="en-US" dirty="0" err="1"/>
              <a:t>snomed</a:t>
            </a:r>
            <a:r>
              <a:rPr lang="en-US" dirty="0"/>
              <a:t> codes and got out an array of embeddings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array of embeddings is what was actually fed to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the models I used to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traditional machine learning models include logistic regression and random forest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deep learning models include a FC feed forward and a model using attention weights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split my data into 70/15/15 split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oversampling I discussed turned the number of ‘chest x-ray’ patients/observations from 5700 to 11000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also </a:t>
            </a:r>
            <a:r>
              <a:rPr lang="en-US" dirty="0" err="1"/>
              <a:t>undersampled</a:t>
            </a:r>
            <a:r>
              <a:rPr lang="en-US" dirty="0"/>
              <a:t> the ‘Other’ class in the training dataset to match that of the ‘chest x-ray’ class count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again, I use BioLORD-2023 – which is on </a:t>
            </a:r>
            <a:r>
              <a:rPr lang="en-US" dirty="0" err="1"/>
              <a:t>huggingface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is a histogram showing the number of encounters per patient – it’s a pretty large dataset (this is the number of encounters, not the number of </a:t>
            </a:r>
            <a:r>
              <a:rPr lang="en-US" dirty="0" err="1"/>
              <a:t>snomed</a:t>
            </a:r>
            <a:r>
              <a:rPr lang="en-US" dirty="0"/>
              <a:t> codes associated with each patient)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here is a histogram showing – in the oversampled data - the number of observations per patient, meaning many had just 1 chest </a:t>
            </a:r>
            <a:r>
              <a:rPr lang="en-US" dirty="0" err="1"/>
              <a:t>xray</a:t>
            </a:r>
            <a:r>
              <a:rPr lang="en-US" dirty="0"/>
              <a:t>, but lots had 3 or 4 or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2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how well did the models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some information about the model, I averaged the list of input embeddings so that there was a standard input size the model can expect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dirty="0" err="1"/>
              <a:t>optuna</a:t>
            </a:r>
            <a:r>
              <a:rPr lang="en-US" dirty="0"/>
              <a:t> for hyperparameter tuning, I did 10 studies, these were the best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F1 score was 88% which is pretty good. And shown is the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Random Forest classifier was implemented very similarly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Averaged the list of embeddings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studies done with </a:t>
            </a:r>
            <a:r>
              <a:rPr lang="en-US" dirty="0" err="1"/>
              <a:t>optuna</a:t>
            </a:r>
            <a:r>
              <a:rPr lang="en-US" dirty="0"/>
              <a:t>, here are the best parameters, had a final testing F1 of 87%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shown is the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0EAED-65CA-4218-ADBD-D340FBB1A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1242-A38E-D6E1-C3F8-93318132E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647D8-745F-38E1-249B-3765193B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A839-F671-4D65-8F5D-4014E6C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FE89-D513-AF98-1359-25E711F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C26B-520B-4E64-5666-D00B9ABD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7E3-F516-2ABB-645E-1E7D9DE9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A16BF-870B-9CA5-1FB7-40120913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5D84-B744-1B63-8B36-61543B76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8593-F90B-97B7-64B0-D67030BE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B555-B87B-8020-ED5F-805C9EC0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DA5CF-D93E-870F-8AE9-9B996B5AC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EF46-364C-C21E-290A-743530D0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DA7D-6F45-5BED-7061-A8B746A0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C9EC-3F78-1E69-6DF9-691C770F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C1C3-55BE-3407-720D-E15654CE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FB75-7C89-9388-5BE8-7D75920F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DC7E-0B45-A36E-8C0A-F032011F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A714-CD89-8753-50AE-70EB07F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D5E4-4CD8-3143-7DE7-5B4DEC32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462E-0300-9476-BE16-6F90E58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34D-322B-AA5A-6563-55CD83CC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1FC4-BBFC-E98E-8411-E5B3F293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7CE9-5168-6446-9231-807A5178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99D9-0900-AFAC-000B-D9C6410B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CA42-0732-D118-1586-867213E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3D3A-3C93-474B-E572-251341F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08B7-8CD9-FD24-5754-E274447B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88B57-154D-1A92-1EBE-093728D6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AE11-5D21-5CE1-9BBE-8FB85E75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5FA7-A74E-D113-A1A5-04C81532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57000-93B8-EF8C-9823-D5769533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862D-4C99-B0F5-14EC-53F44D3E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62EF-0FF5-A884-D409-B0DFCEC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CB8B6-4175-8210-9E89-0493532E3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D41D-3C52-3C94-E310-FFCE91FFB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82BD4-B6CD-1267-ABCA-61EE5EA7E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D4CC0-92E3-4337-A78B-5782ABE4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27EA0-DCB5-04AF-8730-981F3506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E3E7C-E166-063B-ACC9-EFD9CBB5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36E-A48D-8AD9-33D9-9EFDAB51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3F01-EEE8-6CAB-DB91-3A9F217F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E8E2A-5A2A-52E6-832F-5455330C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3F7-D366-D44E-0071-F37A2C9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CC4A5-5D8C-E1DC-4CD5-4BECC4FC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7649-7375-EBBA-B206-FC1467DB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F75FB-CFAA-9942-D800-74D5B0B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7177-4DBE-EF8B-B7A7-557F8751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C4C8-3288-E1FF-3069-795B8A2E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6112-22DE-2440-F144-91A79625D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78C8-3C21-E07D-2860-5BEF038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E835-F77D-93F0-738F-328BD67A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F2EF-F652-3C90-7E6B-D445DA43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803F-C461-00A9-A89C-6782A662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51059-671D-D1C2-97A3-7513F8CE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8492-AD13-029A-2CEF-C05D3841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FAC4A-B143-BDAD-5E33-6753A97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C316-75DC-B8B6-0679-C2427EAB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C548-3E93-8EA1-25CE-24EFCD78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8F693-1E25-4D05-A3B8-5436A8E3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E7BA-3C8D-B5DC-9DEA-277C1AAB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7C937-91CE-1718-716E-DAD8EE036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C6D2E-1EC3-45C4-95B4-C569F6C2E2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906E-56E0-740C-DB57-92DD2F83F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1CDA-4135-357D-C780-B119A3D6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5E6DF-2D31-49BE-B4BE-52DB9460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ynthea.mitre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gna.com/knowledge-center/what-is-prior-authorization" TargetMode="External"/><Relationship Id="rId5" Type="http://schemas.openxmlformats.org/officeDocument/2006/relationships/hyperlink" Target="https://www.analytixhealthcaresolutions.com/2019/12/17/the-importance-of-prior-authorization-and-how-to-improve-its-process/" TargetMode="External"/><Relationship Id="rId4" Type="http://schemas.openxmlformats.org/officeDocument/2006/relationships/hyperlink" Target="https://huggingface.co/FremyCompany/BioLORD-202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75B1-176A-DB5B-192E-2854F4D6B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SNOMED-CT codes for Prior-Authorization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A7417-5B51-039C-F1FD-E0F197677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Kolton Hauck</a:t>
            </a:r>
          </a:p>
          <a:p>
            <a:r>
              <a:rPr lang="en-US" dirty="0"/>
              <a:t>BMI6114</a:t>
            </a:r>
          </a:p>
          <a:p>
            <a:r>
              <a:rPr lang="en-US" dirty="0"/>
              <a:t>4/23/2024</a:t>
            </a:r>
          </a:p>
        </p:txBody>
      </p:sp>
    </p:spTree>
    <p:extLst>
      <p:ext uri="{BB962C8B-B14F-4D97-AF65-F5344CB8AC3E}">
        <p14:creationId xmlns:p14="http://schemas.microsoft.com/office/powerpoint/2010/main" val="314453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1ED2068-6525-5B6A-F5BD-8FE01E47FAD9}"/>
              </a:ext>
            </a:extLst>
          </p:cNvPr>
          <p:cNvSpPr txBox="1"/>
          <p:nvPr/>
        </p:nvSpPr>
        <p:spPr>
          <a:xfrm>
            <a:off x="6337300" y="1261955"/>
            <a:ext cx="558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aggregation methods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Logits mean </a:t>
            </a:r>
            <a:r>
              <a:rPr lang="en-US" dirty="0" err="1"/>
              <a:t>agg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Logits max </a:t>
            </a:r>
            <a:r>
              <a:rPr lang="en-US" dirty="0" err="1"/>
              <a:t>agg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Sequence mean </a:t>
            </a:r>
            <a:r>
              <a:rPr lang="en-US" dirty="0" err="1"/>
              <a:t>agg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FC layers (128, 128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BCEWithLogitsLoss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Optimizer, </a:t>
            </a:r>
            <a:r>
              <a:rPr lang="en-US" dirty="0" err="1"/>
              <a:t>lr</a:t>
            </a:r>
            <a:r>
              <a:rPr lang="en-US" dirty="0"/>
              <a:t>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BS=30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Seq </a:t>
            </a:r>
            <a:r>
              <a:rPr lang="en-US" dirty="0" err="1"/>
              <a:t>agg</a:t>
            </a:r>
            <a:r>
              <a:rPr lang="en-US" dirty="0"/>
              <a:t>: 0.862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Logits </a:t>
            </a:r>
            <a:r>
              <a:rPr lang="en-US" dirty="0" err="1"/>
              <a:t>agg</a:t>
            </a:r>
            <a:r>
              <a:rPr lang="en-US" dirty="0"/>
              <a:t>: 0.988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Logits </a:t>
            </a:r>
            <a:r>
              <a:rPr lang="en-US" dirty="0" err="1"/>
              <a:t>agg</a:t>
            </a:r>
            <a:r>
              <a:rPr lang="en-US" dirty="0"/>
              <a:t>: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b="1" dirty="0"/>
              <a:t>Fully Connected Feed Forward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Attention Model</a:t>
            </a:r>
          </a:p>
          <a:p>
            <a:pPr lvl="1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0FF8A-D9E6-B0E1-86EF-7C9551F2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99" y="376438"/>
            <a:ext cx="6439669" cy="1906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0F043-A6AA-37DC-F2B4-EC7185A30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514083"/>
            <a:ext cx="6337299" cy="1906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39617A-F966-AD81-ACA6-634C2C78C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400" y="4651729"/>
            <a:ext cx="6337300" cy="1888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DBEBE6-84D3-D15D-8300-5382BDE40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01" y="1825625"/>
            <a:ext cx="6337298" cy="19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Fully Connected Feed Forward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90C89-8305-749A-8A4F-20F452882BB9}"/>
              </a:ext>
            </a:extLst>
          </p:cNvPr>
          <p:cNvSpPr txBox="1"/>
          <p:nvPr/>
        </p:nvSpPr>
        <p:spPr>
          <a:xfrm>
            <a:off x="6096000" y="1825625"/>
            <a:ext cx="5969000" cy="486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A9A6A-4836-BE42-69F0-3141FA5BC4C1}"/>
              </a:ext>
            </a:extLst>
          </p:cNvPr>
          <p:cNvSpPr txBox="1"/>
          <p:nvPr/>
        </p:nvSpPr>
        <p:spPr>
          <a:xfrm>
            <a:off x="6337300" y="1261955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MultiHeadAttention</a:t>
            </a:r>
            <a:r>
              <a:rPr lang="en-US" dirty="0"/>
              <a:t> with 2 FC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 attention heads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FC layers: 128,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BCEWithLogitsLoss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Optimizer, </a:t>
            </a:r>
            <a:r>
              <a:rPr lang="en-US" dirty="0" err="1"/>
              <a:t>lr</a:t>
            </a:r>
            <a:r>
              <a:rPr lang="en-US" dirty="0"/>
              <a:t>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BS=30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 1.0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FD234B-F25A-A656-515E-335BA48D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75" y="4202770"/>
            <a:ext cx="5421688" cy="16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1EB2-5E96-D8D3-D17D-8490CFC8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F1 Scores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04B4FC-28A9-7EA4-756E-0CE443481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318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777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F22-7911-14CA-F758-1B0289DC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3D67-636D-314B-96F5-5520DA7C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ML models, test some other aggregation techniques</a:t>
            </a:r>
          </a:p>
          <a:p>
            <a:pPr lvl="1"/>
            <a:r>
              <a:rPr lang="en-US" dirty="0"/>
              <a:t>More studies for better hyperparameters</a:t>
            </a:r>
          </a:p>
          <a:p>
            <a:r>
              <a:rPr lang="en-US" dirty="0"/>
              <a:t>Ensure no bias in the pre-processing step</a:t>
            </a:r>
          </a:p>
          <a:p>
            <a:r>
              <a:rPr lang="en-US" dirty="0"/>
              <a:t>Test on actual prior-auth data</a:t>
            </a:r>
          </a:p>
          <a:p>
            <a:r>
              <a:rPr lang="en-US" dirty="0"/>
              <a:t>Test other models (VAE)</a:t>
            </a:r>
          </a:p>
        </p:txBody>
      </p:sp>
    </p:spTree>
    <p:extLst>
      <p:ext uri="{BB962C8B-B14F-4D97-AF65-F5344CB8AC3E}">
        <p14:creationId xmlns:p14="http://schemas.microsoft.com/office/powerpoint/2010/main" val="177334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29F9-2B01-BE2C-6306-E53D8D9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6FC3-9FF2-2A03-7B69-58FC745F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7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8F97-5D77-5E01-47E9-AB77D920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E8D6-020F-9637-35BD-0C34A16E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https://synthea.mitre.org/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https://huggingface.co/FremyCompany/BioLORD-2023</a:t>
            </a:r>
            <a:endParaRPr lang="en-US" dirty="0"/>
          </a:p>
          <a:p>
            <a:r>
              <a:rPr lang="en-US" dirty="0">
                <a:hlinkClick r:id="rId5"/>
              </a:rPr>
              <a:t>https://www.analytixhealthcaresolutions.com/2019/12/17/the-importance-of-prior-authorization-and-how-to-improve-its-process/</a:t>
            </a:r>
            <a:endParaRPr lang="en-US" dirty="0"/>
          </a:p>
          <a:p>
            <a:r>
              <a:rPr lang="en-US" dirty="0">
                <a:hlinkClick r:id="rId6"/>
              </a:rPr>
              <a:t>https://www.cigna.com/knowledge-center/what-is-prior-authorization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E33B-3EDB-4E47-E442-952F26E8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Prior-Authorization (PA)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BBA5B-F9D9-431B-7A55-CA09A8787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545080"/>
            <a:ext cx="1005840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6BF864-E5A0-4DBE-8640-B37E73A2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722" y="2545080"/>
            <a:ext cx="1005840" cy="100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6A4926-5B84-33BF-41A3-F05A09BB4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356" y="3373510"/>
            <a:ext cx="1005840" cy="1005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E94223-12AE-6C09-BDCC-0A5F5F832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154" y="3323427"/>
            <a:ext cx="1005840" cy="1005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EA73C2-F040-1FE1-70C3-3BCCE72F5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950" y="2482015"/>
            <a:ext cx="1005840" cy="1005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39C276-762E-9AC4-5C32-64D888B70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520" y="2268138"/>
            <a:ext cx="1325880" cy="132588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5A2A174-A8B1-F7E6-4F4F-3ED586BFA142}"/>
              </a:ext>
            </a:extLst>
          </p:cNvPr>
          <p:cNvCxnSpPr>
            <a:stCxn id="7" idx="0"/>
            <a:endCxn id="13" idx="0"/>
          </p:cNvCxnSpPr>
          <p:nvPr/>
        </p:nvCxnSpPr>
        <p:spPr>
          <a:xfrm rot="5400000" flipH="1" flipV="1">
            <a:off x="2346961" y="1676399"/>
            <a:ext cx="12700" cy="1737362"/>
          </a:xfrm>
          <a:prstGeom prst="curvedConnector3">
            <a:avLst>
              <a:gd name="adj1" fmla="val 444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AAB16387-0857-B8FF-D1BA-4BCE8A0D5C53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7372727" y="840282"/>
            <a:ext cx="213877" cy="3069590"/>
          </a:xfrm>
          <a:prstGeom prst="curvedConnector3">
            <a:avLst>
              <a:gd name="adj1" fmla="val 20688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C181CBE5-1FBA-6A60-54D6-CEFC957111A7}"/>
              </a:ext>
            </a:extLst>
          </p:cNvPr>
          <p:cNvCxnSpPr>
            <a:stCxn id="17" idx="2"/>
            <a:endCxn id="15" idx="2"/>
          </p:cNvCxnSpPr>
          <p:nvPr/>
        </p:nvCxnSpPr>
        <p:spPr>
          <a:xfrm rot="5400000">
            <a:off x="7633634" y="2042909"/>
            <a:ext cx="50083" cy="4622798"/>
          </a:xfrm>
          <a:prstGeom prst="curvedConnector3">
            <a:avLst>
              <a:gd name="adj1" fmla="val 55644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CE9A6E46-6030-399D-D2FC-6CAEE5E1E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2089" y="4682571"/>
            <a:ext cx="1051560" cy="10515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ED7F235-2C30-1C4B-9A50-CB523F8A1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7834" y="3826347"/>
            <a:ext cx="1216782" cy="12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251B-215A-67BB-0DA7-267E05D7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D46B5-2454-46DA-5A1A-7F62B41C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690688"/>
            <a:ext cx="8791575" cy="36458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B31778-6943-ABA2-973B-ECE18C77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672" y="6519783"/>
            <a:ext cx="3200400" cy="493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https://synthea.mitre.org/</a:t>
            </a:r>
          </a:p>
        </p:txBody>
      </p:sp>
    </p:spTree>
    <p:extLst>
      <p:ext uri="{BB962C8B-B14F-4D97-AF65-F5344CB8AC3E}">
        <p14:creationId xmlns:p14="http://schemas.microsoft.com/office/powerpoint/2010/main" val="172917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365D167-7BFF-DA61-8674-B995DC91731B}"/>
              </a:ext>
            </a:extLst>
          </p:cNvPr>
          <p:cNvGrpSpPr/>
          <p:nvPr/>
        </p:nvGrpSpPr>
        <p:grpSpPr>
          <a:xfrm>
            <a:off x="3891320" y="2980274"/>
            <a:ext cx="1005840" cy="3305651"/>
            <a:chOff x="2495550" y="3006249"/>
            <a:chExt cx="1005840" cy="33056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CA694-0FEE-653C-C7F9-56BD5794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3006249"/>
              <a:ext cx="1005840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94480C-0091-3E73-2513-73C1AEAD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4147026"/>
              <a:ext cx="100584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6769FC-A037-6710-2B8E-88A20594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550" y="5306060"/>
              <a:ext cx="1005840" cy="100584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415C8F4-50B4-9A86-34D1-10BC61D4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624" y="2933660"/>
            <a:ext cx="1051560" cy="1051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0B50C3-9CE6-1320-025C-981D5B3E1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013" y="4030585"/>
            <a:ext cx="1216782" cy="1216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A9E49-90A5-DFF7-2E05-5EFF1FFC6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873" y="5184836"/>
            <a:ext cx="1216782" cy="1216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3449D-8389-E8A2-9288-E2E5FBB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344-2C5A-0101-8C20-1ED2BD20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672" y="6519783"/>
            <a:ext cx="3200400" cy="493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https://synthea.mitre.org/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BA9B-6DDB-43E3-912E-4E621AAC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883" y="4168280"/>
            <a:ext cx="1005840" cy="1005840"/>
          </a:xfrm>
          <a:prstGeom prst="rect">
            <a:avLst/>
          </a:prstGeom>
        </p:spPr>
      </p:pic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BBCA832-15A2-A6B4-FD97-4F361F7D6EE8}"/>
              </a:ext>
            </a:extLst>
          </p:cNvPr>
          <p:cNvSpPr/>
          <p:nvPr/>
        </p:nvSpPr>
        <p:spPr>
          <a:xfrm>
            <a:off x="6377464" y="1666121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A2BAA-75C5-9E9C-0B3F-4C725C362E4E}"/>
              </a:ext>
            </a:extLst>
          </p:cNvPr>
          <p:cNvSpPr txBox="1"/>
          <p:nvPr/>
        </p:nvSpPr>
        <p:spPr>
          <a:xfrm>
            <a:off x="6484144" y="19843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6EE2598B-9C90-185D-CB05-8FB3CFA779BA}"/>
              </a:ext>
            </a:extLst>
          </p:cNvPr>
          <p:cNvSpPr/>
          <p:nvPr/>
        </p:nvSpPr>
        <p:spPr>
          <a:xfrm>
            <a:off x="6377464" y="29902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4CFB4-D901-32BA-C090-4724AA10C400}"/>
              </a:ext>
            </a:extLst>
          </p:cNvPr>
          <p:cNvSpPr txBox="1"/>
          <p:nvPr/>
        </p:nvSpPr>
        <p:spPr>
          <a:xfrm>
            <a:off x="6484144" y="33084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Careplans</a:t>
            </a:r>
            <a:endParaRPr lang="en-US" dirty="0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80605233-ED49-6788-7476-AD99100E9EC9}"/>
              </a:ext>
            </a:extLst>
          </p:cNvPr>
          <p:cNvSpPr/>
          <p:nvPr/>
        </p:nvSpPr>
        <p:spPr>
          <a:xfrm>
            <a:off x="6377464" y="4493042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1D736-17C5-C3F5-C6D0-8BAA395295E3}"/>
              </a:ext>
            </a:extLst>
          </p:cNvPr>
          <p:cNvSpPr txBox="1"/>
          <p:nvPr/>
        </p:nvSpPr>
        <p:spPr>
          <a:xfrm>
            <a:off x="6484144" y="48009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7A4C3-B754-D418-52EA-47A9AABE80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51723" y="3483194"/>
            <a:ext cx="1539597" cy="11880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2B037D-0689-8F82-B743-D58243C987C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51723" y="4623971"/>
            <a:ext cx="1539597" cy="472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0D698-206A-0997-ECE8-B383845785A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51723" y="4671200"/>
            <a:ext cx="1539597" cy="11118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C5E25-E01B-54FE-6D1A-B2502173E2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97160" y="2169041"/>
            <a:ext cx="1480304" cy="13141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3F084-20A3-39FC-5B45-97E616A7079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897160" y="3483194"/>
            <a:ext cx="1480304" cy="99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45164-CE1E-4489-7DF8-03B532B7185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897160" y="3483194"/>
            <a:ext cx="1480304" cy="15127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1D09E968-5695-23AA-CCDF-974B4DCF70DC}"/>
              </a:ext>
            </a:extLst>
          </p:cNvPr>
          <p:cNvSpPr/>
          <p:nvPr/>
        </p:nvSpPr>
        <p:spPr>
          <a:xfrm>
            <a:off x="9917192" y="1666121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C9A73-1961-14AE-DE83-0BA40A66DD98}"/>
              </a:ext>
            </a:extLst>
          </p:cNvPr>
          <p:cNvSpPr txBox="1"/>
          <p:nvPr/>
        </p:nvSpPr>
        <p:spPr>
          <a:xfrm>
            <a:off x="9993392" y="19843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SNOMED-CT</a:t>
            </a:r>
          </a:p>
        </p:txBody>
      </p:sp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6477F18A-BD73-5821-12D5-3375BD4D76DD}"/>
              </a:ext>
            </a:extLst>
          </p:cNvPr>
          <p:cNvSpPr/>
          <p:nvPr/>
        </p:nvSpPr>
        <p:spPr>
          <a:xfrm>
            <a:off x="9917192" y="29902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A88143-1B13-719A-DAAC-6D683112A6FD}"/>
              </a:ext>
            </a:extLst>
          </p:cNvPr>
          <p:cNvSpPr txBox="1"/>
          <p:nvPr/>
        </p:nvSpPr>
        <p:spPr>
          <a:xfrm>
            <a:off x="9993392" y="33084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SNOMED-CT</a:t>
            </a:r>
          </a:p>
        </p:txBody>
      </p:sp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39BEFC02-31A8-AA30-32B2-AC661BBE55B0}"/>
              </a:ext>
            </a:extLst>
          </p:cNvPr>
          <p:cNvSpPr/>
          <p:nvPr/>
        </p:nvSpPr>
        <p:spPr>
          <a:xfrm>
            <a:off x="9917192" y="450415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4D4192-DBFE-EC44-BBCA-C89C1B0B8FFF}"/>
              </a:ext>
            </a:extLst>
          </p:cNvPr>
          <p:cNvSpPr txBox="1"/>
          <p:nvPr/>
        </p:nvSpPr>
        <p:spPr>
          <a:xfrm>
            <a:off x="9993392" y="48224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SNOMED-CT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2066A-F75D-5108-7876-D74ED48F332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8114824" y="2169041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54471-23C8-BDEE-765F-30C6D027034C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8114824" y="3493135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A52C8-9578-877C-F3E5-B57084F23EE4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8114824" y="4995962"/>
            <a:ext cx="1802368" cy="111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E9ADAD3-DF91-F123-4029-5BE1FDA3D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942" y="5290026"/>
            <a:ext cx="827723" cy="8277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BDE210-B1DA-0B25-50B3-BC55A3EB588C}"/>
              </a:ext>
            </a:extLst>
          </p:cNvPr>
          <p:cNvSpPr txBox="1"/>
          <p:nvPr/>
        </p:nvSpPr>
        <p:spPr>
          <a:xfrm>
            <a:off x="10023872" y="19804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Chest X-ray</a:t>
            </a: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E1F00221-8899-9236-CF63-F95D8C20C0E4}"/>
              </a:ext>
            </a:extLst>
          </p:cNvPr>
          <p:cNvSpPr/>
          <p:nvPr/>
        </p:nvSpPr>
        <p:spPr>
          <a:xfrm>
            <a:off x="6377464" y="32388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64B24-C07F-DF43-DEC3-F9023C99209D}"/>
              </a:ext>
            </a:extLst>
          </p:cNvPr>
          <p:cNvSpPr txBox="1"/>
          <p:nvPr/>
        </p:nvSpPr>
        <p:spPr>
          <a:xfrm>
            <a:off x="6484144" y="35570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4CDC39-FDCF-9B3B-FE1A-2F964CDC221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981795" y="3741735"/>
            <a:ext cx="1395669" cy="8972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EBDF4152-634F-AFA4-48BC-C3C7F8EA3533}"/>
              </a:ext>
            </a:extLst>
          </p:cNvPr>
          <p:cNvSpPr/>
          <p:nvPr/>
        </p:nvSpPr>
        <p:spPr>
          <a:xfrm>
            <a:off x="9917192" y="3238815"/>
            <a:ext cx="1737360" cy="1005840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6C9EEB-FA70-A572-3BDC-ACA454655707}"/>
              </a:ext>
            </a:extLst>
          </p:cNvPr>
          <p:cNvSpPr txBox="1"/>
          <p:nvPr/>
        </p:nvSpPr>
        <p:spPr>
          <a:xfrm>
            <a:off x="9993392" y="355706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Chest X-ray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31E962-D070-3E8F-3690-F9A3B0745454}"/>
              </a:ext>
            </a:extLst>
          </p:cNvPr>
          <p:cNvCxnSpPr>
            <a:cxnSpLocks/>
          </p:cNvCxnSpPr>
          <p:nvPr/>
        </p:nvCxnSpPr>
        <p:spPr>
          <a:xfrm>
            <a:off x="8114824" y="3741735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588AF04-D751-EE59-8D27-9E06CAB00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600" y="4085199"/>
            <a:ext cx="105156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32" grpId="0" animBg="1"/>
      <p:bldP spid="33" grpId="0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37" grpId="0"/>
      <p:bldP spid="37" grpId="1"/>
      <p:bldP spid="22" grpId="0"/>
      <p:bldP spid="24" grpId="0" animBg="1"/>
      <p:bldP spid="25" grpId="0"/>
      <p:bldP spid="28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26C1BFF-5764-1861-5625-AE97C490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42" y="5290026"/>
            <a:ext cx="827723" cy="827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3449D-8389-E8A2-9288-E2E5FBB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BA9B-6DDB-43E3-912E-4E621AAC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883" y="4168280"/>
            <a:ext cx="1005840" cy="100584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365D167-7BFF-DA61-8674-B995DC91731B}"/>
              </a:ext>
            </a:extLst>
          </p:cNvPr>
          <p:cNvGrpSpPr/>
          <p:nvPr/>
        </p:nvGrpSpPr>
        <p:grpSpPr>
          <a:xfrm>
            <a:off x="3893344" y="2990215"/>
            <a:ext cx="1005840" cy="3305651"/>
            <a:chOff x="2495550" y="3006249"/>
            <a:chExt cx="1005840" cy="33056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CA694-0FEE-653C-C7F9-56BD5794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550" y="3006249"/>
              <a:ext cx="1005840" cy="10058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94480C-0091-3E73-2513-73C1AEAD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550" y="4147026"/>
              <a:ext cx="1005840" cy="1005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6769FC-A037-6710-2B8E-88A20594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550" y="5306060"/>
              <a:ext cx="1005840" cy="100584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CBAFD8-B538-6EDA-D81A-6FE755F95C20}"/>
              </a:ext>
            </a:extLst>
          </p:cNvPr>
          <p:cNvGrpSpPr/>
          <p:nvPr/>
        </p:nvGrpSpPr>
        <p:grpSpPr>
          <a:xfrm>
            <a:off x="6377464" y="1666121"/>
            <a:ext cx="1737360" cy="3832761"/>
            <a:chOff x="4617720" y="2000409"/>
            <a:chExt cx="1737360" cy="3832761"/>
          </a:xfrm>
        </p:grpSpPr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EBBCA832-15A2-A6B4-FD97-4F361F7D6EE8}"/>
                </a:ext>
              </a:extLst>
            </p:cNvPr>
            <p:cNvSpPr/>
            <p:nvPr/>
          </p:nvSpPr>
          <p:spPr>
            <a:xfrm>
              <a:off x="4617720" y="2000409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1A2BAA-75C5-9E9C-0B3F-4C725C362E4E}"/>
                </a:ext>
              </a:extLst>
            </p:cNvPr>
            <p:cNvSpPr txBox="1"/>
            <p:nvPr/>
          </p:nvSpPr>
          <p:spPr>
            <a:xfrm>
              <a:off x="4724400" y="231866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Procedures</a:t>
              </a:r>
            </a:p>
          </p:txBody>
        </p:sp>
        <p:sp>
          <p:nvSpPr>
            <p:cNvPr id="10" name="Flowchart: Multidocument 9">
              <a:extLst>
                <a:ext uri="{FF2B5EF4-FFF2-40B4-BE49-F238E27FC236}">
                  <a16:creationId xmlns:a16="http://schemas.microsoft.com/office/drawing/2014/main" id="{6EE2598B-9C90-185D-CB05-8FB3CFA779BA}"/>
                </a:ext>
              </a:extLst>
            </p:cNvPr>
            <p:cNvSpPr/>
            <p:nvPr/>
          </p:nvSpPr>
          <p:spPr>
            <a:xfrm>
              <a:off x="4617720" y="3324503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64CFB4-D901-32BA-C090-4724AA10C400}"/>
                </a:ext>
              </a:extLst>
            </p:cNvPr>
            <p:cNvSpPr txBox="1"/>
            <p:nvPr/>
          </p:nvSpPr>
          <p:spPr>
            <a:xfrm>
              <a:off x="4724400" y="364275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Careplans</a:t>
              </a:r>
              <a:endParaRPr lang="en-US" dirty="0"/>
            </a:p>
          </p:txBody>
        </p:sp>
        <p:sp>
          <p:nvSpPr>
            <p:cNvPr id="12" name="Flowchart: Multidocument 11">
              <a:extLst>
                <a:ext uri="{FF2B5EF4-FFF2-40B4-BE49-F238E27FC236}">
                  <a16:creationId xmlns:a16="http://schemas.microsoft.com/office/drawing/2014/main" id="{80605233-ED49-6788-7476-AD99100E9EC9}"/>
                </a:ext>
              </a:extLst>
            </p:cNvPr>
            <p:cNvSpPr/>
            <p:nvPr/>
          </p:nvSpPr>
          <p:spPr>
            <a:xfrm>
              <a:off x="4617720" y="482733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D736-17C5-C3F5-C6D0-8BAA395295E3}"/>
                </a:ext>
              </a:extLst>
            </p:cNvPr>
            <p:cNvSpPr txBox="1"/>
            <p:nvPr/>
          </p:nvSpPr>
          <p:spPr>
            <a:xfrm>
              <a:off x="4724400" y="513520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Conditions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7A4C3-B754-D418-52EA-47A9AABE80D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51723" y="3493135"/>
            <a:ext cx="1541621" cy="1178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2B037D-0689-8F82-B743-D58243C987C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51723" y="4633912"/>
            <a:ext cx="1541621" cy="372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0D698-206A-0997-ECE8-B383845785A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51723" y="4671200"/>
            <a:ext cx="1541621" cy="11217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C5E25-E01B-54FE-6D1A-B2502173E2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899184" y="2169041"/>
            <a:ext cx="1478280" cy="13240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3F084-20A3-39FC-5B45-97E616A7079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899184" y="3493135"/>
            <a:ext cx="14782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C45164-CE1E-4489-7DF8-03B532B7185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4899184" y="3493135"/>
            <a:ext cx="1478280" cy="15028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A03EC1-768E-3BD9-6B4E-56344E3946DB}"/>
              </a:ext>
            </a:extLst>
          </p:cNvPr>
          <p:cNvGrpSpPr/>
          <p:nvPr/>
        </p:nvGrpSpPr>
        <p:grpSpPr>
          <a:xfrm>
            <a:off x="9917192" y="1666121"/>
            <a:ext cx="1737360" cy="3843874"/>
            <a:chOff x="7086600" y="1989296"/>
            <a:chExt cx="1737360" cy="3843874"/>
          </a:xfrm>
        </p:grpSpPr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1D09E968-5695-23AA-CCDF-974B4DCF70DC}"/>
                </a:ext>
              </a:extLst>
            </p:cNvPr>
            <p:cNvSpPr/>
            <p:nvPr/>
          </p:nvSpPr>
          <p:spPr>
            <a:xfrm>
              <a:off x="7086600" y="1989296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8C9A73-1961-14AE-DE83-0BA40A66DD98}"/>
                </a:ext>
              </a:extLst>
            </p:cNvPr>
            <p:cNvSpPr txBox="1"/>
            <p:nvPr/>
          </p:nvSpPr>
          <p:spPr>
            <a:xfrm>
              <a:off x="7162800" y="23075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477F18A-BD73-5821-12D5-3375BD4D76DD}"/>
                </a:ext>
              </a:extLst>
            </p:cNvPr>
            <p:cNvSpPr/>
            <p:nvPr/>
          </p:nvSpPr>
          <p:spPr>
            <a:xfrm>
              <a:off x="7086600" y="331339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A88143-1B13-719A-DAAC-6D683112A6FD}"/>
                </a:ext>
              </a:extLst>
            </p:cNvPr>
            <p:cNvSpPr txBox="1"/>
            <p:nvPr/>
          </p:nvSpPr>
          <p:spPr>
            <a:xfrm>
              <a:off x="7162800" y="363164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39BEFC02-31A8-AA30-32B2-AC661BBE55B0}"/>
                </a:ext>
              </a:extLst>
            </p:cNvPr>
            <p:cNvSpPr/>
            <p:nvPr/>
          </p:nvSpPr>
          <p:spPr>
            <a:xfrm>
              <a:off x="7086600" y="482733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4D4192-DBFE-EC44-BBCA-C89C1B0B8FFF}"/>
                </a:ext>
              </a:extLst>
            </p:cNvPr>
            <p:cNvSpPr txBox="1"/>
            <p:nvPr/>
          </p:nvSpPr>
          <p:spPr>
            <a:xfrm>
              <a:off x="7162800" y="514558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D2066A-F75D-5108-7876-D74ED48F332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8114824" y="2169041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8E54471-23C8-BDEE-765F-30C6D027034C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8114824" y="3493135"/>
            <a:ext cx="18023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A52C8-9578-877C-F3E5-B57084F23EE4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8114824" y="4995962"/>
            <a:ext cx="1802368" cy="111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D4468-278D-6C04-7122-F7D280353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873" y="2884745"/>
            <a:ext cx="1216782" cy="12167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581964-377E-9C2D-58DA-915199AB1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013" y="4030585"/>
            <a:ext cx="1216782" cy="12167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ADE576-2A17-D27D-C2A6-5A18252A9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873" y="5184836"/>
            <a:ext cx="1216782" cy="12167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2646-C636-58D5-A225-214DC784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672" y="6519783"/>
            <a:ext cx="3200400" cy="493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https://synthea.mitre.org/</a:t>
            </a:r>
          </a:p>
        </p:txBody>
      </p:sp>
    </p:spTree>
    <p:extLst>
      <p:ext uri="{BB962C8B-B14F-4D97-AF65-F5344CB8AC3E}">
        <p14:creationId xmlns:p14="http://schemas.microsoft.com/office/powerpoint/2010/main" val="34654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449D-8389-E8A2-9288-E2E5FBB2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8BA9B-6DDB-43E3-912E-4E621AAC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3892036"/>
            <a:ext cx="1005840" cy="100584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4A03EC1-768E-3BD9-6B4E-56344E3946DB}"/>
              </a:ext>
            </a:extLst>
          </p:cNvPr>
          <p:cNvGrpSpPr/>
          <p:nvPr/>
        </p:nvGrpSpPr>
        <p:grpSpPr>
          <a:xfrm>
            <a:off x="1965960" y="2182051"/>
            <a:ext cx="1737360" cy="3843874"/>
            <a:chOff x="7086600" y="1989296"/>
            <a:chExt cx="1737360" cy="3843874"/>
          </a:xfrm>
        </p:grpSpPr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1D09E968-5695-23AA-CCDF-974B4DCF70DC}"/>
                </a:ext>
              </a:extLst>
            </p:cNvPr>
            <p:cNvSpPr/>
            <p:nvPr/>
          </p:nvSpPr>
          <p:spPr>
            <a:xfrm>
              <a:off x="7086600" y="1989296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8C9A73-1961-14AE-DE83-0BA40A66DD98}"/>
                </a:ext>
              </a:extLst>
            </p:cNvPr>
            <p:cNvSpPr txBox="1"/>
            <p:nvPr/>
          </p:nvSpPr>
          <p:spPr>
            <a:xfrm>
              <a:off x="7162800" y="230755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4" name="Flowchart: Multidocument 33">
              <a:extLst>
                <a:ext uri="{FF2B5EF4-FFF2-40B4-BE49-F238E27FC236}">
                  <a16:creationId xmlns:a16="http://schemas.microsoft.com/office/drawing/2014/main" id="{6477F18A-BD73-5821-12D5-3375BD4D76DD}"/>
                </a:ext>
              </a:extLst>
            </p:cNvPr>
            <p:cNvSpPr/>
            <p:nvPr/>
          </p:nvSpPr>
          <p:spPr>
            <a:xfrm>
              <a:off x="7086600" y="331339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A88143-1B13-719A-DAAC-6D683112A6FD}"/>
                </a:ext>
              </a:extLst>
            </p:cNvPr>
            <p:cNvSpPr txBox="1"/>
            <p:nvPr/>
          </p:nvSpPr>
          <p:spPr>
            <a:xfrm>
              <a:off x="7162800" y="363164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  <p:sp>
          <p:nvSpPr>
            <p:cNvPr id="36" name="Flowchart: Multidocument 35">
              <a:extLst>
                <a:ext uri="{FF2B5EF4-FFF2-40B4-BE49-F238E27FC236}">
                  <a16:creationId xmlns:a16="http://schemas.microsoft.com/office/drawing/2014/main" id="{39BEFC02-31A8-AA30-32B2-AC661BBE55B0}"/>
                </a:ext>
              </a:extLst>
            </p:cNvPr>
            <p:cNvSpPr/>
            <p:nvPr/>
          </p:nvSpPr>
          <p:spPr>
            <a:xfrm>
              <a:off x="7086600" y="4827330"/>
              <a:ext cx="1737360" cy="100584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4D4192-DBFE-EC44-BBCA-C89C1B0B8FFF}"/>
                </a:ext>
              </a:extLst>
            </p:cNvPr>
            <p:cNvSpPr txBox="1"/>
            <p:nvPr/>
          </p:nvSpPr>
          <p:spPr>
            <a:xfrm>
              <a:off x="7162800" y="5145584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CBC33-222B-C4D4-F5BD-09F979A72C4B}"/>
              </a:ext>
            </a:extLst>
          </p:cNvPr>
          <p:cNvCxnSpPr>
            <a:stCxn id="4" idx="3"/>
            <a:endCxn id="32" idx="1"/>
          </p:cNvCxnSpPr>
          <p:nvPr/>
        </p:nvCxnSpPr>
        <p:spPr>
          <a:xfrm flipV="1">
            <a:off x="1127760" y="2684971"/>
            <a:ext cx="838200" cy="17099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A32E9-BB75-64DF-240D-986B86091FD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1127760" y="4009065"/>
            <a:ext cx="838200" cy="3858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A675B3-FF40-D4F6-C1EE-A0CB956A758A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1127760" y="4394956"/>
            <a:ext cx="838200" cy="11280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94DEDAC-4FC3-D08F-AE1C-7AB112E61358}"/>
              </a:ext>
            </a:extLst>
          </p:cNvPr>
          <p:cNvSpPr/>
          <p:nvPr/>
        </p:nvSpPr>
        <p:spPr>
          <a:xfrm>
            <a:off x="3703320" y="1922510"/>
            <a:ext cx="1524000" cy="4173110"/>
          </a:xfrm>
          <a:prstGeom prst="righ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BA522E-2B57-17FF-AF53-8718B78618E6}"/>
              </a:ext>
            </a:extLst>
          </p:cNvPr>
          <p:cNvGrpSpPr/>
          <p:nvPr/>
        </p:nvGrpSpPr>
        <p:grpSpPr>
          <a:xfrm>
            <a:off x="5364480" y="2402109"/>
            <a:ext cx="1813560" cy="3305562"/>
            <a:chOff x="6096000" y="2103120"/>
            <a:chExt cx="1813560" cy="33055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AC909CD-9B34-8A48-629D-070E18EF83D9}"/>
                </a:ext>
              </a:extLst>
            </p:cNvPr>
            <p:cNvSpPr/>
            <p:nvPr/>
          </p:nvSpPr>
          <p:spPr>
            <a:xfrm>
              <a:off x="6096000" y="2103120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2FB7B2-9FA3-130B-C6A7-333D92B7D279}"/>
                </a:ext>
              </a:extLst>
            </p:cNvPr>
            <p:cNvSpPr txBox="1"/>
            <p:nvPr/>
          </p:nvSpPr>
          <p:spPr>
            <a:xfrm>
              <a:off x="6156960" y="217629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C6901B-6C09-24C4-F23A-7C751F23252C}"/>
                </a:ext>
              </a:extLst>
            </p:cNvPr>
            <p:cNvSpPr/>
            <p:nvPr/>
          </p:nvSpPr>
          <p:spPr>
            <a:xfrm>
              <a:off x="6096000" y="2800588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706395-3570-D906-9E66-77DCCC1513C9}"/>
                </a:ext>
              </a:extLst>
            </p:cNvPr>
            <p:cNvSpPr txBox="1"/>
            <p:nvPr/>
          </p:nvSpPr>
          <p:spPr>
            <a:xfrm>
              <a:off x="6156960" y="287376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848EE7-A403-3C66-A23E-B34B577A6814}"/>
                </a:ext>
              </a:extLst>
            </p:cNvPr>
            <p:cNvSpPr/>
            <p:nvPr/>
          </p:nvSpPr>
          <p:spPr>
            <a:xfrm>
              <a:off x="6096000" y="3498056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F21383-1C64-87FE-0814-053AE09AA202}"/>
                </a:ext>
              </a:extLst>
            </p:cNvPr>
            <p:cNvSpPr txBox="1"/>
            <p:nvPr/>
          </p:nvSpPr>
          <p:spPr>
            <a:xfrm>
              <a:off x="6156960" y="357123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A84FEE-106B-0F24-FF48-90593976C606}"/>
                </a:ext>
              </a:extLst>
            </p:cNvPr>
            <p:cNvSpPr/>
            <p:nvPr/>
          </p:nvSpPr>
          <p:spPr>
            <a:xfrm>
              <a:off x="6096000" y="4195524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484190-B6CD-8278-8D93-AF6F350FE5DC}"/>
                </a:ext>
              </a:extLst>
            </p:cNvPr>
            <p:cNvSpPr txBox="1"/>
            <p:nvPr/>
          </p:nvSpPr>
          <p:spPr>
            <a:xfrm>
              <a:off x="6156960" y="426870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296266-7F75-ED3B-26DC-457A72495F37}"/>
                </a:ext>
              </a:extLst>
            </p:cNvPr>
            <p:cNvSpPr/>
            <p:nvPr/>
          </p:nvSpPr>
          <p:spPr>
            <a:xfrm>
              <a:off x="6096000" y="4905211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9C2CAF6-8E71-4A43-B57C-802116576B8D}"/>
                </a:ext>
              </a:extLst>
            </p:cNvPr>
            <p:cNvSpPr txBox="1"/>
            <p:nvPr/>
          </p:nvSpPr>
          <p:spPr>
            <a:xfrm>
              <a:off x="6156960" y="497839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SNOMED-CT 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9466D6-40C9-5047-8859-9B4C80413D56}"/>
              </a:ext>
            </a:extLst>
          </p:cNvPr>
          <p:cNvGrpSpPr/>
          <p:nvPr/>
        </p:nvGrpSpPr>
        <p:grpSpPr>
          <a:xfrm>
            <a:off x="7696200" y="3587855"/>
            <a:ext cx="1752600" cy="842419"/>
            <a:chOff x="7741920" y="3351312"/>
            <a:chExt cx="1752600" cy="84241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CC9CBD-4281-BB0F-6574-3734DB59198B}"/>
                </a:ext>
              </a:extLst>
            </p:cNvPr>
            <p:cNvSpPr/>
            <p:nvPr/>
          </p:nvSpPr>
          <p:spPr>
            <a:xfrm>
              <a:off x="7741920" y="3351312"/>
              <a:ext cx="1752600" cy="8424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8B4B97-0123-54F9-E399-34DE8D3A392D}"/>
                </a:ext>
              </a:extLst>
            </p:cNvPr>
            <p:cNvSpPr txBox="1"/>
            <p:nvPr/>
          </p:nvSpPr>
          <p:spPr>
            <a:xfrm>
              <a:off x="7810895" y="3587855"/>
              <a:ext cx="1653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BioLORD-2023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86E1F97-5F26-29B3-4E4E-363403D6B182}"/>
              </a:ext>
            </a:extLst>
          </p:cNvPr>
          <p:cNvSpPr txBox="1"/>
          <p:nvPr/>
        </p:nvSpPr>
        <p:spPr>
          <a:xfrm>
            <a:off x="5227320" y="5838261"/>
            <a:ext cx="466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*natural language SNOMED-CT descriptions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8B27DD-A633-48A8-865E-8641CC58BD7C}"/>
              </a:ext>
            </a:extLst>
          </p:cNvPr>
          <p:cNvGrpSpPr/>
          <p:nvPr/>
        </p:nvGrpSpPr>
        <p:grpSpPr>
          <a:xfrm>
            <a:off x="9890760" y="2402109"/>
            <a:ext cx="2194560" cy="3305562"/>
            <a:chOff x="6096000" y="2103120"/>
            <a:chExt cx="2194560" cy="330556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30846E-7B70-8E4F-B212-8A99F1F99D51}"/>
                </a:ext>
              </a:extLst>
            </p:cNvPr>
            <p:cNvSpPr/>
            <p:nvPr/>
          </p:nvSpPr>
          <p:spPr>
            <a:xfrm>
              <a:off x="6096000" y="2103120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8C136D-8643-124E-ED6F-D568A8CD15C3}"/>
                </a:ext>
              </a:extLst>
            </p:cNvPr>
            <p:cNvSpPr txBox="1"/>
            <p:nvPr/>
          </p:nvSpPr>
          <p:spPr>
            <a:xfrm>
              <a:off x="6537960" y="217629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34C1C1-FCA2-CC79-B92C-95DE8E1FAB60}"/>
                </a:ext>
              </a:extLst>
            </p:cNvPr>
            <p:cNvSpPr/>
            <p:nvPr/>
          </p:nvSpPr>
          <p:spPr>
            <a:xfrm>
              <a:off x="6096000" y="2800588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0C10F9-24BD-779B-0187-ACA03C56B187}"/>
                </a:ext>
              </a:extLst>
            </p:cNvPr>
            <p:cNvSpPr txBox="1"/>
            <p:nvPr/>
          </p:nvSpPr>
          <p:spPr>
            <a:xfrm>
              <a:off x="6537960" y="287376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71D06F-A3C3-9ACF-B2AC-4DC8EF3B70C5}"/>
                </a:ext>
              </a:extLst>
            </p:cNvPr>
            <p:cNvSpPr/>
            <p:nvPr/>
          </p:nvSpPr>
          <p:spPr>
            <a:xfrm>
              <a:off x="6096000" y="3498056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BA81411-DB22-F7A6-C2F2-41A5F8B9BFEB}"/>
                </a:ext>
              </a:extLst>
            </p:cNvPr>
            <p:cNvSpPr txBox="1"/>
            <p:nvPr/>
          </p:nvSpPr>
          <p:spPr>
            <a:xfrm>
              <a:off x="6537960" y="3571235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3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11FAA4-F1BE-A061-F390-12735002142D}"/>
                </a:ext>
              </a:extLst>
            </p:cNvPr>
            <p:cNvSpPr/>
            <p:nvPr/>
          </p:nvSpPr>
          <p:spPr>
            <a:xfrm>
              <a:off x="6096000" y="4195524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7C00C3-9244-B50B-64C3-C0C9BCF3360E}"/>
                </a:ext>
              </a:extLst>
            </p:cNvPr>
            <p:cNvSpPr txBox="1"/>
            <p:nvPr/>
          </p:nvSpPr>
          <p:spPr>
            <a:xfrm>
              <a:off x="6537960" y="426870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4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1FA8C4-2414-F41E-7511-D3400315D379}"/>
                </a:ext>
              </a:extLst>
            </p:cNvPr>
            <p:cNvSpPr/>
            <p:nvPr/>
          </p:nvSpPr>
          <p:spPr>
            <a:xfrm>
              <a:off x="6096000" y="4905211"/>
              <a:ext cx="1752600" cy="503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01AC92-6A76-5C3D-3DD7-154E8C77043A}"/>
                </a:ext>
              </a:extLst>
            </p:cNvPr>
            <p:cNvSpPr txBox="1"/>
            <p:nvPr/>
          </p:nvSpPr>
          <p:spPr>
            <a:xfrm>
              <a:off x="6537960" y="497839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N</a:t>
              </a:r>
            </a:p>
          </p:txBody>
        </p:sp>
      </p:grp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DA2C018-A65D-7EB1-02F8-C2D8618D47C3}"/>
              </a:ext>
            </a:extLst>
          </p:cNvPr>
          <p:cNvCxnSpPr>
            <a:cxnSpLocks/>
            <a:stCxn id="49" idx="3"/>
            <a:endCxn id="65" idx="1"/>
          </p:cNvCxnSpPr>
          <p:nvPr/>
        </p:nvCxnSpPr>
        <p:spPr>
          <a:xfrm>
            <a:off x="7178040" y="2659954"/>
            <a:ext cx="518160" cy="1349111"/>
          </a:xfrm>
          <a:prstGeom prst="curved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9F952E84-C26B-725F-8BB6-330A877D85CA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7178040" y="3357422"/>
            <a:ext cx="518160" cy="65164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6038CA25-3FAD-4F55-3AE7-41D677AF26E2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7178040" y="4009065"/>
            <a:ext cx="518160" cy="45825"/>
          </a:xfrm>
          <a:prstGeom prst="curved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08EB674D-0BEA-5C4D-1A0E-8769B5985E6F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178040" y="4009065"/>
            <a:ext cx="518160" cy="743293"/>
          </a:xfrm>
          <a:prstGeom prst="curved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025921AA-024D-4223-EA29-C83D6AB909C3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7178040" y="4009065"/>
            <a:ext cx="518160" cy="145298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7F324569-09B6-823D-F6A7-F1096BEA4041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 flipV="1">
            <a:off x="9448800" y="2653845"/>
            <a:ext cx="441960" cy="1355220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191E8092-F4BA-658D-48DD-C48D98382EB6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 flipV="1">
            <a:off x="9448800" y="3351313"/>
            <a:ext cx="441960" cy="65775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5D83FF27-EFF8-7DAB-9886-4E2794D0C0A5}"/>
              </a:ext>
            </a:extLst>
          </p:cNvPr>
          <p:cNvCxnSpPr>
            <a:cxnSpLocks/>
            <a:stCxn id="65" idx="3"/>
            <a:endCxn id="74" idx="1"/>
          </p:cNvCxnSpPr>
          <p:nvPr/>
        </p:nvCxnSpPr>
        <p:spPr>
          <a:xfrm>
            <a:off x="9448800" y="4009065"/>
            <a:ext cx="441960" cy="39716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E189CB4F-B44E-32BB-95B7-9CAAEE783C8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9448800" y="4009065"/>
            <a:ext cx="441960" cy="737184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DD86F43D-EB59-B2E2-8C35-BC0D0D65A865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>
            <a:off x="9448800" y="4009065"/>
            <a:ext cx="441960" cy="1446871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3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 -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Machine Learning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Deep Learning Models</a:t>
            </a:r>
          </a:p>
          <a:p>
            <a:pPr lvl="1"/>
            <a:r>
              <a:rPr lang="en-US" dirty="0"/>
              <a:t>Fully Connected Feed Forward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D5275-9CFA-5987-1A39-1EBBB42DA2C6}"/>
              </a:ext>
            </a:extLst>
          </p:cNvPr>
          <p:cNvSpPr txBox="1"/>
          <p:nvPr/>
        </p:nvSpPr>
        <p:spPr>
          <a:xfrm>
            <a:off x="6337300" y="1825625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70/15/15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5756 -&gt; 10983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Undersampled</a:t>
            </a:r>
            <a:r>
              <a:rPr lang="en-US" dirty="0"/>
              <a:t> ‘Other </a:t>
            </a:r>
            <a:r>
              <a:rPr lang="en-US" dirty="0" err="1"/>
              <a:t>class’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BioLORD-2023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0C3F2-E1AB-D977-D3AD-51D9F2969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771" y="443548"/>
            <a:ext cx="3351529" cy="2629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8A76D1-83E3-2F08-EDF5-3596F080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258" y="3306255"/>
            <a:ext cx="3351529" cy="21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b="1" dirty="0"/>
              <a:t>Logistic Regression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Fully Connected Feed Forward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87C70-C67A-7F2B-67FB-110D4C1E33D0}"/>
              </a:ext>
            </a:extLst>
          </p:cNvPr>
          <p:cNvSpPr txBox="1"/>
          <p:nvPr/>
        </p:nvSpPr>
        <p:spPr>
          <a:xfrm>
            <a:off x="6337300" y="1261955"/>
            <a:ext cx="558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list of embeddings as input feats (count=768)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Optuna</a:t>
            </a:r>
            <a:r>
              <a:rPr lang="en-US" dirty="0"/>
              <a:t> for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studies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params: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C: 8.666467071521883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solver: 'newton-cg'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CA94F4-3FCB-61DD-DB61-E6B61F6AF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83578"/>
              </p:ext>
            </p:extLst>
          </p:nvPr>
        </p:nvGraphicFramePr>
        <p:xfrm>
          <a:off x="6337300" y="4129635"/>
          <a:ext cx="528319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263838009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90262036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974792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6099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8820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5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864-6614-EB65-20BB-FCC49A69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B339-0E19-8ADB-80B1-49B4C4F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Traditional Machine Learning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Forest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Deep Learning Models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Fully Connected Feed Forward</a:t>
            </a: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Attention Model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50FEB-9196-3058-2D0F-CA891329AAA2}"/>
              </a:ext>
            </a:extLst>
          </p:cNvPr>
          <p:cNvSpPr txBox="1"/>
          <p:nvPr/>
        </p:nvSpPr>
        <p:spPr>
          <a:xfrm>
            <a:off x="6337300" y="1261955"/>
            <a:ext cx="558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list of embeddings as input feats (count=768)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Optuna</a:t>
            </a:r>
            <a:r>
              <a:rPr lang="en-US" dirty="0"/>
              <a:t> for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studies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parameters: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: 133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: 40,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min_samples_split</a:t>
            </a:r>
            <a:r>
              <a:rPr lang="en-US" dirty="0"/>
              <a:t>: 4,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min_samples_leaf</a:t>
            </a:r>
            <a:r>
              <a:rPr lang="en-US" dirty="0"/>
              <a:t>: 2,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max_features</a:t>
            </a:r>
            <a:r>
              <a:rPr lang="en-US" dirty="0"/>
              <a:t>: 'sqrt'}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Testing F1 Score: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D5E6F6-C998-CC3E-5AA6-21964BC31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061"/>
              </p:ext>
            </p:extLst>
          </p:nvPr>
        </p:nvGraphicFramePr>
        <p:xfrm>
          <a:off x="6337300" y="4678275"/>
          <a:ext cx="528319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066">
                  <a:extLst>
                    <a:ext uri="{9D8B030D-6E8A-4147-A177-3AD203B41FA5}">
                      <a16:colId xmlns:a16="http://schemas.microsoft.com/office/drawing/2014/main" val="263838009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3902620368"/>
                    </a:ext>
                  </a:extLst>
                </a:gridCol>
                <a:gridCol w="1761066">
                  <a:extLst>
                    <a:ext uri="{9D8B030D-6E8A-4147-A177-3AD203B41FA5}">
                      <a16:colId xmlns:a16="http://schemas.microsoft.com/office/drawing/2014/main" val="974792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26099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8820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5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8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2009</Words>
  <Application>Microsoft Office PowerPoint</Application>
  <PresentationFormat>Widescreen</PresentationFormat>
  <Paragraphs>279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SNOMED-CT codes for Prior-Authorization Prediction</vt:lpstr>
      <vt:lpstr>Background: Prior-Authorization (PA)</vt:lpstr>
      <vt:lpstr>Synthea</vt:lpstr>
      <vt:lpstr>Project Setup - Data</vt:lpstr>
      <vt:lpstr>Project Setup - Data</vt:lpstr>
      <vt:lpstr>Project Setup - Preprocessing</vt:lpstr>
      <vt:lpstr>Project Setup - Models</vt:lpstr>
      <vt:lpstr>Results</vt:lpstr>
      <vt:lpstr>Results</vt:lpstr>
      <vt:lpstr>Results</vt:lpstr>
      <vt:lpstr>Results</vt:lpstr>
      <vt:lpstr>Testing F1 Scores</vt:lpstr>
      <vt:lpstr>Areas of Improvement</vt:lpstr>
      <vt:lpstr>Questions?</vt:lpstr>
      <vt:lpstr>Sources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SNOMED-CT codes for Prior-Authorization</dc:title>
  <dc:creator>Hauck, Kolton</dc:creator>
  <cp:lastModifiedBy>Hauck, Kolton</cp:lastModifiedBy>
  <cp:revision>106</cp:revision>
  <dcterms:created xsi:type="dcterms:W3CDTF">2024-04-18T21:08:45Z</dcterms:created>
  <dcterms:modified xsi:type="dcterms:W3CDTF">2024-04-24T00:06:06Z</dcterms:modified>
</cp:coreProperties>
</file>