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2" d="100"/>
          <a:sy n="112" d="100"/>
        </p:scale>
        <p:origin x="55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Cotiviti Internship NLP POC</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Kolton Hauck</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dirty="0"/>
              <a:t>EHRs: Structured &amp; Unstructured</a:t>
            </a:r>
          </a:p>
        </p:txBody>
      </p:sp>
      <p:sp>
        <p:nvSpPr>
          <p:cNvPr id="3" name="Table Placeholder 2">
            <a:extLst>
              <a:ext uri="{FF2B5EF4-FFF2-40B4-BE49-F238E27FC236}">
                <a16:creationId xmlns:a16="http://schemas.microsoft.com/office/drawing/2014/main" id="{625C9135-2CED-7C2B-851F-186349719492}"/>
              </a:ext>
            </a:extLst>
          </p:cNvPr>
          <p:cNvSpPr>
            <a:spLocks noGrp="1"/>
          </p:cNvSpPr>
          <p:nvPr>
            <p:ph type="tbl" sz="quarter" idx="14"/>
          </p:nvPr>
        </p:nvSpPr>
        <p:spPr/>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35545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a:t>NLP Approaches</a:t>
            </a:r>
            <a:endParaRPr lang="en-US" dirty="0"/>
          </a:p>
        </p:txBody>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8FC8C905-5EC5-E92F-0461-507EF99B03DE}"/>
              </a:ext>
            </a:extLst>
          </p:cNvPr>
          <p:cNvSpPr txBox="1"/>
          <p:nvPr/>
        </p:nvSpPr>
        <p:spPr>
          <a:xfrm>
            <a:off x="6296901" y="2336366"/>
            <a:ext cx="2068945" cy="1477328"/>
          </a:xfrm>
          <a:prstGeom prst="rect">
            <a:avLst/>
          </a:prstGeom>
          <a:noFill/>
        </p:spPr>
        <p:txBody>
          <a:bodyPr wrap="square" rtlCol="0">
            <a:spAutoFit/>
          </a:bodyPr>
          <a:lstStyle/>
          <a:p>
            <a:r>
              <a:rPr lang="en-US" dirty="0"/>
              <a:t>Rules-Based</a:t>
            </a:r>
          </a:p>
          <a:p>
            <a:pPr marL="285750" indent="-285750">
              <a:buFont typeface="Arial" panose="020B0604020202020204" pitchFamily="34" charset="0"/>
              <a:buChar char="•"/>
            </a:pPr>
            <a:r>
              <a:rPr lang="en-US" dirty="0"/>
              <a:t>NLTK</a:t>
            </a:r>
          </a:p>
          <a:p>
            <a:pPr marL="285750" indent="-285750">
              <a:buFont typeface="Arial" panose="020B0604020202020204" pitchFamily="34" charset="0"/>
              <a:buChar char="•"/>
            </a:pPr>
            <a:r>
              <a:rPr lang="en-US" dirty="0" err="1"/>
              <a:t>spaCy</a:t>
            </a:r>
            <a:endParaRPr lang="en-US" dirty="0"/>
          </a:p>
          <a:p>
            <a:pPr marL="285750" indent="-285750">
              <a:buFont typeface="Arial" panose="020B0604020202020204" pitchFamily="34" charset="0"/>
              <a:buChar char="•"/>
            </a:pPr>
            <a:r>
              <a:rPr lang="en-US" dirty="0" err="1"/>
              <a:t>RegEx</a:t>
            </a:r>
            <a:endParaRPr lang="en-US" dirty="0"/>
          </a:p>
          <a:p>
            <a:pPr marL="285750" indent="-285750">
              <a:buFont typeface="Arial" panose="020B0604020202020204" pitchFamily="34" charset="0"/>
              <a:buChar char="•"/>
            </a:pPr>
            <a:r>
              <a:rPr lang="en-US" dirty="0" err="1"/>
              <a:t>NegEx</a:t>
            </a:r>
            <a:endParaRPr lang="en-US" dirty="0"/>
          </a:p>
        </p:txBody>
      </p:sp>
      <p:sp>
        <p:nvSpPr>
          <p:cNvPr id="8" name="TextBox 7">
            <a:extLst>
              <a:ext uri="{FF2B5EF4-FFF2-40B4-BE49-F238E27FC236}">
                <a16:creationId xmlns:a16="http://schemas.microsoft.com/office/drawing/2014/main" id="{3951C832-F301-3224-BFC4-3192D5940FBA}"/>
              </a:ext>
            </a:extLst>
          </p:cNvPr>
          <p:cNvSpPr txBox="1"/>
          <p:nvPr/>
        </p:nvSpPr>
        <p:spPr>
          <a:xfrm>
            <a:off x="7915595" y="2336366"/>
            <a:ext cx="2745509" cy="1754326"/>
          </a:xfrm>
          <a:prstGeom prst="rect">
            <a:avLst/>
          </a:prstGeom>
          <a:noFill/>
        </p:spPr>
        <p:txBody>
          <a:bodyPr wrap="square" rtlCol="0">
            <a:spAutoFit/>
          </a:bodyPr>
          <a:lstStyle/>
          <a:p>
            <a:r>
              <a:rPr lang="en-US" dirty="0"/>
              <a:t>Machine Learning</a:t>
            </a:r>
          </a:p>
          <a:p>
            <a:pPr marL="285750" indent="-285750">
              <a:buFont typeface="Arial" panose="020B0604020202020204" pitchFamily="34" charset="0"/>
              <a:buChar char="•"/>
            </a:pPr>
            <a:r>
              <a:rPr lang="en-US" dirty="0"/>
              <a:t>SVM</a:t>
            </a:r>
          </a:p>
          <a:p>
            <a:pPr marL="285750" indent="-285750">
              <a:buFont typeface="Arial" panose="020B0604020202020204" pitchFamily="34" charset="0"/>
              <a:buChar char="•"/>
            </a:pPr>
            <a:r>
              <a:rPr lang="en-US" dirty="0"/>
              <a:t>Random Forests</a:t>
            </a:r>
          </a:p>
          <a:p>
            <a:pPr marL="285750" indent="-285750">
              <a:buFont typeface="Arial" panose="020B0604020202020204" pitchFamily="34" charset="0"/>
              <a:buChar char="•"/>
            </a:pPr>
            <a:r>
              <a:rPr lang="en-US" dirty="0"/>
              <a:t>GLMs</a:t>
            </a:r>
          </a:p>
          <a:p>
            <a:pPr marL="285750" indent="-285750">
              <a:buFont typeface="Arial" panose="020B0604020202020204" pitchFamily="34" charset="0"/>
              <a:buChar char="•"/>
            </a:pPr>
            <a:r>
              <a:rPr lang="en-US" dirty="0"/>
              <a:t>Bayesian Networks</a:t>
            </a:r>
          </a:p>
          <a:p>
            <a:pPr marL="285750" indent="-285750">
              <a:buFont typeface="Arial" panose="020B0604020202020204" pitchFamily="34" charset="0"/>
              <a:buChar char="•"/>
            </a:pPr>
            <a:r>
              <a:rPr lang="en-US" dirty="0"/>
              <a:t>TF-IDF</a:t>
            </a:r>
          </a:p>
        </p:txBody>
      </p:sp>
      <p:sp>
        <p:nvSpPr>
          <p:cNvPr id="9" name="TextBox 8">
            <a:extLst>
              <a:ext uri="{FF2B5EF4-FFF2-40B4-BE49-F238E27FC236}">
                <a16:creationId xmlns:a16="http://schemas.microsoft.com/office/drawing/2014/main" id="{06300135-7468-046A-2CF9-8384CEFCC5AA}"/>
              </a:ext>
            </a:extLst>
          </p:cNvPr>
          <p:cNvSpPr txBox="1"/>
          <p:nvPr/>
        </p:nvSpPr>
        <p:spPr>
          <a:xfrm>
            <a:off x="10328564" y="2336366"/>
            <a:ext cx="1789545" cy="1754326"/>
          </a:xfrm>
          <a:prstGeom prst="rect">
            <a:avLst/>
          </a:prstGeom>
          <a:noFill/>
        </p:spPr>
        <p:txBody>
          <a:bodyPr wrap="square" rtlCol="0">
            <a:spAutoFit/>
          </a:bodyPr>
          <a:lstStyle/>
          <a:p>
            <a:r>
              <a:rPr lang="en-US" dirty="0"/>
              <a:t>Deep Learning</a:t>
            </a:r>
          </a:p>
          <a:p>
            <a:pPr marL="285750" indent="-285750">
              <a:buFont typeface="Arial" panose="020B0604020202020204" pitchFamily="34" charset="0"/>
              <a:buChar char="•"/>
            </a:pPr>
            <a:r>
              <a:rPr lang="en-US" dirty="0"/>
              <a:t>RNN</a:t>
            </a:r>
          </a:p>
          <a:p>
            <a:pPr marL="285750" indent="-285750">
              <a:buFont typeface="Arial" panose="020B0604020202020204" pitchFamily="34" charset="0"/>
              <a:buChar char="•"/>
            </a:pPr>
            <a:r>
              <a:rPr lang="en-US" dirty="0"/>
              <a:t>LSTM</a:t>
            </a:r>
          </a:p>
          <a:p>
            <a:pPr marL="285750" indent="-285750">
              <a:buFont typeface="Arial" panose="020B0604020202020204" pitchFamily="34" charset="0"/>
              <a:buChar char="•"/>
            </a:pPr>
            <a:r>
              <a:rPr lang="en-US" dirty="0"/>
              <a:t>BERT</a:t>
            </a:r>
          </a:p>
          <a:p>
            <a:pPr marL="285750" indent="-285750">
              <a:buFont typeface="Arial" panose="020B0604020202020204" pitchFamily="34" charset="0"/>
              <a:buChar char="•"/>
            </a:pPr>
            <a:r>
              <a:rPr lang="en-US" dirty="0"/>
              <a:t>Word2vec</a:t>
            </a:r>
          </a:p>
          <a:p>
            <a:pPr marL="285750" indent="-285750">
              <a:buFont typeface="Arial" panose="020B0604020202020204" pitchFamily="34" charset="0"/>
              <a:buChar char="•"/>
            </a:pPr>
            <a:r>
              <a:rPr lang="en-US" dirty="0"/>
              <a:t>LLM</a:t>
            </a:r>
          </a:p>
        </p:txBody>
      </p:sp>
      <p:pic>
        <p:nvPicPr>
          <p:cNvPr id="1026" name="Picture 2">
            <a:extLst>
              <a:ext uri="{FF2B5EF4-FFF2-40B4-BE49-F238E27FC236}">
                <a16:creationId xmlns:a16="http://schemas.microsoft.com/office/drawing/2014/main" id="{DE83BE6A-0DAE-7190-9C0B-A60EC09A8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09" y="1695449"/>
            <a:ext cx="5490430" cy="37078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531DC3-F98C-69BA-330E-6C60A316D830}"/>
              </a:ext>
            </a:extLst>
          </p:cNvPr>
          <p:cNvSpPr txBox="1"/>
          <p:nvPr/>
        </p:nvSpPr>
        <p:spPr>
          <a:xfrm>
            <a:off x="396309" y="5403272"/>
            <a:ext cx="2533008" cy="230832"/>
          </a:xfrm>
          <a:prstGeom prst="rect">
            <a:avLst/>
          </a:prstGeom>
          <a:noFill/>
        </p:spPr>
        <p:txBody>
          <a:bodyPr wrap="square" rtlCol="0">
            <a:spAutoFit/>
          </a:bodyPr>
          <a:lstStyle/>
          <a:p>
            <a:r>
              <a:rPr lang="en-US" sz="900" dirty="0">
                <a:solidFill>
                  <a:schemeClr val="bg2">
                    <a:lumMod val="75000"/>
                  </a:schemeClr>
                </a:solidFill>
              </a:rPr>
              <a:t>https://doi.org/10.1016/j.ijmedinf.2022.104779</a:t>
            </a:r>
          </a:p>
        </p:txBody>
      </p:sp>
    </p:spTree>
    <p:extLst>
      <p:ext uri="{BB962C8B-B14F-4D97-AF65-F5344CB8AC3E}">
        <p14:creationId xmlns:p14="http://schemas.microsoft.com/office/powerpoint/2010/main" val="273673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dirty="0"/>
              <a:t>Large language models</a:t>
            </a:r>
          </a:p>
        </p:txBody>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4" name="TextBox 3">
            <a:extLst>
              <a:ext uri="{FF2B5EF4-FFF2-40B4-BE49-F238E27FC236}">
                <a16:creationId xmlns:a16="http://schemas.microsoft.com/office/drawing/2014/main" id="{26A0CBCF-394B-D08E-B90F-158382F42206}"/>
              </a:ext>
            </a:extLst>
          </p:cNvPr>
          <p:cNvSpPr txBox="1"/>
          <p:nvPr/>
        </p:nvSpPr>
        <p:spPr>
          <a:xfrm>
            <a:off x="5537523" y="1528349"/>
            <a:ext cx="1594653" cy="2523768"/>
          </a:xfrm>
          <a:prstGeom prst="rect">
            <a:avLst/>
          </a:prstGeom>
          <a:noFill/>
        </p:spPr>
        <p:txBody>
          <a:bodyPr wrap="square" rtlCol="0">
            <a:spAutoFit/>
          </a:bodyPr>
          <a:lstStyle/>
          <a:p>
            <a:r>
              <a:rPr lang="en-US" sz="1400" dirty="0"/>
              <a:t>Open Source</a:t>
            </a:r>
          </a:p>
          <a:p>
            <a:pPr marL="285750" indent="-285750">
              <a:buFont typeface="Arial" panose="020B0604020202020204" pitchFamily="34" charset="0"/>
              <a:buChar char="•"/>
            </a:pPr>
            <a:r>
              <a:rPr lang="en-US" sz="1400" dirty="0" err="1"/>
              <a:t>BigScience</a:t>
            </a:r>
            <a:endParaRPr lang="en-US" sz="1400" dirty="0"/>
          </a:p>
          <a:p>
            <a:pPr marL="285750" indent="-285750">
              <a:buFont typeface="Arial" panose="020B0604020202020204" pitchFamily="34" charset="0"/>
              <a:buChar char="•"/>
            </a:pPr>
            <a:r>
              <a:rPr lang="en-US" sz="1400" dirty="0" err="1"/>
              <a:t>LLaMA</a:t>
            </a:r>
            <a:endParaRPr lang="en-US" sz="1400" dirty="0"/>
          </a:p>
          <a:p>
            <a:pPr marL="285750" indent="-285750">
              <a:buFont typeface="Arial" panose="020B0604020202020204" pitchFamily="34" charset="0"/>
              <a:buChar char="•"/>
            </a:pPr>
            <a:r>
              <a:rPr lang="en-US" sz="1400" dirty="0"/>
              <a:t>Flan-T5</a:t>
            </a:r>
          </a:p>
          <a:p>
            <a:pPr marL="285750" indent="-285750">
              <a:buFont typeface="Arial" panose="020B0604020202020204" pitchFamily="34" charset="0"/>
              <a:buChar char="•"/>
            </a:pPr>
            <a:r>
              <a:rPr lang="en-US" sz="1400" dirty="0"/>
              <a:t>GPT-J</a:t>
            </a:r>
          </a:p>
          <a:p>
            <a:r>
              <a:rPr lang="en-US" sz="1400" dirty="0"/>
              <a:t>Proprietary</a:t>
            </a:r>
          </a:p>
          <a:p>
            <a:pPr marL="285750" indent="-285750">
              <a:buFont typeface="Arial" panose="020B0604020202020204" pitchFamily="34" charset="0"/>
              <a:buChar char="•"/>
            </a:pPr>
            <a:r>
              <a:rPr lang="en-US" sz="1400" dirty="0" err="1"/>
              <a:t>OpenAI</a:t>
            </a:r>
            <a:endParaRPr lang="en-US" sz="1400" dirty="0"/>
          </a:p>
          <a:p>
            <a:pPr marL="285750" indent="-285750">
              <a:buFont typeface="Arial" panose="020B0604020202020204" pitchFamily="34" charset="0"/>
              <a:buChar char="•"/>
            </a:pPr>
            <a:r>
              <a:rPr lang="en-US" sz="1400" dirty="0" err="1"/>
              <a:t>co:here</a:t>
            </a:r>
            <a:endParaRPr lang="en-US" sz="1400" dirty="0"/>
          </a:p>
          <a:p>
            <a:pPr marL="285750" indent="-285750">
              <a:buFont typeface="Arial" panose="020B0604020202020204" pitchFamily="34" charset="0"/>
              <a:buChar char="•"/>
            </a:pPr>
            <a:r>
              <a:rPr lang="en-US" sz="1400" dirty="0"/>
              <a:t>AI21 Labs</a:t>
            </a:r>
          </a:p>
          <a:p>
            <a:pPr marL="285750" indent="-285750">
              <a:buFont typeface="Arial" panose="020B0604020202020204" pitchFamily="34" charset="0"/>
              <a:buChar char="•"/>
            </a:pPr>
            <a:r>
              <a:rPr lang="en-US" sz="1400" dirty="0"/>
              <a:t>Anthropic</a:t>
            </a:r>
          </a:p>
          <a:p>
            <a:endParaRPr lang="en-US" dirty="0"/>
          </a:p>
        </p:txBody>
      </p:sp>
      <p:sp>
        <p:nvSpPr>
          <p:cNvPr id="5" name="TextBox 4">
            <a:extLst>
              <a:ext uri="{FF2B5EF4-FFF2-40B4-BE49-F238E27FC236}">
                <a16:creationId xmlns:a16="http://schemas.microsoft.com/office/drawing/2014/main" id="{18C44993-21C0-4D5A-447A-84DEECC91C5E}"/>
              </a:ext>
            </a:extLst>
          </p:cNvPr>
          <p:cNvSpPr txBox="1"/>
          <p:nvPr/>
        </p:nvSpPr>
        <p:spPr>
          <a:xfrm>
            <a:off x="3196012" y="2917540"/>
            <a:ext cx="1629642" cy="2031325"/>
          </a:xfrm>
          <a:prstGeom prst="rect">
            <a:avLst/>
          </a:prstGeom>
          <a:noFill/>
        </p:spPr>
        <p:txBody>
          <a:bodyPr wrap="square" rtlCol="0">
            <a:spAutoFit/>
          </a:bodyPr>
          <a:lstStyle/>
          <a:p>
            <a:r>
              <a:rPr lang="en-US" dirty="0" err="1"/>
              <a:t>LangChain</a:t>
            </a:r>
            <a:endParaRPr lang="en-US" dirty="0"/>
          </a:p>
          <a:p>
            <a:pPr marL="285750" indent="-285750">
              <a:buFont typeface="Arial" panose="020B0604020202020204" pitchFamily="34" charset="0"/>
              <a:buChar char="•"/>
            </a:pPr>
            <a:r>
              <a:rPr lang="en-US" dirty="0"/>
              <a:t>Models</a:t>
            </a:r>
          </a:p>
          <a:p>
            <a:pPr marL="285750" indent="-285750">
              <a:buFont typeface="Arial" panose="020B0604020202020204" pitchFamily="34" charset="0"/>
              <a:buChar char="•"/>
            </a:pPr>
            <a:r>
              <a:rPr lang="en-US" dirty="0"/>
              <a:t>Chains</a:t>
            </a:r>
          </a:p>
          <a:p>
            <a:pPr marL="285750" indent="-285750">
              <a:buFont typeface="Arial" panose="020B0604020202020204" pitchFamily="34" charset="0"/>
              <a:buChar char="•"/>
            </a:pPr>
            <a:r>
              <a:rPr lang="en-US" dirty="0"/>
              <a:t>Indexes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Agents</a:t>
            </a:r>
          </a:p>
          <a:p>
            <a:pPr marL="285750" indent="-285750">
              <a:buFont typeface="Arial" panose="020B0604020202020204" pitchFamily="34" charset="0"/>
              <a:buChar char="•"/>
            </a:pPr>
            <a:r>
              <a:rPr lang="en-US" dirty="0"/>
              <a:t>Prompts</a:t>
            </a:r>
          </a:p>
        </p:txBody>
      </p:sp>
      <p:sp>
        <p:nvSpPr>
          <p:cNvPr id="12" name="Right Brace 11">
            <a:extLst>
              <a:ext uri="{FF2B5EF4-FFF2-40B4-BE49-F238E27FC236}">
                <a16:creationId xmlns:a16="http://schemas.microsoft.com/office/drawing/2014/main" id="{8DFB9A46-9430-FD7A-8E5B-D0AB7AFE8653}"/>
              </a:ext>
            </a:extLst>
          </p:cNvPr>
          <p:cNvSpPr/>
          <p:nvPr/>
        </p:nvSpPr>
        <p:spPr>
          <a:xfrm rot="10800000">
            <a:off x="4588940" y="1536893"/>
            <a:ext cx="1179320" cy="2272982"/>
          </a:xfrm>
          <a:prstGeom prst="rightBrace">
            <a:avLst>
              <a:gd name="adj1" fmla="val 8333"/>
              <a:gd name="adj2" fmla="val 184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2FA0209B-FF37-9352-8949-43049D0D6003}"/>
              </a:ext>
            </a:extLst>
          </p:cNvPr>
          <p:cNvSpPr/>
          <p:nvPr/>
        </p:nvSpPr>
        <p:spPr>
          <a:xfrm rot="10800000">
            <a:off x="4588940" y="3871429"/>
            <a:ext cx="1179320" cy="2272981"/>
          </a:xfrm>
          <a:prstGeom prst="rightBrace">
            <a:avLst>
              <a:gd name="adj1" fmla="val 8333"/>
              <a:gd name="adj2" fmla="val 607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28A5AE1-B54F-E8F7-6EB3-AC0ADCE8A7D3}"/>
              </a:ext>
            </a:extLst>
          </p:cNvPr>
          <p:cNvSpPr txBox="1"/>
          <p:nvPr/>
        </p:nvSpPr>
        <p:spPr>
          <a:xfrm>
            <a:off x="5425079" y="3994384"/>
            <a:ext cx="1341841" cy="738664"/>
          </a:xfrm>
          <a:prstGeom prst="rect">
            <a:avLst/>
          </a:prstGeom>
          <a:noFill/>
        </p:spPr>
        <p:txBody>
          <a:bodyPr wrap="square" rtlCol="0">
            <a:spAutoFit/>
          </a:bodyPr>
          <a:lstStyle/>
          <a:p>
            <a:r>
              <a:rPr lang="en-US" sz="1400" dirty="0"/>
              <a:t>Few shot</a:t>
            </a:r>
          </a:p>
          <a:p>
            <a:endParaRPr lang="en-US" sz="1400" dirty="0"/>
          </a:p>
          <a:p>
            <a:endParaRPr lang="en-US" sz="1400" dirty="0"/>
          </a:p>
        </p:txBody>
      </p:sp>
      <p:pic>
        <p:nvPicPr>
          <p:cNvPr id="17" name="Picture 16">
            <a:extLst>
              <a:ext uri="{FF2B5EF4-FFF2-40B4-BE49-F238E27FC236}">
                <a16:creationId xmlns:a16="http://schemas.microsoft.com/office/drawing/2014/main" id="{F1599874-5FC9-11CD-8C53-60188CB09B25}"/>
              </a:ext>
            </a:extLst>
          </p:cNvPr>
          <p:cNvPicPr>
            <a:picLocks noChangeAspect="1"/>
          </p:cNvPicPr>
          <p:nvPr/>
        </p:nvPicPr>
        <p:blipFill>
          <a:blip r:embed="rId2"/>
          <a:stretch>
            <a:fillRect/>
          </a:stretch>
        </p:blipFill>
        <p:spPr>
          <a:xfrm>
            <a:off x="5462110" y="4236625"/>
            <a:ext cx="4029659" cy="1723120"/>
          </a:xfrm>
          <a:prstGeom prst="rect">
            <a:avLst/>
          </a:prstGeom>
        </p:spPr>
      </p:pic>
      <p:sp>
        <p:nvSpPr>
          <p:cNvPr id="18" name="TextBox 17">
            <a:extLst>
              <a:ext uri="{FF2B5EF4-FFF2-40B4-BE49-F238E27FC236}">
                <a16:creationId xmlns:a16="http://schemas.microsoft.com/office/drawing/2014/main" id="{148F38DC-4E96-8F00-BDEE-98792D562E41}"/>
              </a:ext>
            </a:extLst>
          </p:cNvPr>
          <p:cNvSpPr txBox="1"/>
          <p:nvPr/>
        </p:nvSpPr>
        <p:spPr>
          <a:xfrm>
            <a:off x="5459415" y="5959745"/>
            <a:ext cx="2533008" cy="184666"/>
          </a:xfrm>
          <a:prstGeom prst="rect">
            <a:avLst/>
          </a:prstGeom>
          <a:noFill/>
        </p:spPr>
        <p:txBody>
          <a:bodyPr wrap="square" rtlCol="0">
            <a:spAutoFit/>
          </a:bodyPr>
          <a:lstStyle/>
          <a:p>
            <a:r>
              <a:rPr lang="en-US" sz="600" dirty="0">
                <a:solidFill>
                  <a:schemeClr val="bg2">
                    <a:lumMod val="75000"/>
                  </a:schemeClr>
                </a:solidFill>
              </a:rPr>
              <a:t>https://arxiv.org/pdf/2005.14165.pdf</a:t>
            </a:r>
          </a:p>
        </p:txBody>
      </p:sp>
    </p:spTree>
    <p:extLst>
      <p:ext uri="{BB962C8B-B14F-4D97-AF65-F5344CB8AC3E}">
        <p14:creationId xmlns:p14="http://schemas.microsoft.com/office/powerpoint/2010/main" val="426347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A52B-78D2-44D4-E0D1-A42A080E238B}"/>
              </a:ext>
            </a:extLst>
          </p:cNvPr>
          <p:cNvSpPr>
            <a:spLocks noGrp="1"/>
          </p:cNvSpPr>
          <p:nvPr>
            <p:ph type="title"/>
          </p:nvPr>
        </p:nvSpPr>
        <p:spPr/>
        <p:txBody>
          <a:bodyPr/>
          <a:lstStyle/>
          <a:p>
            <a:r>
              <a:rPr lang="en-US" dirty="0"/>
              <a:t>LLM zero-shot POC for ICD-10 coding</a:t>
            </a:r>
          </a:p>
        </p:txBody>
      </p:sp>
      <p:sp>
        <p:nvSpPr>
          <p:cNvPr id="6" name="Slide Number Placeholder 5">
            <a:extLst>
              <a:ext uri="{FF2B5EF4-FFF2-40B4-BE49-F238E27FC236}">
                <a16:creationId xmlns:a16="http://schemas.microsoft.com/office/drawing/2014/main" id="{288EBDA2-5431-3570-AF13-72112414E46B}"/>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36BEF944-FEF7-F2A3-C817-A1E29927802A}"/>
              </a:ext>
            </a:extLst>
          </p:cNvPr>
          <p:cNvSpPr txBox="1"/>
          <p:nvPr/>
        </p:nvSpPr>
        <p:spPr>
          <a:xfrm>
            <a:off x="202257" y="1259070"/>
            <a:ext cx="38370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LangChain</a:t>
            </a:r>
            <a:endParaRPr lang="en-US" dirty="0"/>
          </a:p>
          <a:p>
            <a:pPr marL="285750" indent="-285750">
              <a:buFont typeface="Arial" panose="020B0604020202020204" pitchFamily="34" charset="0"/>
              <a:buChar char="•"/>
            </a:pPr>
            <a:r>
              <a:rPr lang="en-US" dirty="0"/>
              <a:t>Model: </a:t>
            </a:r>
            <a:r>
              <a:rPr lang="en-US" dirty="0" err="1"/>
              <a:t>OpenAI’s</a:t>
            </a:r>
            <a:r>
              <a:rPr lang="en-US" dirty="0"/>
              <a:t> Davinci-003</a:t>
            </a:r>
          </a:p>
          <a:p>
            <a:pPr marL="285750" indent="-285750">
              <a:buFont typeface="Arial" panose="020B0604020202020204" pitchFamily="34" charset="0"/>
              <a:buChar char="•"/>
            </a:pPr>
            <a:r>
              <a:rPr lang="en-US" dirty="0"/>
              <a:t>Zero-Shot</a:t>
            </a:r>
          </a:p>
          <a:p>
            <a:pPr marL="285750" indent="-285750">
              <a:buFont typeface="Arial" panose="020B0604020202020204" pitchFamily="34" charset="0"/>
              <a:buChar char="•"/>
            </a:pPr>
            <a:r>
              <a:rPr lang="en-US" dirty="0"/>
              <a:t>6 examples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Free text example: </a:t>
            </a:r>
          </a:p>
        </p:txBody>
      </p:sp>
      <p:sp>
        <p:nvSpPr>
          <p:cNvPr id="8" name="TextBox 7">
            <a:extLst>
              <a:ext uri="{FF2B5EF4-FFF2-40B4-BE49-F238E27FC236}">
                <a16:creationId xmlns:a16="http://schemas.microsoft.com/office/drawing/2014/main" id="{EAC7A354-48AC-7BB6-FC19-962670D46B7C}"/>
              </a:ext>
            </a:extLst>
          </p:cNvPr>
          <p:cNvSpPr txBox="1"/>
          <p:nvPr/>
        </p:nvSpPr>
        <p:spPr>
          <a:xfrm>
            <a:off x="224341" y="2979123"/>
            <a:ext cx="3024499" cy="2446824"/>
          </a:xfrm>
          <a:prstGeom prst="rect">
            <a:avLst/>
          </a:prstGeom>
          <a:noFill/>
        </p:spPr>
        <p:txBody>
          <a:bodyPr wrap="square" rtlCol="0">
            <a:spAutoFit/>
          </a:bodyPr>
          <a:lstStyle/>
          <a:p>
            <a:r>
              <a:rPr lang="en-US" sz="900" dirty="0"/>
              <a:t>He is a 24-year-old male who said that he had gotten into some poison ivy this weekend while he was fishing. He has had several cases of this in the past and he says that is usually takes quite awhile for him to get over it; he said that the last time he was here he got a steroid injection by Dr. Blackman; it looked like it was Depo-Medrol 80 mg. He said that it worked fairly well, although it seemed to still take awhile to get rid of it. He has been using over-the-counter Benadryl as well as cortisone cream on the areas of the rash and having a little bit of improvement, but this last weekend he must have gotten into some more poison ivy because he has got another outbreak along his chest, legs, arms and back.</a:t>
            </a:r>
          </a:p>
          <a:p>
            <a:endParaRPr lang="en-US" sz="900" dirty="0"/>
          </a:p>
          <a:p>
            <a:r>
              <a:rPr lang="en-US" sz="900" dirty="0"/>
              <a:t>https://huggingface.co/datasets/Elfsong/ClinicalDataset/viewer/Elfsong--ClinicalDataset</a:t>
            </a:r>
          </a:p>
        </p:txBody>
      </p:sp>
      <p:sp>
        <p:nvSpPr>
          <p:cNvPr id="9" name="Rectangle 8">
            <a:extLst>
              <a:ext uri="{FF2B5EF4-FFF2-40B4-BE49-F238E27FC236}">
                <a16:creationId xmlns:a16="http://schemas.microsoft.com/office/drawing/2014/main" id="{0C8297A8-3C7A-0EC6-74F6-5D5BD8AB7E81}"/>
              </a:ext>
            </a:extLst>
          </p:cNvPr>
          <p:cNvSpPr/>
          <p:nvPr/>
        </p:nvSpPr>
        <p:spPr>
          <a:xfrm>
            <a:off x="6250533" y="2979123"/>
            <a:ext cx="1401510" cy="922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2" name="Oval 11">
            <a:extLst>
              <a:ext uri="{FF2B5EF4-FFF2-40B4-BE49-F238E27FC236}">
                <a16:creationId xmlns:a16="http://schemas.microsoft.com/office/drawing/2014/main" id="{2DA8F98B-75A6-6CE3-85C7-A26BF9BA81A9}"/>
              </a:ext>
            </a:extLst>
          </p:cNvPr>
          <p:cNvSpPr/>
          <p:nvPr/>
        </p:nvSpPr>
        <p:spPr>
          <a:xfrm>
            <a:off x="4351238" y="3677742"/>
            <a:ext cx="1331718" cy="9144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a:t>
            </a:r>
          </a:p>
        </p:txBody>
      </p:sp>
      <p:sp>
        <p:nvSpPr>
          <p:cNvPr id="13" name="Oval 12">
            <a:extLst>
              <a:ext uri="{FF2B5EF4-FFF2-40B4-BE49-F238E27FC236}">
                <a16:creationId xmlns:a16="http://schemas.microsoft.com/office/drawing/2014/main" id="{9AFB1F82-DC0D-A5F2-EE16-B731EA34D60D}"/>
              </a:ext>
            </a:extLst>
          </p:cNvPr>
          <p:cNvSpPr/>
          <p:nvPr/>
        </p:nvSpPr>
        <p:spPr>
          <a:xfrm>
            <a:off x="4351238" y="2476468"/>
            <a:ext cx="1331718" cy="9144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 Text</a:t>
            </a:r>
          </a:p>
        </p:txBody>
      </p:sp>
      <p:graphicFrame>
        <p:nvGraphicFramePr>
          <p:cNvPr id="14" name="Table 14">
            <a:extLst>
              <a:ext uri="{FF2B5EF4-FFF2-40B4-BE49-F238E27FC236}">
                <a16:creationId xmlns:a16="http://schemas.microsoft.com/office/drawing/2014/main" id="{C89CD916-ECA0-2603-E784-AA85D8C1E135}"/>
              </a:ext>
            </a:extLst>
          </p:cNvPr>
          <p:cNvGraphicFramePr>
            <a:graphicFrameLocks noGrp="1"/>
          </p:cNvGraphicFramePr>
          <p:nvPr>
            <p:extLst>
              <p:ext uri="{D42A27DB-BD31-4B8C-83A1-F6EECF244321}">
                <p14:modId xmlns:p14="http://schemas.microsoft.com/office/powerpoint/2010/main" val="843974954"/>
              </p:ext>
            </p:extLst>
          </p:nvPr>
        </p:nvGraphicFramePr>
        <p:xfrm>
          <a:off x="8869113" y="2337521"/>
          <a:ext cx="3061290" cy="685800"/>
        </p:xfrm>
        <a:graphic>
          <a:graphicData uri="http://schemas.openxmlformats.org/drawingml/2006/table">
            <a:tbl>
              <a:tblPr firstRow="1" bandRow="1">
                <a:tableStyleId>{5C22544A-7EE6-4342-B048-85BDC9FD1C3A}</a:tableStyleId>
              </a:tblPr>
              <a:tblGrid>
                <a:gridCol w="1020430">
                  <a:extLst>
                    <a:ext uri="{9D8B030D-6E8A-4147-A177-3AD203B41FA5}">
                      <a16:colId xmlns:a16="http://schemas.microsoft.com/office/drawing/2014/main" val="2947161156"/>
                    </a:ext>
                  </a:extLst>
                </a:gridCol>
                <a:gridCol w="1020430">
                  <a:extLst>
                    <a:ext uri="{9D8B030D-6E8A-4147-A177-3AD203B41FA5}">
                      <a16:colId xmlns:a16="http://schemas.microsoft.com/office/drawing/2014/main" val="479587232"/>
                    </a:ext>
                  </a:extLst>
                </a:gridCol>
                <a:gridCol w="1020430">
                  <a:extLst>
                    <a:ext uri="{9D8B030D-6E8A-4147-A177-3AD203B41FA5}">
                      <a16:colId xmlns:a16="http://schemas.microsoft.com/office/drawing/2014/main" val="2960118924"/>
                    </a:ext>
                  </a:extLst>
                </a:gridCol>
              </a:tblGrid>
              <a:tr h="179470">
                <a:tc>
                  <a:txBody>
                    <a:bodyPr/>
                    <a:lstStyle/>
                    <a:p>
                      <a:r>
                        <a:rPr lang="en-US" sz="1100" dirty="0">
                          <a:solidFill>
                            <a:schemeClr val="tx1"/>
                          </a:solidFill>
                        </a:rPr>
                        <a:t>Diagnosis</a:t>
                      </a:r>
                    </a:p>
                  </a:txBody>
                  <a:tcPr/>
                </a:tc>
                <a:tc>
                  <a:txBody>
                    <a:bodyPr/>
                    <a:lstStyle/>
                    <a:p>
                      <a:r>
                        <a:rPr lang="en-US" sz="1100" dirty="0">
                          <a:solidFill>
                            <a:schemeClr val="tx1"/>
                          </a:solidFill>
                        </a:rPr>
                        <a:t>ICD-10 Code</a:t>
                      </a:r>
                    </a:p>
                  </a:txBody>
                  <a:tcPr/>
                </a:tc>
                <a:tc>
                  <a:txBody>
                    <a:bodyPr/>
                    <a:lstStyle/>
                    <a:p>
                      <a:r>
                        <a:rPr lang="en-US" sz="1100" dirty="0">
                          <a:solidFill>
                            <a:schemeClr val="tx1"/>
                          </a:solidFill>
                        </a:rPr>
                        <a:t>Probability</a:t>
                      </a:r>
                    </a:p>
                  </a:txBody>
                  <a:tcPr/>
                </a:tc>
                <a:extLst>
                  <a:ext uri="{0D108BD9-81ED-4DB2-BD59-A6C34878D82A}">
                    <a16:rowId xmlns:a16="http://schemas.microsoft.com/office/drawing/2014/main" val="1663907892"/>
                  </a:ext>
                </a:extLst>
              </a:tr>
              <a:tr h="179470">
                <a:tc>
                  <a:txBody>
                    <a:bodyPr/>
                    <a:lstStyle/>
                    <a:p>
                      <a:r>
                        <a:rPr lang="en-US" sz="1100" dirty="0">
                          <a:solidFill>
                            <a:schemeClr val="tx1"/>
                          </a:solidFill>
                        </a:rPr>
                        <a:t>Poison ivy dermatitis</a:t>
                      </a:r>
                    </a:p>
                  </a:txBody>
                  <a:tcPr/>
                </a:tc>
                <a:tc>
                  <a:txBody>
                    <a:bodyPr/>
                    <a:lstStyle/>
                    <a:p>
                      <a:r>
                        <a:rPr lang="en-US" sz="1100" dirty="0">
                          <a:solidFill>
                            <a:schemeClr val="tx1"/>
                          </a:solidFill>
                        </a:rPr>
                        <a:t>L23.9</a:t>
                      </a:r>
                    </a:p>
                  </a:txBody>
                  <a:tcPr/>
                </a:tc>
                <a:tc>
                  <a:txBody>
                    <a:bodyPr/>
                    <a:lstStyle/>
                    <a:p>
                      <a:r>
                        <a:rPr lang="en-US" sz="1100" dirty="0">
                          <a:solidFill>
                            <a:schemeClr val="tx1"/>
                          </a:solidFill>
                        </a:rPr>
                        <a:t>High</a:t>
                      </a:r>
                    </a:p>
                  </a:txBody>
                  <a:tcPr/>
                </a:tc>
                <a:extLst>
                  <a:ext uri="{0D108BD9-81ED-4DB2-BD59-A6C34878D82A}">
                    <a16:rowId xmlns:a16="http://schemas.microsoft.com/office/drawing/2014/main" val="1236616047"/>
                  </a:ext>
                </a:extLst>
              </a:tr>
            </a:tbl>
          </a:graphicData>
        </a:graphic>
      </p:graphicFrame>
      <p:graphicFrame>
        <p:nvGraphicFramePr>
          <p:cNvPr id="15" name="Table 14">
            <a:extLst>
              <a:ext uri="{FF2B5EF4-FFF2-40B4-BE49-F238E27FC236}">
                <a16:creationId xmlns:a16="http://schemas.microsoft.com/office/drawing/2014/main" id="{0D6BB619-64B5-AA23-217F-7D9454CBCDD8}"/>
              </a:ext>
            </a:extLst>
          </p:cNvPr>
          <p:cNvGraphicFramePr>
            <a:graphicFrameLocks noGrp="1"/>
          </p:cNvGraphicFramePr>
          <p:nvPr>
            <p:extLst>
              <p:ext uri="{D42A27DB-BD31-4B8C-83A1-F6EECF244321}">
                <p14:modId xmlns:p14="http://schemas.microsoft.com/office/powerpoint/2010/main" val="894528785"/>
              </p:ext>
            </p:extLst>
          </p:nvPr>
        </p:nvGraphicFramePr>
        <p:xfrm>
          <a:off x="8610600" y="3327254"/>
          <a:ext cx="3319803" cy="944880"/>
        </p:xfrm>
        <a:graphic>
          <a:graphicData uri="http://schemas.openxmlformats.org/drawingml/2006/table">
            <a:tbl>
              <a:tblPr firstRow="1" bandRow="1">
                <a:tableStyleId>{5C22544A-7EE6-4342-B048-85BDC9FD1C3A}</a:tableStyleId>
              </a:tblPr>
              <a:tblGrid>
                <a:gridCol w="1059575">
                  <a:extLst>
                    <a:ext uri="{9D8B030D-6E8A-4147-A177-3AD203B41FA5}">
                      <a16:colId xmlns:a16="http://schemas.microsoft.com/office/drawing/2014/main" val="2947161156"/>
                    </a:ext>
                  </a:extLst>
                </a:gridCol>
                <a:gridCol w="1153627">
                  <a:extLst>
                    <a:ext uri="{9D8B030D-6E8A-4147-A177-3AD203B41FA5}">
                      <a16:colId xmlns:a16="http://schemas.microsoft.com/office/drawing/2014/main" val="479587232"/>
                    </a:ext>
                  </a:extLst>
                </a:gridCol>
                <a:gridCol w="1106601">
                  <a:extLst>
                    <a:ext uri="{9D8B030D-6E8A-4147-A177-3AD203B41FA5}">
                      <a16:colId xmlns:a16="http://schemas.microsoft.com/office/drawing/2014/main" val="2960118924"/>
                    </a:ext>
                  </a:extLst>
                </a:gridCol>
              </a:tblGrid>
              <a:tr h="179470">
                <a:tc>
                  <a:txBody>
                    <a:bodyPr/>
                    <a:lstStyle/>
                    <a:p>
                      <a:r>
                        <a:rPr lang="en-US" sz="1100" dirty="0">
                          <a:solidFill>
                            <a:schemeClr val="tx1"/>
                          </a:solidFill>
                        </a:rPr>
                        <a:t>Drug Name</a:t>
                      </a:r>
                    </a:p>
                  </a:txBody>
                  <a:tcPr/>
                </a:tc>
                <a:tc>
                  <a:txBody>
                    <a:bodyPr/>
                    <a:lstStyle/>
                    <a:p>
                      <a:r>
                        <a:rPr lang="en-US" sz="1100" dirty="0" err="1">
                          <a:solidFill>
                            <a:schemeClr val="tx1"/>
                          </a:solidFill>
                        </a:rPr>
                        <a:t>RxCUI</a:t>
                      </a:r>
                      <a:endParaRPr lang="en-US" sz="1100" dirty="0">
                        <a:solidFill>
                          <a:schemeClr val="tx1"/>
                        </a:solidFill>
                      </a:endParaRPr>
                    </a:p>
                  </a:txBody>
                  <a:tcPr/>
                </a:tc>
                <a:tc>
                  <a:txBody>
                    <a:bodyPr/>
                    <a:lstStyle/>
                    <a:p>
                      <a:r>
                        <a:rPr lang="en-US" sz="1100" dirty="0">
                          <a:solidFill>
                            <a:schemeClr val="tx1"/>
                          </a:solidFill>
                        </a:rPr>
                        <a:t>Current/Previous</a:t>
                      </a:r>
                    </a:p>
                  </a:txBody>
                  <a:tcPr/>
                </a:tc>
                <a:extLst>
                  <a:ext uri="{0D108BD9-81ED-4DB2-BD59-A6C34878D82A}">
                    <a16:rowId xmlns:a16="http://schemas.microsoft.com/office/drawing/2014/main" val="1663907892"/>
                  </a:ext>
                </a:extLst>
              </a:tr>
              <a:tr h="179470">
                <a:tc>
                  <a:txBody>
                    <a:bodyPr/>
                    <a:lstStyle/>
                    <a:p>
                      <a:r>
                        <a:rPr lang="en-US" sz="1100" dirty="0">
                          <a:solidFill>
                            <a:schemeClr val="tx1"/>
                          </a:solidFill>
                        </a:rPr>
                        <a:t>Benadryl</a:t>
                      </a:r>
                    </a:p>
                  </a:txBody>
                  <a:tcPr/>
                </a:tc>
                <a:tc>
                  <a:txBody>
                    <a:bodyPr/>
                    <a:lstStyle/>
                    <a:p>
                      <a:r>
                        <a:rPr lang="en-US" sz="1100" dirty="0">
                          <a:solidFill>
                            <a:schemeClr val="tx1"/>
                          </a:solidFill>
                        </a:rPr>
                        <a:t>184624</a:t>
                      </a:r>
                    </a:p>
                  </a:txBody>
                  <a:tcPr/>
                </a:tc>
                <a:tc>
                  <a:txBody>
                    <a:bodyPr/>
                    <a:lstStyle/>
                    <a:p>
                      <a:r>
                        <a:rPr lang="en-US" sz="1100" dirty="0">
                          <a:solidFill>
                            <a:schemeClr val="tx1"/>
                          </a:solidFill>
                        </a:rPr>
                        <a:t>Current</a:t>
                      </a:r>
                    </a:p>
                  </a:txBody>
                  <a:tcPr/>
                </a:tc>
                <a:extLst>
                  <a:ext uri="{0D108BD9-81ED-4DB2-BD59-A6C34878D82A}">
                    <a16:rowId xmlns:a16="http://schemas.microsoft.com/office/drawing/2014/main" val="1236616047"/>
                  </a:ext>
                </a:extLst>
              </a:tr>
              <a:tr h="179470">
                <a:tc>
                  <a:txBody>
                    <a:bodyPr/>
                    <a:lstStyle/>
                    <a:p>
                      <a:r>
                        <a:rPr lang="en-US" sz="1100" dirty="0">
                          <a:solidFill>
                            <a:schemeClr val="tx1"/>
                          </a:solidFill>
                        </a:rPr>
                        <a:t>Depo-Medrol</a:t>
                      </a:r>
                    </a:p>
                  </a:txBody>
                  <a:tcPr/>
                </a:tc>
                <a:tc>
                  <a:txBody>
                    <a:bodyPr/>
                    <a:lstStyle/>
                    <a:p>
                      <a:r>
                        <a:rPr lang="en-US" sz="1100" dirty="0">
                          <a:solidFill>
                            <a:schemeClr val="tx1"/>
                          </a:solidFill>
                        </a:rPr>
                        <a:t>80928</a:t>
                      </a:r>
                    </a:p>
                  </a:txBody>
                  <a:tcPr/>
                </a:tc>
                <a:tc>
                  <a:txBody>
                    <a:bodyPr/>
                    <a:lstStyle/>
                    <a:p>
                      <a:r>
                        <a:rPr lang="en-US" sz="1100" dirty="0">
                          <a:solidFill>
                            <a:schemeClr val="tx1"/>
                          </a:solidFill>
                        </a:rPr>
                        <a:t>Previous</a:t>
                      </a:r>
                    </a:p>
                  </a:txBody>
                  <a:tcPr/>
                </a:tc>
                <a:extLst>
                  <a:ext uri="{0D108BD9-81ED-4DB2-BD59-A6C34878D82A}">
                    <a16:rowId xmlns:a16="http://schemas.microsoft.com/office/drawing/2014/main" val="3925266593"/>
                  </a:ext>
                </a:extLst>
              </a:tr>
            </a:tbl>
          </a:graphicData>
        </a:graphic>
      </p:graphicFrame>
      <p:sp>
        <p:nvSpPr>
          <p:cNvPr id="16" name="TextBox 15">
            <a:extLst>
              <a:ext uri="{FF2B5EF4-FFF2-40B4-BE49-F238E27FC236}">
                <a16:creationId xmlns:a16="http://schemas.microsoft.com/office/drawing/2014/main" id="{3F3B345B-0CF3-DE54-0B04-D679662D2D81}"/>
              </a:ext>
            </a:extLst>
          </p:cNvPr>
          <p:cNvSpPr txBox="1"/>
          <p:nvPr/>
        </p:nvSpPr>
        <p:spPr>
          <a:xfrm>
            <a:off x="202257" y="5405063"/>
            <a:ext cx="3024499" cy="1477328"/>
          </a:xfrm>
          <a:prstGeom prst="rect">
            <a:avLst/>
          </a:prstGeom>
          <a:noFill/>
        </p:spPr>
        <p:txBody>
          <a:bodyPr wrap="square" rtlCol="0">
            <a:spAutoFit/>
          </a:bodyPr>
          <a:lstStyle/>
          <a:p>
            <a:r>
              <a:rPr lang="en-US" sz="900" dirty="0"/>
              <a:t>Given the following patient description, give any ICD-10 diagnoses present: '{description}'</a:t>
            </a:r>
          </a:p>
          <a:p>
            <a:r>
              <a:rPr lang="en-US" sz="900" dirty="0"/>
              <a:t>Output the information as a table, including the probability of the diagnosis (high/medium/low). Schema: Diagnosis | ICD-10 Code | Probability</a:t>
            </a:r>
          </a:p>
          <a:p>
            <a:r>
              <a:rPr lang="en-US" sz="900" dirty="0"/>
              <a:t>Also, include any medications that have been or are currently being used and whether the drug is currently being used or has been used and the </a:t>
            </a:r>
            <a:r>
              <a:rPr lang="en-US" sz="900" dirty="0" err="1"/>
              <a:t>RxNorm</a:t>
            </a:r>
            <a:r>
              <a:rPr lang="en-US" sz="900" dirty="0"/>
              <a:t> Concept Unique Identifier (</a:t>
            </a:r>
            <a:r>
              <a:rPr lang="en-US" sz="900" dirty="0" err="1"/>
              <a:t>RxCUI</a:t>
            </a:r>
            <a:r>
              <a:rPr lang="en-US" sz="900" dirty="0"/>
              <a:t>) code for the medication as a table. Schema: Drug Name | </a:t>
            </a:r>
            <a:r>
              <a:rPr lang="en-US" sz="900" dirty="0" err="1"/>
              <a:t>RxCUI</a:t>
            </a:r>
            <a:r>
              <a:rPr lang="en-US" sz="900" dirty="0"/>
              <a:t> | Current/Previous</a:t>
            </a:r>
          </a:p>
        </p:txBody>
      </p:sp>
      <p:cxnSp>
        <p:nvCxnSpPr>
          <p:cNvPr id="19" name="Straight Arrow Connector 18">
            <a:extLst>
              <a:ext uri="{FF2B5EF4-FFF2-40B4-BE49-F238E27FC236}">
                <a16:creationId xmlns:a16="http://schemas.microsoft.com/office/drawing/2014/main" id="{9A072E16-B5A9-69B6-C2DC-F85B8BF1765A}"/>
              </a:ext>
            </a:extLst>
          </p:cNvPr>
          <p:cNvCxnSpPr>
            <a:stCxn id="13" idx="6"/>
          </p:cNvCxnSpPr>
          <p:nvPr/>
        </p:nvCxnSpPr>
        <p:spPr>
          <a:xfrm>
            <a:off x="5682956" y="2933668"/>
            <a:ext cx="591085" cy="232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59CBEE-1916-E803-C22F-6B9E3279A64E}"/>
              </a:ext>
            </a:extLst>
          </p:cNvPr>
          <p:cNvCxnSpPr>
            <a:stCxn id="12" idx="6"/>
          </p:cNvCxnSpPr>
          <p:nvPr/>
        </p:nvCxnSpPr>
        <p:spPr>
          <a:xfrm flipV="1">
            <a:off x="5682956" y="3677742"/>
            <a:ext cx="591085"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CD1B1A2-6FE0-1DDF-36E5-999F064007AE}"/>
              </a:ext>
            </a:extLst>
          </p:cNvPr>
          <p:cNvCxnSpPr>
            <a:stCxn id="9" idx="3"/>
          </p:cNvCxnSpPr>
          <p:nvPr/>
        </p:nvCxnSpPr>
        <p:spPr>
          <a:xfrm flipV="1">
            <a:off x="7652043" y="2837204"/>
            <a:ext cx="1217070" cy="6033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075AF6-6549-7212-1DFB-2B3A11C4D52D}"/>
              </a:ext>
            </a:extLst>
          </p:cNvPr>
          <p:cNvCxnSpPr>
            <a:endCxn id="15" idx="1"/>
          </p:cNvCxnSpPr>
          <p:nvPr/>
        </p:nvCxnSpPr>
        <p:spPr>
          <a:xfrm>
            <a:off x="7652043" y="3572142"/>
            <a:ext cx="958557" cy="227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16723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{786396BB-25FA-4D09-B7A5-08394B57F667}tf67328976_win32</Template>
  <TotalTime>51</TotalTime>
  <Words>395</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Tenorite</vt:lpstr>
      <vt:lpstr>Office Theme</vt:lpstr>
      <vt:lpstr>Cotiviti Internship NLP POC</vt:lpstr>
      <vt:lpstr>EHRs: Structured &amp; Unstructured</vt:lpstr>
      <vt:lpstr>NLP Approaches</vt:lpstr>
      <vt:lpstr>Large language models</vt:lpstr>
      <vt:lpstr>LLM zero-shot POC for ICD-10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Cotiviti Internship POC</dc:title>
  <dc:creator>Kolton Hauck</dc:creator>
  <cp:lastModifiedBy>Kolton Hauck</cp:lastModifiedBy>
  <cp:revision>17</cp:revision>
  <dcterms:created xsi:type="dcterms:W3CDTF">2023-05-24T05:13:45Z</dcterms:created>
  <dcterms:modified xsi:type="dcterms:W3CDTF">2023-05-24T06:05:21Z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