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77" r:id="rId9"/>
    <p:sldId id="260" r:id="rId10"/>
    <p:sldId id="265" r:id="rId11"/>
    <p:sldId id="261" r:id="rId12"/>
    <p:sldId id="262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2E61-9EE3-BB16-C58A-94CE5EB4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FEF08-F97A-9635-A8C0-4B181F83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4E90-7B31-7B38-92D7-0D988CA4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8852-4440-D8D6-1761-BF914280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B7A9-5C39-AA2B-8DA8-437BBF3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FF63-7B00-DDF2-23BC-741530FD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0F9FA-75A3-5FA1-FCB3-BBF0BC85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D275-FB13-3259-66AA-D9B054D5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29378-EE83-061F-74A4-502F9B71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33C0-F62C-62FC-E074-00A74541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40ED4-C653-6621-E6F1-806C0FC9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3736A-C941-6E88-7A9B-F78A4083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3D01-335E-FB98-6AAB-767597B4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52FD-2287-13F5-7974-99689F84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58E4-5406-EDCD-03CD-A0B62EC3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2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7D67-8E71-5406-8908-2A18EA68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C5A7-98E0-7681-8D6A-5EF1F797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B28E-F4A8-4218-3AD5-773F7D7D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4764-5D2A-A0E4-F089-9A0CA195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C390-EC55-59E7-8296-DE0F1931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4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3247-97CE-4846-1A2F-F0DEAF1E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21FD3-D55D-FF52-4271-32A6E022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7E02-1865-87E4-C751-921A3A68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67DB-67C2-F000-04A1-990DCC10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CECF-B35D-8A21-3AA2-6371853C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2F89-0D77-5017-F633-46A3C293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FD31-FBFE-C27E-CCAB-32FD1CE1E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8C4BC-C0C1-8396-5A7A-92DF3BC1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C5F20-0C33-80BE-E3B5-AFD920CB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981D-12CF-BA38-C522-EA9C96E0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9319B-7AF5-E808-382D-BE3918C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6231-FA02-F9FE-9088-AF59970D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58B3-1428-775E-4CE0-A9AF5DCE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072A-0877-0130-BA51-92E7AF0B8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EB1EB-152C-E883-3552-A561AFB5E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A817-1F00-DEFE-A950-86585C5E0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5BF98-ED5A-0D15-7BD1-AC777222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3F68B-9EC3-A95E-EABE-9F785F77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D56A9-EE2C-209C-EDED-C5FAE31C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3B78-448E-D773-9308-0E1B3EFB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5B5C6-DB89-54C6-E28E-753C1800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D0D87-33B7-9FFF-9583-1E782B57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4564C-1DB4-493F-A787-2ED20590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EB9BA-DC28-01F6-7742-2DA5FCCF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34B72-CEE4-B6F1-AC83-25C9E195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701F-1A63-859A-1858-C9969DBF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2B61-7B42-385F-0804-61244507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B745-8524-7FF6-8C97-CF1DAD16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DB04-9F90-147E-95C1-EECD0A5E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086C4-77FD-45FA-1A2A-197CCEA4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4DCD5-7A22-3F61-F29A-8860F11A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82FB2-5442-6DFB-1D74-0439ACF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3C4D-2DF2-6EE4-5E09-78B615D8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DC29F-4B1E-CEEA-E1CF-F03E58283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C1A9-40AB-DD79-C252-C9F9B471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583D5-F089-CC17-4552-5C8BD09A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09A21-DC51-D359-75A5-298E680A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1AAF-BD89-C1C5-7CF7-25034CB3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B4127-1FE6-936B-56B7-F08FAA4E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018B-7535-73BA-8B9A-2BC48CBC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A9CB-8E49-3D71-5C8B-9EFBB5D34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3438-FEAC-44B2-B6BD-682A2F15F27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6F884-7317-7ECC-B8AB-471F6E0C1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3051-2614-B468-5198-F18EC5BAE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5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C631-1609-0A7C-89DD-E3684CFC2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 are Few-Shot Learners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18A62-A16A-9394-A0CF-4F999F8FB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Tom B. Brown et al.</a:t>
            </a:r>
          </a:p>
          <a:p>
            <a:r>
              <a:rPr lang="en-US" dirty="0"/>
              <a:t>July 22, 2020</a:t>
            </a:r>
          </a:p>
          <a:p>
            <a:r>
              <a:rPr lang="en-US" dirty="0"/>
              <a:t>https://doi.org/10.48550/arXiv.2005.14165</a:t>
            </a:r>
          </a:p>
          <a:p>
            <a:endParaRPr lang="en-US" dirty="0"/>
          </a:p>
          <a:p>
            <a:r>
              <a:rPr lang="en-US" sz="1600" dirty="0"/>
              <a:t>-Kolton Hauck</a:t>
            </a:r>
          </a:p>
        </p:txBody>
      </p:sp>
    </p:spTree>
    <p:extLst>
      <p:ext uri="{BB962C8B-B14F-4D97-AF65-F5344CB8AC3E}">
        <p14:creationId xmlns:p14="http://schemas.microsoft.com/office/powerpoint/2010/main" val="173728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85E-1250-DC66-D0EA-ECBC05DB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Learning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88069-B5CD-DA6A-0E89-CB44D2EF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2226138"/>
            <a:ext cx="11393490" cy="2648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EAE4EA-1F1C-DC80-167B-6901A04A625F}"/>
              </a:ext>
            </a:extLst>
          </p:cNvPr>
          <p:cNvSpPr txBox="1"/>
          <p:nvPr/>
        </p:nvSpPr>
        <p:spPr>
          <a:xfrm>
            <a:off x="399255" y="5086742"/>
            <a:ext cx="669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Gray:  Prompt</a:t>
            </a:r>
          </a:p>
          <a:p>
            <a:r>
              <a:rPr lang="en-US" dirty="0"/>
              <a:t>Black: Model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50A87-8736-92AB-7EED-99C21F2E3E10}"/>
              </a:ext>
            </a:extLst>
          </p:cNvPr>
          <p:cNvSpPr/>
          <p:nvPr/>
        </p:nvSpPr>
        <p:spPr>
          <a:xfrm>
            <a:off x="466344" y="5138928"/>
            <a:ext cx="585216" cy="2709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6439A-5598-58C7-954B-38BBF367A576}"/>
              </a:ext>
            </a:extLst>
          </p:cNvPr>
          <p:cNvSpPr/>
          <p:nvPr/>
        </p:nvSpPr>
        <p:spPr>
          <a:xfrm>
            <a:off x="466344" y="5458676"/>
            <a:ext cx="585216" cy="2709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221E-D366-23DC-96DA-7285C055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3ED5-D8C0-C583-A070-C6483FBC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Brown et al.:</a:t>
            </a:r>
          </a:p>
          <a:p>
            <a:r>
              <a:rPr lang="en-US" dirty="0"/>
              <a:t>Evaluated GPT-3’s performance using Zero/One/Few-shot learning against other Models fine-tuned for specific tasks</a:t>
            </a:r>
          </a:p>
          <a:p>
            <a:endParaRPr lang="en-US" dirty="0"/>
          </a:p>
          <a:p>
            <a:r>
              <a:rPr lang="en-US" dirty="0"/>
              <a:t>Evaluated how increasing parameters increases Zero/One/Few-shot learning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49052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281C-9CCF-79E9-F09B-6A9ACC4F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DC45-BAFB-8CFC-9B7D-113C2F4E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LLM + Few-Shot Learning -&gt; Clinical Tasks</a:t>
            </a:r>
          </a:p>
          <a:p>
            <a:pPr lvl="1"/>
            <a:r>
              <a:rPr lang="en-US" dirty="0"/>
              <a:t>Diagnosis Related Groups (DRG) determination</a:t>
            </a:r>
          </a:p>
          <a:p>
            <a:pPr lvl="1"/>
            <a:r>
              <a:rPr lang="en-US" dirty="0"/>
              <a:t>Clinical Documentation</a:t>
            </a:r>
          </a:p>
          <a:p>
            <a:pPr lvl="1"/>
            <a:r>
              <a:rPr lang="en-US" dirty="0"/>
              <a:t>Medical Coding</a:t>
            </a:r>
          </a:p>
          <a:p>
            <a:pPr lvl="1"/>
            <a:r>
              <a:rPr lang="en-US" dirty="0"/>
              <a:t>Clinical Decision Support</a:t>
            </a:r>
          </a:p>
          <a:p>
            <a:pPr lvl="1"/>
            <a:r>
              <a:rPr lang="en-US" dirty="0"/>
              <a:t>Synthetic Data Generation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1D8-71B8-40DF-C741-079E7A6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39A0-5A87-0280-5081-97F1B236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936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Question-Answering (QA)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chemeClr val="accent3"/>
                </a:solidFill>
              </a:rPr>
              <a:t>Conversational QA (</a:t>
            </a:r>
            <a:r>
              <a:rPr lang="en-US" sz="2000" dirty="0" err="1">
                <a:solidFill>
                  <a:schemeClr val="accent3"/>
                </a:solidFill>
              </a:rPr>
              <a:t>CoQA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Model Generated Detection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Cloze &amp; Completion</a:t>
            </a:r>
          </a:p>
          <a:p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9F539-5ACA-FEDB-8985-FB47AC25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780" y="1276339"/>
            <a:ext cx="7680408" cy="43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1D8-71B8-40DF-C741-079E7A6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39A0-5A87-0280-5081-97F1B236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9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Question-Answering (QA)</a:t>
            </a:r>
          </a:p>
          <a:p>
            <a:endParaRPr lang="en-US" sz="2000" b="1" dirty="0"/>
          </a:p>
          <a:p>
            <a:r>
              <a:rPr lang="en-US" sz="2000" b="1" dirty="0"/>
              <a:t>Conversational QA (</a:t>
            </a:r>
            <a:r>
              <a:rPr lang="en-US" sz="2000" b="1" dirty="0" err="1"/>
              <a:t>CoQA</a:t>
            </a:r>
            <a:r>
              <a:rPr lang="en-US" sz="2000" b="1" dirty="0"/>
              <a:t>)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Model Generated Detection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Cloze &amp; Completion</a:t>
            </a:r>
          </a:p>
          <a:p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B048D-D01A-AEE8-8CD0-27A88C03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16" y="1518047"/>
            <a:ext cx="7129755" cy="38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9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1D8-71B8-40DF-C741-079E7A6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39A0-5A87-0280-5081-97F1B236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9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Question-Answering (QA)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chemeClr val="accent3"/>
                </a:solidFill>
              </a:rPr>
              <a:t>Conversational QA (</a:t>
            </a:r>
            <a:r>
              <a:rPr lang="en-US" sz="2000" dirty="0" err="1">
                <a:solidFill>
                  <a:schemeClr val="accent3"/>
                </a:solidFill>
              </a:rPr>
              <a:t>CoQA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/>
              <a:t>Model Generated Detection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chemeClr val="accent3"/>
                </a:solidFill>
              </a:rPr>
              <a:t>Cloze &amp; Completion</a:t>
            </a:r>
          </a:p>
          <a:p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2E111-4E04-04E0-0B65-FBB1F68E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36" y="1293780"/>
            <a:ext cx="7431121" cy="31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1D8-71B8-40DF-C741-079E7A6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39A0-5A87-0280-5081-97F1B236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9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Question-Answering (QA)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chemeClr val="accent3"/>
                </a:solidFill>
              </a:rPr>
              <a:t>Conversational QA (</a:t>
            </a:r>
            <a:r>
              <a:rPr lang="en-US" sz="2000" dirty="0" err="1">
                <a:solidFill>
                  <a:schemeClr val="accent3"/>
                </a:solidFill>
              </a:rPr>
              <a:t>CoQA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Model Generated Detection</a:t>
            </a:r>
          </a:p>
          <a:p>
            <a:endParaRPr lang="en-US" sz="2000" b="1" dirty="0"/>
          </a:p>
          <a:p>
            <a:r>
              <a:rPr lang="en-US" sz="2000" b="1" dirty="0"/>
              <a:t>Cloze &amp; Completion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6ABE2-DC89-6B64-0FFE-D3CB5B1A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92" y="790206"/>
            <a:ext cx="603016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629FD2-4ED9-C8B4-04F1-8C99045A1342}"/>
              </a:ext>
            </a:extLst>
          </p:cNvPr>
          <p:cNvSpPr/>
          <p:nvPr/>
        </p:nvSpPr>
        <p:spPr>
          <a:xfrm>
            <a:off x="10848981" y="-968147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2743A1-BD50-A79C-0D8A-9BBCDC6B41FE}"/>
              </a:ext>
            </a:extLst>
          </p:cNvPr>
          <p:cNvSpPr/>
          <p:nvPr/>
        </p:nvSpPr>
        <p:spPr>
          <a:xfrm>
            <a:off x="1303801" y="2515580"/>
            <a:ext cx="1737360" cy="822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GPT-3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D5F607-6B43-BF55-B971-617D06A6EE52}"/>
              </a:ext>
            </a:extLst>
          </p:cNvPr>
          <p:cNvSpPr/>
          <p:nvPr/>
        </p:nvSpPr>
        <p:spPr>
          <a:xfrm>
            <a:off x="2593789" y="2952532"/>
            <a:ext cx="1912775" cy="947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GPT-3.5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937242-B912-4D00-4051-1E8826D3802D}"/>
              </a:ext>
            </a:extLst>
          </p:cNvPr>
          <p:cNvCxnSpPr>
            <a:cxnSpLocks/>
          </p:cNvCxnSpPr>
          <p:nvPr/>
        </p:nvCxnSpPr>
        <p:spPr>
          <a:xfrm flipH="1">
            <a:off x="2350417" y="-198716"/>
            <a:ext cx="7429434" cy="564220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625C87-9B0B-43B3-34EB-C30739BC74C5}"/>
              </a:ext>
            </a:extLst>
          </p:cNvPr>
          <p:cNvSpPr/>
          <p:nvPr/>
        </p:nvSpPr>
        <p:spPr>
          <a:xfrm>
            <a:off x="9327566" y="-263216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04D230-F06B-4D4E-31C8-72C46284F3FB}"/>
              </a:ext>
            </a:extLst>
          </p:cNvPr>
          <p:cNvSpPr/>
          <p:nvPr/>
        </p:nvSpPr>
        <p:spPr>
          <a:xfrm>
            <a:off x="8025368" y="573268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Generative AI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C1D896-5837-EE69-8807-D08196FB3F5A}"/>
              </a:ext>
            </a:extLst>
          </p:cNvPr>
          <p:cNvSpPr/>
          <p:nvPr/>
        </p:nvSpPr>
        <p:spPr>
          <a:xfrm>
            <a:off x="6605575" y="1631843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5D1225-73C5-C653-BF2F-87A96A0E812A}"/>
              </a:ext>
            </a:extLst>
          </p:cNvPr>
          <p:cNvSpPr/>
          <p:nvPr/>
        </p:nvSpPr>
        <p:spPr>
          <a:xfrm>
            <a:off x="5249804" y="2655679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LLaMa</a:t>
            </a:r>
            <a:r>
              <a:rPr lang="en-US" dirty="0"/>
              <a:t>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D3FF9-D35B-09C5-75D0-0E18237F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5792" cy="1325563"/>
          </a:xfrm>
        </p:spPr>
        <p:txBody>
          <a:bodyPr/>
          <a:lstStyle/>
          <a:p>
            <a:r>
              <a:rPr lang="en-US" dirty="0"/>
              <a:t>Future Work –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B726-1293-323A-2FCC-FE3E6D7C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484" y="6232360"/>
            <a:ext cx="9040427" cy="3522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‘Sparks of Artificial General Intelligence: Early experiments with GPT-4’</a:t>
            </a:r>
          </a:p>
          <a:p>
            <a:pPr marL="0" indent="0">
              <a:buNone/>
            </a:pPr>
            <a:r>
              <a:rPr lang="en-US" sz="3200" dirty="0"/>
              <a:t>	https://arxiv.org/pdf/2303.12712.pdf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A2B9E7-325F-E3E4-6A88-B1EB9111E63A}"/>
              </a:ext>
            </a:extLst>
          </p:cNvPr>
          <p:cNvSpPr/>
          <p:nvPr/>
        </p:nvSpPr>
        <p:spPr>
          <a:xfrm>
            <a:off x="4025658" y="3652375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GPT-4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A759B-751A-79E7-4B6F-153C5E513D4E}"/>
              </a:ext>
            </a:extLst>
          </p:cNvPr>
          <p:cNvCxnSpPr>
            <a:cxnSpLocks/>
          </p:cNvCxnSpPr>
          <p:nvPr/>
        </p:nvCxnSpPr>
        <p:spPr>
          <a:xfrm>
            <a:off x="2341273" y="5437433"/>
            <a:ext cx="850770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C7DAB0-19ED-EEAD-42B6-4334A569C2E7}"/>
              </a:ext>
            </a:extLst>
          </p:cNvPr>
          <p:cNvSpPr txBox="1">
            <a:spLocks/>
          </p:cNvSpPr>
          <p:nvPr/>
        </p:nvSpPr>
        <p:spPr>
          <a:xfrm>
            <a:off x="3257151" y="5191923"/>
            <a:ext cx="3985305" cy="352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Artificial General Intelligence?</a:t>
            </a:r>
          </a:p>
        </p:txBody>
      </p:sp>
    </p:spTree>
    <p:extLst>
      <p:ext uri="{BB962C8B-B14F-4D97-AF65-F5344CB8AC3E}">
        <p14:creationId xmlns:p14="http://schemas.microsoft.com/office/powerpoint/2010/main" val="25807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4F1B-40A5-8853-892F-7D5D8C2D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6265-850A-DAA7-EC75-7A36AB5A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(NN) </a:t>
            </a:r>
            <a:r>
              <a:rPr lang="en-US" dirty="0">
                <a:sym typeface="Wingdings" panose="05000000000000000000" pitchFamily="2" charset="2"/>
              </a:rPr>
              <a:t> Natural Language Technology (NLT) tasks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NLT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Natural Language Processing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Natural Language Understanding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Natural Language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3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/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dirty="0"/>
              <a:t>                                LLMs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30A218-2AE6-BEB8-3D86-11D8F68F6785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47140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A1C33C-8D80-A6D9-1D17-2E353CF83504}"/>
              </a:ext>
            </a:extLst>
          </p:cNvPr>
          <p:cNvSpPr txBox="1">
            <a:spLocks/>
          </p:cNvSpPr>
          <p:nvPr/>
        </p:nvSpPr>
        <p:spPr>
          <a:xfrm>
            <a:off x="6096000" y="1745552"/>
            <a:ext cx="4684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Naïve Bayes</a:t>
            </a:r>
          </a:p>
          <a:p>
            <a:r>
              <a:rPr lang="en-US" dirty="0"/>
              <a:t>Hidden Markov Models</a:t>
            </a:r>
          </a:p>
          <a:p>
            <a:r>
              <a:rPr lang="en-US" dirty="0"/>
              <a:t>Rules Based</a:t>
            </a:r>
          </a:p>
          <a:p>
            <a:r>
              <a:rPr lang="en-US" dirty="0"/>
              <a:t>Embeddings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                    LLMs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55146F-C3BD-BE23-D030-CC8C9031AFB4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402024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0E9E-5C18-CF68-B778-1CED9F04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8294"/>
            <a:ext cx="4684776" cy="4351338"/>
          </a:xfrm>
        </p:spPr>
        <p:txBody>
          <a:bodyPr/>
          <a:lstStyle/>
          <a:p>
            <a:r>
              <a:rPr lang="en-US" dirty="0"/>
              <a:t>Task-Specific Training Data</a:t>
            </a:r>
          </a:p>
          <a:p>
            <a:r>
              <a:rPr lang="en-US" dirty="0"/>
              <a:t>Model Size</a:t>
            </a:r>
          </a:p>
          <a:p>
            <a:r>
              <a:rPr lang="en-US" dirty="0"/>
              <a:t>Task-Specific Architecture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                    LLMs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EF0F5E-A07D-15BE-AC67-2F0448E01C2A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52022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CCF396-04A4-10CE-2E4D-6D79427FF7B2}"/>
              </a:ext>
            </a:extLst>
          </p:cNvPr>
          <p:cNvSpPr txBox="1">
            <a:spLocks/>
          </p:cNvSpPr>
          <p:nvPr/>
        </p:nvSpPr>
        <p:spPr>
          <a:xfrm>
            <a:off x="6211824" y="1788858"/>
            <a:ext cx="4684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Training Data</a:t>
            </a:r>
          </a:p>
          <a:p>
            <a:r>
              <a:rPr lang="en-US" dirty="0"/>
              <a:t>Task-Specific Architecture ^^</a:t>
            </a:r>
          </a:p>
          <a:p>
            <a:r>
              <a:rPr lang="en-US" dirty="0"/>
              <a:t>‘Attention Is All You Need’</a:t>
            </a:r>
          </a:p>
          <a:p>
            <a:pPr marL="457200" lvl="1" indent="0">
              <a:buNone/>
            </a:pPr>
            <a:r>
              <a:rPr lang="en-US" sz="1000" b="0" strike="noStrike" dirty="0">
                <a:effectLst/>
              </a:rPr>
              <a:t>	https://doi.org/10.48550/arXiv.1706.03762</a:t>
            </a:r>
            <a:endParaRPr lang="en-US" sz="1000" dirty="0">
              <a:effectLst/>
            </a:endParaRPr>
          </a:p>
          <a:p>
            <a:pPr lvl="1"/>
            <a:endParaRPr lang="en-US" dirty="0"/>
          </a:p>
          <a:p>
            <a:r>
              <a:rPr lang="en-US" dirty="0"/>
              <a:t>BERT/GPT</a:t>
            </a:r>
          </a:p>
          <a:p>
            <a:r>
              <a:rPr lang="en-US" dirty="0"/>
              <a:t>Fine-tuned w/Task-specific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b="1" dirty="0"/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                    LLMs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323DA0-E8FE-F23A-2D54-B18CE66E36CD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413229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92BF87-B28C-741F-52D5-1F76DFBAE183}"/>
              </a:ext>
            </a:extLst>
          </p:cNvPr>
          <p:cNvSpPr txBox="1">
            <a:spLocks/>
          </p:cNvSpPr>
          <p:nvPr/>
        </p:nvSpPr>
        <p:spPr>
          <a:xfrm>
            <a:off x="6278880" y="1802574"/>
            <a:ext cx="47487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GPT3 – (175B parameters)</a:t>
            </a:r>
          </a:p>
          <a:p>
            <a:r>
              <a:rPr lang="en-US" dirty="0"/>
              <a:t>General Training Data</a:t>
            </a:r>
          </a:p>
          <a:p>
            <a:r>
              <a:rPr lang="en-US" dirty="0"/>
              <a:t>Model size ^^</a:t>
            </a:r>
          </a:p>
          <a:p>
            <a:r>
              <a:rPr lang="en-US" dirty="0"/>
              <a:t>Task-specific Architecture</a:t>
            </a:r>
          </a:p>
          <a:p>
            <a:endParaRPr lang="en-US" dirty="0"/>
          </a:p>
          <a:p>
            <a:r>
              <a:rPr lang="en-US" dirty="0"/>
              <a:t>Task-Specific Fine-tuning dataset ^^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b="1" dirty="0"/>
              <a:t>                                LLMs</a:t>
            </a:r>
            <a:endParaRPr lang="en-US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29C796-D8A8-9ADE-71C7-C43CC9BD8A6C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59386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92BF87-B28C-741F-52D5-1F76DFBAE183}"/>
              </a:ext>
            </a:extLst>
          </p:cNvPr>
          <p:cNvSpPr txBox="1">
            <a:spLocks/>
          </p:cNvSpPr>
          <p:nvPr/>
        </p:nvSpPr>
        <p:spPr>
          <a:xfrm>
            <a:off x="6278880" y="1802574"/>
            <a:ext cx="47487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GPT3 – (175B parameters)</a:t>
            </a:r>
          </a:p>
          <a:p>
            <a:r>
              <a:rPr lang="en-US" dirty="0"/>
              <a:t>General Training Data</a:t>
            </a:r>
          </a:p>
          <a:p>
            <a:r>
              <a:rPr lang="en-US" dirty="0"/>
              <a:t>Model size ^^</a:t>
            </a:r>
          </a:p>
          <a:p>
            <a:r>
              <a:rPr lang="en-US" dirty="0"/>
              <a:t>Task-specific Architecture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Task-Specific Fine-tuning dataset ^^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b="1" dirty="0"/>
              <a:t>                                LLMs</a:t>
            </a:r>
            <a:endParaRPr lang="en-US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29C796-D8A8-9ADE-71C7-C43CC9BD8A6C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04743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1A2-3852-C98A-0702-0A981D36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Zero/One/Few-Shot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8A1B-39AC-5FF4-F520-F4CB6E5F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r>
              <a:rPr lang="en-US" dirty="0"/>
              <a:t>Reduces the need for task-specific fine-tuning datasets</a:t>
            </a:r>
          </a:p>
          <a:p>
            <a:r>
              <a:rPr lang="en-US" dirty="0"/>
              <a:t>Prompt Engineering</a:t>
            </a:r>
          </a:p>
          <a:p>
            <a:r>
              <a:rPr lang="en-US" dirty="0"/>
              <a:t>Give zero/one/few basic examples (Questions/Answers)</a:t>
            </a:r>
          </a:p>
        </p:txBody>
      </p:sp>
    </p:spTree>
    <p:extLst>
      <p:ext uri="{BB962C8B-B14F-4D97-AF65-F5344CB8AC3E}">
        <p14:creationId xmlns:p14="http://schemas.microsoft.com/office/powerpoint/2010/main" val="378991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499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Language Models are Few-Shot Learners </vt:lpstr>
      <vt:lpstr>Background: Large Language Models (LLMs)</vt:lpstr>
      <vt:lpstr>Background: NLP Evolution</vt:lpstr>
      <vt:lpstr>Background: NLP Evolution</vt:lpstr>
      <vt:lpstr>Background: NLP Evolution</vt:lpstr>
      <vt:lpstr>Background: NLP Evolution</vt:lpstr>
      <vt:lpstr>Background: NLP Evolution</vt:lpstr>
      <vt:lpstr>Background: NLP Evolution</vt:lpstr>
      <vt:lpstr>Zero/One/Few-Shot Learning</vt:lpstr>
      <vt:lpstr>Few-Shot Learning Example</vt:lpstr>
      <vt:lpstr>The Paper</vt:lpstr>
      <vt:lpstr>Why?</vt:lpstr>
      <vt:lpstr>Results</vt:lpstr>
      <vt:lpstr>Results</vt:lpstr>
      <vt:lpstr>Results</vt:lpstr>
      <vt:lpstr>Results</vt:lpstr>
      <vt:lpstr>Future Work –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 are Few-Shot Learners </dc:title>
  <dc:creator>Kolton Hauck</dc:creator>
  <cp:lastModifiedBy>Kolton Hauck</cp:lastModifiedBy>
  <cp:revision>53</cp:revision>
  <dcterms:created xsi:type="dcterms:W3CDTF">2023-10-14T21:38:38Z</dcterms:created>
  <dcterms:modified xsi:type="dcterms:W3CDTF">2023-10-21T21:38:56Z</dcterms:modified>
</cp:coreProperties>
</file>