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706" r:id="rId3"/>
    <p:sldId id="705" r:id="rId4"/>
    <p:sldId id="707" r:id="rId5"/>
    <p:sldId id="708" r:id="rId6"/>
    <p:sldId id="709" r:id="rId7"/>
    <p:sldId id="710" r:id="rId8"/>
    <p:sldId id="695" r:id="rId9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012"/>
    <a:srgbClr val="FFFFFF"/>
    <a:srgbClr val="91A3B0"/>
    <a:srgbClr val="333333"/>
    <a:srgbClr val="0F316C"/>
    <a:srgbClr val="0071CE"/>
    <a:srgbClr val="17B69C"/>
    <a:srgbClr val="EDF1F5"/>
    <a:srgbClr val="C5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7" autoAdjust="0"/>
    <p:restoredTop sz="93817" autoAdjust="0"/>
  </p:normalViewPr>
  <p:slideViewPr>
    <p:cSldViewPr>
      <p:cViewPr varScale="1">
        <p:scale>
          <a:sx n="36" d="100"/>
          <a:sy n="36" d="100"/>
        </p:scale>
        <p:origin x="78" y="1260"/>
      </p:cViewPr>
      <p:guideLst>
        <p:guide orient="horz" pos="1642"/>
        <p:guide pos="9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19.11.2023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8F96F0-52B2-3548-85EC-33CD486C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A81BE1BD-7540-D444-8052-425E56B8FEB1}" type="datetimeFigureOut">
              <a:rPr lang="ru-RU" smtClean="0"/>
              <a:pPr/>
              <a:t>19.11.2023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72D519-3666-1E42-93C6-D9A9D243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45512-48B7-094A-9A6E-742F27D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98F9EA06-3FC5-B745-8466-F660D6235F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7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DBE326-5DAD-4AA4-A5DD-2905A8537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" y="0"/>
            <a:ext cx="20100085" cy="1130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14C35-31F5-4D24-AFEC-7A7466F7D364}"/>
              </a:ext>
            </a:extLst>
          </p:cNvPr>
          <p:cNvSpPr txBox="1"/>
          <p:nvPr/>
        </p:nvSpPr>
        <p:spPr>
          <a:xfrm>
            <a:off x="831850" y="3878515"/>
            <a:ext cx="7996464" cy="355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4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Использования машинного обучения</a:t>
            </a:r>
            <a:r>
              <a:rPr lang="en-US" sz="4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 </a:t>
            </a:r>
            <a:r>
              <a:rPr lang="ru-RU" sz="4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для повышения эффективности кислотных обработок в нефтяной промышленности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BF825CB-22DC-4E52-B308-C40E6C34E039}"/>
              </a:ext>
            </a:extLst>
          </p:cNvPr>
          <p:cNvSpPr txBox="1"/>
          <p:nvPr/>
        </p:nvSpPr>
        <p:spPr>
          <a:xfrm>
            <a:off x="831850" y="9898404"/>
            <a:ext cx="7996464" cy="36479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kolya.davydov@inbox.ru</a:t>
            </a:r>
            <a:endParaRPr lang="ru-RU" sz="20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0774437-FE01-4D9A-896C-EBCBFB755936}"/>
              </a:ext>
            </a:extLst>
          </p:cNvPr>
          <p:cNvSpPr txBox="1"/>
          <p:nvPr/>
        </p:nvSpPr>
        <p:spPr>
          <a:xfrm>
            <a:off x="831850" y="9464675"/>
            <a:ext cx="7503432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Давыдов Николай</a:t>
            </a:r>
          </a:p>
        </p:txBody>
      </p:sp>
      <p:pic>
        <p:nvPicPr>
          <p:cNvPr id="7" name="Рисунок 6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C6A7D47-1E62-8B7B-8650-960BE28D1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" y="1105200"/>
            <a:ext cx="2880000" cy="7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4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Что такое кислотная обработка?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7FCE206-17C7-4561-B19B-F49EE0FEEE83}"/>
              </a:ext>
            </a:extLst>
          </p:cNvPr>
          <p:cNvSpPr txBox="1"/>
          <p:nvPr/>
        </p:nvSpPr>
        <p:spPr>
          <a:xfrm>
            <a:off x="831850" y="2737110"/>
            <a:ext cx="17062087" cy="432896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Нефтяная скважина со временем «засоряется» и начинает давать меньше нефти.</a:t>
            </a:r>
          </a:p>
          <a:p>
            <a:pPr marR="8377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Что бы скважина давала больше нефти проводят кислотные обработки.</a:t>
            </a:r>
          </a:p>
          <a:p>
            <a:pPr marR="8377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Закачивают кислоту в скважину – растворяют «засор» и скважина дает больше нефти (кислотная обработка).</a:t>
            </a:r>
          </a:p>
          <a:p>
            <a:pPr marR="8377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Средняя стоимость кислотной обработки ~ 500 000 руб.</a:t>
            </a:r>
          </a:p>
          <a:p>
            <a:pPr marR="8377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Эффективность положительная – скважина дает на 3 тонны нефти в сутки больше</a:t>
            </a: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2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149741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Текущая эффективность кислотных обработок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7FCE206-17C7-4561-B19B-F49EE0FEEE83}"/>
              </a:ext>
            </a:extLst>
          </p:cNvPr>
          <p:cNvSpPr txBox="1"/>
          <p:nvPr/>
        </p:nvSpPr>
        <p:spPr>
          <a:xfrm>
            <a:off x="831850" y="3927100"/>
            <a:ext cx="17062087" cy="3036300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Геологи считают по стандартным </a:t>
            </a:r>
            <a:r>
              <a:rPr lang="ru-RU" sz="2800" dirty="0" err="1">
                <a:latin typeface="Montserrat SemiBold" pitchFamily="2" charset="77"/>
                <a:cs typeface="Times New Roman" panose="02020603050405020304" pitchFamily="18" charset="0"/>
              </a:rPr>
              <a:t>гео</a:t>
            </a:r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-физическим формулам потенциальные скважины.</a:t>
            </a:r>
          </a:p>
          <a:p>
            <a:pPr marR="8377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На основании формул предполагают что кислотная обработка окажется эффективной.</a:t>
            </a:r>
          </a:p>
          <a:p>
            <a:pPr marR="8377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Статистика эффективности кислотных обработок в России 50-60 %.</a:t>
            </a:r>
          </a:p>
          <a:p>
            <a:pPr marR="8377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3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7FCE206-17C7-4561-B19B-F49EE0FEEE83}"/>
              </a:ext>
            </a:extLst>
          </p:cNvPr>
          <p:cNvSpPr txBox="1"/>
          <p:nvPr/>
        </p:nvSpPr>
        <p:spPr>
          <a:xfrm>
            <a:off x="852394" y="2225675"/>
            <a:ext cx="17983200" cy="217452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На основании имеющихся данных с использованием </a:t>
            </a:r>
            <a:r>
              <a:rPr lang="en-US" sz="2800" dirty="0">
                <a:latin typeface="Montserrat SemiBold" pitchFamily="2" charset="77"/>
                <a:cs typeface="Times New Roman" panose="02020603050405020304" pitchFamily="18" charset="0"/>
              </a:rPr>
              <a:t>ML</a:t>
            </a:r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 спрогнозировать эффективность кислотной обработки с высокой степенью точности</a:t>
            </a:r>
          </a:p>
          <a:p>
            <a:pPr marR="8377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Повысить точность предсказания ≥ 80%.</a:t>
            </a:r>
          </a:p>
          <a:p>
            <a:pPr marR="8377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0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err="1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Датасет</a:t>
            </a:r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. Анализ подготовка.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7FCE206-17C7-4561-B19B-F49EE0FEEE83}"/>
              </a:ext>
            </a:extLst>
          </p:cNvPr>
          <p:cNvSpPr txBox="1"/>
          <p:nvPr/>
        </p:nvSpPr>
        <p:spPr>
          <a:xfrm>
            <a:off x="852394" y="2225675"/>
            <a:ext cx="17983200" cy="3036300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Исходный формат – таблица </a:t>
            </a:r>
            <a:r>
              <a:rPr lang="en-US" sz="2800" dirty="0">
                <a:latin typeface="Montserrat SemiBold" pitchFamily="2" charset="77"/>
                <a:cs typeface="Times New Roman" panose="02020603050405020304" pitchFamily="18" charset="0"/>
              </a:rPr>
              <a:t>Excel</a:t>
            </a:r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 (2439 строк, 18 столбцов)</a:t>
            </a:r>
          </a:p>
          <a:p>
            <a:pPr marR="8377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2439 скважин</a:t>
            </a:r>
          </a:p>
          <a:p>
            <a:pPr marR="8377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718 кислотных обработок (набор скважин, которые можно анализировать)</a:t>
            </a:r>
          </a:p>
          <a:p>
            <a:pPr marR="8377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Текущий показатель эффективности – 59 %</a:t>
            </a: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0F92E4-4287-4A50-B38E-A978262BA8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520" y="4892675"/>
            <a:ext cx="6490074" cy="569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416108-EAEC-42DE-930E-A1F16BEB8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94" y="5548267"/>
            <a:ext cx="10418856" cy="54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Обучение модели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7FCE206-17C7-4561-B19B-F49EE0FEEE83}"/>
              </a:ext>
            </a:extLst>
          </p:cNvPr>
          <p:cNvSpPr txBox="1"/>
          <p:nvPr/>
        </p:nvSpPr>
        <p:spPr>
          <a:xfrm>
            <a:off x="803088" y="5229806"/>
            <a:ext cx="17983200" cy="260541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en-US" sz="2800" dirty="0" err="1">
                <a:latin typeface="Montserrat SemiBold" pitchFamily="2" charset="77"/>
                <a:cs typeface="Times New Roman" panose="02020603050405020304" pitchFamily="18" charset="0"/>
              </a:rPr>
              <a:t>KNeighborsClassifier</a:t>
            </a:r>
            <a:r>
              <a:rPr lang="en-US" sz="2800" dirty="0">
                <a:latin typeface="Montserrat SemiBold" pitchFamily="2" charset="77"/>
                <a:cs typeface="Times New Roman" panose="02020603050405020304" pitchFamily="18" charset="0"/>
              </a:rPr>
              <a:t> 	– 	73 %</a:t>
            </a:r>
          </a:p>
          <a:p>
            <a:pPr marR="8377"/>
            <a:endParaRPr lang="en-US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en-US" sz="2800" dirty="0" err="1">
                <a:latin typeface="Montserrat SemiBold" pitchFamily="2" charset="77"/>
                <a:cs typeface="Times New Roman" panose="02020603050405020304" pitchFamily="18" charset="0"/>
              </a:rPr>
              <a:t>Swm</a:t>
            </a:r>
            <a:r>
              <a:rPr lang="en-US" sz="2800" dirty="0">
                <a:latin typeface="Montserrat SemiBold" pitchFamily="2" charset="77"/>
                <a:cs typeface="Times New Roman" panose="02020603050405020304" pitchFamily="18" charset="0"/>
              </a:rPr>
              <a:t> from </a:t>
            </a:r>
            <a:r>
              <a:rPr lang="en-US" sz="2800" dirty="0" err="1">
                <a:latin typeface="Montserrat SemiBold" pitchFamily="2" charset="77"/>
                <a:cs typeface="Times New Roman" panose="02020603050405020304" pitchFamily="18" charset="0"/>
              </a:rPr>
              <a:t>sklearn</a:t>
            </a:r>
            <a:r>
              <a:rPr lang="en-US" sz="2800" dirty="0">
                <a:latin typeface="Montserrat SemiBold" pitchFamily="2" charset="77"/>
                <a:cs typeface="Times New Roman" panose="02020603050405020304" pitchFamily="18" charset="0"/>
              </a:rPr>
              <a:t> 		–	80 %</a:t>
            </a:r>
          </a:p>
          <a:p>
            <a:pPr marR="8377"/>
            <a:endParaRPr lang="en-US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en-US" sz="2800" dirty="0" err="1">
                <a:latin typeface="Montserrat SemiBold" pitchFamily="2" charset="77"/>
                <a:cs typeface="Times New Roman" panose="02020603050405020304" pitchFamily="18" charset="0"/>
              </a:rPr>
              <a:t>CatBoostClassifier</a:t>
            </a:r>
            <a:r>
              <a:rPr lang="en-US" sz="2800" dirty="0">
                <a:latin typeface="Montserrat SemiBold" pitchFamily="2" charset="77"/>
                <a:cs typeface="Times New Roman" panose="02020603050405020304" pitchFamily="18" charset="0"/>
              </a:rPr>
              <a:t> 		– 	89 %</a:t>
            </a:r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799C61D2-280E-4A0C-8FFE-8FBE5637D95C}"/>
              </a:ext>
            </a:extLst>
          </p:cNvPr>
          <p:cNvSpPr txBox="1"/>
          <p:nvPr/>
        </p:nvSpPr>
        <p:spPr>
          <a:xfrm>
            <a:off x="831850" y="2556059"/>
            <a:ext cx="17983200" cy="1743638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Задача классификации</a:t>
            </a:r>
            <a:r>
              <a:rPr lang="en-US" sz="2800" dirty="0">
                <a:latin typeface="Montserrat SemiBold" pitchFamily="2" charset="77"/>
                <a:cs typeface="Times New Roman" panose="02020603050405020304" pitchFamily="18" charset="0"/>
              </a:rPr>
              <a:t>: </a:t>
            </a:r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endParaRPr lang="en-US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en-US" sz="2800" dirty="0">
                <a:latin typeface="Montserrat SemiBold" pitchFamily="2" charset="77"/>
                <a:cs typeface="Times New Roman" panose="02020603050405020304" pitchFamily="18" charset="0"/>
              </a:rPr>
              <a:t>	</a:t>
            </a:r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кислотная обработка для данной скважины эффективна или не эффективна</a:t>
            </a:r>
          </a:p>
          <a:p>
            <a:pPr marR="8377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34C4F69-8F12-4B23-80DD-1590926D9AC7}"/>
              </a:ext>
            </a:extLst>
          </p:cNvPr>
          <p:cNvSpPr/>
          <p:nvPr/>
        </p:nvSpPr>
        <p:spPr>
          <a:xfrm>
            <a:off x="527050" y="6644515"/>
            <a:ext cx="8382000" cy="1146533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80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7FCE206-17C7-4561-B19B-F49EE0FEEE83}"/>
              </a:ext>
            </a:extLst>
          </p:cNvPr>
          <p:cNvSpPr txBox="1"/>
          <p:nvPr/>
        </p:nvSpPr>
        <p:spPr>
          <a:xfrm>
            <a:off x="852394" y="2225675"/>
            <a:ext cx="1798320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Мини </a:t>
            </a:r>
            <a:r>
              <a:rPr lang="en-US" sz="2800" dirty="0">
                <a:latin typeface="Montserrat SemiBold" pitchFamily="2" charset="77"/>
                <a:cs typeface="Times New Roman" panose="02020603050405020304" pitchFamily="18" charset="0"/>
              </a:rPr>
              <a:t>web-</a:t>
            </a:r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приложение с использованием фреймворка </a:t>
            </a:r>
            <a:r>
              <a:rPr lang="en-US" sz="2800" dirty="0">
                <a:latin typeface="Montserrat SemiBold" pitchFamily="2" charset="77"/>
                <a:cs typeface="Times New Roman" panose="02020603050405020304" pitchFamily="18" charset="0"/>
              </a:rPr>
              <a:t>Flask</a:t>
            </a: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5A154C-6FFC-4753-B616-1ACCA82D5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610" y="3313765"/>
            <a:ext cx="7356439" cy="75065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F7F507-A37C-47A1-97E4-09A10AE629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050" y="3313764"/>
            <a:ext cx="7086600" cy="754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5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CB9CC4-28B1-44E5-880E-B53A22EE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5A272-7891-46FF-91F3-66F7CF7A8DFF}"/>
              </a:ext>
            </a:extLst>
          </p:cNvPr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6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Спасибо </a:t>
            </a:r>
          </a:p>
          <a:p>
            <a:pPr>
              <a:lnSpc>
                <a:spcPct val="114000"/>
              </a:lnSpc>
            </a:pPr>
            <a:r>
              <a:rPr lang="ru-RU" sz="6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за внимание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AB072B4C-358A-42AD-824B-DE1707BBD1F6}"/>
              </a:ext>
            </a:extLst>
          </p:cNvPr>
          <p:cNvSpPr txBox="1"/>
          <p:nvPr/>
        </p:nvSpPr>
        <p:spPr>
          <a:xfrm>
            <a:off x="831850" y="9898404"/>
            <a:ext cx="7996464" cy="36479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kolya.davydov@inbox.ru</a:t>
            </a:r>
            <a:endParaRPr lang="ru-RU" sz="20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953AA4-62E9-4F56-B4C2-CB08921AED52}"/>
              </a:ext>
            </a:extLst>
          </p:cNvPr>
          <p:cNvSpPr txBox="1"/>
          <p:nvPr/>
        </p:nvSpPr>
        <p:spPr>
          <a:xfrm>
            <a:off x="831850" y="9464675"/>
            <a:ext cx="7503432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Давыдов Николай</a:t>
            </a: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CD5B39F-D467-0E4A-2425-7FF5FFC997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" y="1105200"/>
            <a:ext cx="2880000" cy="7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82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 t="-105899" b="-27301"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5962</TotalTime>
  <Words>233</Words>
  <Application>Microsoft Office PowerPoint</Application>
  <PresentationFormat>Произвольный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IBM Plex Sans</vt:lpstr>
      <vt:lpstr>Montserrat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Пользователь</cp:lastModifiedBy>
  <cp:revision>282</cp:revision>
  <dcterms:created xsi:type="dcterms:W3CDTF">2018-10-03T13:56:53Z</dcterms:created>
  <dcterms:modified xsi:type="dcterms:W3CDTF">2023-11-19T12:57:55Z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