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02" r:id="rId3"/>
    <p:sldId id="403" r:id="rId4"/>
    <p:sldId id="443" r:id="rId5"/>
    <p:sldId id="519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500" r:id="rId23"/>
    <p:sldId id="501" r:id="rId24"/>
    <p:sldId id="503" r:id="rId25"/>
    <p:sldId id="509" r:id="rId26"/>
    <p:sldId id="513" r:id="rId27"/>
    <p:sldId id="514" r:id="rId28"/>
    <p:sldId id="515" r:id="rId29"/>
    <p:sldId id="518" r:id="rId30"/>
    <p:sldId id="464" r:id="rId31"/>
    <p:sldId id="480" r:id="rId32"/>
    <p:sldId id="481" r:id="rId33"/>
    <p:sldId id="482" r:id="rId34"/>
    <p:sldId id="400" r:id="rId35"/>
    <p:sldId id="39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Java Platform" id="{BC2BCC08-82C3-4686-B827-A0A8F62DA13F}">
          <p14:sldIdLst>
            <p14:sldId id="519"/>
            <p14:sldId id="483"/>
            <p14:sldId id="484"/>
            <p14:sldId id="485"/>
          </p14:sldIdLst>
        </p14:section>
        <p14:section name="Java EE" id="{794D7445-3991-45FD-8806-1F1FA7BB8138}">
          <p14:sldIdLst>
            <p14:sldId id="486"/>
            <p14:sldId id="487"/>
            <p14:sldId id="488"/>
            <p14:sldId id="489"/>
            <p14:sldId id="490"/>
          </p14:sldIdLst>
        </p14:section>
        <p14:section name="Apache Tomcat" id="{13C67FD4-2B9F-49BD-9771-70FAC46174E5}">
          <p14:sldIdLst>
            <p14:sldId id="491"/>
            <p14:sldId id="492"/>
            <p14:sldId id="493"/>
            <p14:sldId id="494"/>
          </p14:sldIdLst>
        </p14:section>
        <p14:section name="Java Servlets" id="{F4BC86D2-16EB-4E41-9B2E-3066BCF27B3B}">
          <p14:sldIdLst>
            <p14:sldId id="495"/>
            <p14:sldId id="496"/>
            <p14:sldId id="497"/>
            <p14:sldId id="498"/>
            <p14:sldId id="500"/>
            <p14:sldId id="501"/>
            <p14:sldId id="503"/>
            <p14:sldId id="509"/>
          </p14:sldIdLst>
        </p14:section>
        <p14:section name="JSP" id="{71E0AF20-8692-4AAF-A7A5-9B60DE04B1CA}">
          <p14:sldIdLst>
            <p14:sldId id="513"/>
            <p14:sldId id="514"/>
            <p14:sldId id="515"/>
            <p14:sldId id="518"/>
          </p14:sldIdLst>
        </p14:section>
        <p14:section name="Conclusion" id="{10E03AB1-9AA8-4E86-9A64-D741901E50A2}">
          <p14:sldIdLst>
            <p14:sldId id="464"/>
            <p14:sldId id="480"/>
            <p14:sldId id="481"/>
            <p14:sldId id="48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is possible to invalidate a cookie by invoking the method </a:t>
            </a:r>
            <a:r>
              <a:rPr lang="en-GB" dirty="0" err="1">
                <a:effectLst/>
              </a:rPr>
              <a:t>languageCookie</a:t>
            </a:r>
            <a:r>
              <a:rPr lang="en-GB" dirty="0" err="1"/>
              <a:t>.setMaxAge</a:t>
            </a:r>
            <a:r>
              <a:rPr lang="en-GB" dirty="0"/>
              <a:t>(</a:t>
            </a:r>
            <a:r>
              <a:rPr lang="en-GB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51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41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3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7.xml"/><Relationship Id="rId3" Type="http://schemas.openxmlformats.org/officeDocument/2006/relationships/image" Target="../media/image11.png"/><Relationship Id="rId7" Type="http://schemas.openxmlformats.org/officeDocument/2006/relationships/slide" Target="slide8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9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s://softuni.bg/courses/java-web-development-basics" TargetMode="External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hyperlink" Target="https://softuni.bg/courses/" TargetMode="External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7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7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0" y="1765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Java EE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14894" y="1413974"/>
            <a:ext cx="8142118" cy="1157157"/>
          </a:xfrm>
        </p:spPr>
        <p:txBody>
          <a:bodyPr>
            <a:normAutofit fontScale="92500"/>
          </a:bodyPr>
          <a:lstStyle/>
          <a:p>
            <a:r>
              <a:rPr lang="en-US" dirty="0"/>
              <a:t>Java Platform, Java EE, Servlets, JSP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41011"/>
            <a:ext cx="19240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Web Dev Basics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BEDFE6-A4CF-42FD-801F-CD1D88EE3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2462113"/>
            <a:ext cx="2452505" cy="2452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CCEEB7-4C98-4B6A-B001-56F5ED2A0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577" y="4435144"/>
            <a:ext cx="2076450" cy="2076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BAFA9B-1EA0-4728-B5F1-C7727FAA05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4" y="460659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BABCB-D897-4BAD-BD0D-CFD929EA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05D2-0281-4A4B-9892-C189473E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4" y="1151121"/>
            <a:ext cx="5094178" cy="5570355"/>
          </a:xfrm>
        </p:spPr>
        <p:txBody>
          <a:bodyPr/>
          <a:lstStyle/>
          <a:p>
            <a:r>
              <a:rPr lang="en-US" sz="3000" dirty="0"/>
              <a:t>Java SE</a:t>
            </a:r>
          </a:p>
          <a:p>
            <a:pPr lvl="1"/>
            <a:r>
              <a:rPr lang="en-US" sz="2800" dirty="0"/>
              <a:t>Provides APIs to handle collections</a:t>
            </a:r>
          </a:p>
          <a:p>
            <a:pPr lvl="1"/>
            <a:r>
              <a:rPr lang="en-US" sz="2800" dirty="0"/>
              <a:t>JVM is the container for Applications</a:t>
            </a:r>
          </a:p>
          <a:p>
            <a:pPr lvl="1"/>
            <a:r>
              <a:rPr lang="en-US" sz="2800" dirty="0"/>
              <a:t>The container provides lower-level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2CF8F-ACD1-4C67-91DE-692FADF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vs Java 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4FAE2D-8D01-43B0-9AC6-5E91BCD45968}"/>
              </a:ext>
            </a:extLst>
          </p:cNvPr>
          <p:cNvSpPr txBox="1">
            <a:spLocks/>
          </p:cNvSpPr>
          <p:nvPr/>
        </p:nvSpPr>
        <p:spPr>
          <a:xfrm>
            <a:off x="6018213" y="1151121"/>
            <a:ext cx="55482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Java </a:t>
            </a:r>
            <a:r>
              <a:rPr lang="bg-BG" sz="3000" dirty="0"/>
              <a:t>Е</a:t>
            </a:r>
            <a:r>
              <a:rPr lang="en-US" sz="3000" dirty="0"/>
              <a:t>E</a:t>
            </a:r>
          </a:p>
          <a:p>
            <a:pPr lvl="1"/>
            <a:r>
              <a:rPr lang="en-US" sz="2800" dirty="0"/>
              <a:t>Provides APIs to handle transactions, persistence, security, messaging, etc.</a:t>
            </a:r>
          </a:p>
          <a:p>
            <a:pPr lvl="1"/>
            <a:r>
              <a:rPr lang="en-US" sz="2800" dirty="0"/>
              <a:t>Applications are ran on a specific container</a:t>
            </a:r>
          </a:p>
          <a:p>
            <a:pPr lvl="1"/>
            <a:r>
              <a:rPr lang="en-US" sz="2800" dirty="0"/>
              <a:t>The container provides higher-level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8CB1D-AA7C-4AE6-B4C2-912602C3E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4939154"/>
            <a:ext cx="1645499" cy="164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50DE9-9D88-49A5-9DEB-5EC084D2E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3" y="4832537"/>
            <a:ext cx="1645499" cy="1645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656C3-E5CD-4ECE-BBCA-FF4143324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35" y="5087153"/>
            <a:ext cx="1439812" cy="13123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12FA2D-1A71-429B-9B64-0576D6156E6D}"/>
              </a:ext>
            </a:extLst>
          </p:cNvPr>
          <p:cNvCxnSpPr>
            <a:cxnSpLocks/>
          </p:cNvCxnSpPr>
          <p:nvPr/>
        </p:nvCxnSpPr>
        <p:spPr>
          <a:xfrm>
            <a:off x="5484812" y="1752600"/>
            <a:ext cx="0" cy="3124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F465F-E429-4772-84E9-9CF6618D9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F82C-D035-4CB6-AE90-1A72CD0B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513599" cy="5570355"/>
          </a:xfrm>
        </p:spPr>
        <p:txBody>
          <a:bodyPr/>
          <a:lstStyle/>
          <a:p>
            <a:r>
              <a:rPr lang="en-US" dirty="0"/>
              <a:t>Enterprise Applications:</a:t>
            </a:r>
          </a:p>
          <a:p>
            <a:pPr lvl="1"/>
            <a:r>
              <a:rPr lang="en-US" dirty="0"/>
              <a:t>Have powerful functionalities</a:t>
            </a:r>
          </a:p>
          <a:p>
            <a:pPr lvl="1"/>
            <a:r>
              <a:rPr lang="en-US" dirty="0"/>
              <a:t>Tend to be heavy and complex</a:t>
            </a:r>
          </a:p>
          <a:p>
            <a:r>
              <a:rPr lang="en-US" dirty="0"/>
              <a:t>Java EE reduces complexity</a:t>
            </a:r>
          </a:p>
          <a:p>
            <a:pPr lvl="1"/>
            <a:r>
              <a:rPr lang="en-US" dirty="0"/>
              <a:t>Provides a programming model</a:t>
            </a:r>
          </a:p>
          <a:p>
            <a:pPr lvl="1"/>
            <a:r>
              <a:rPr lang="en-US" dirty="0"/>
              <a:t>Provides a Runtime environment</a:t>
            </a:r>
          </a:p>
          <a:p>
            <a:pPr lvl="1"/>
            <a:r>
              <a:rPr lang="en-US" dirty="0"/>
              <a:t>Provides various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42D32-E0A0-451B-9F4C-8B99A72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simplifies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BC74D-4CB4-447F-9B26-C5AA5E65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28" y="1269298"/>
            <a:ext cx="2700338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FD201-DEE6-4AD2-9DF9-32302D78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28" y="104069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18A7D-43CA-4F0A-AB2D-14C814D34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948490"/>
            <a:ext cx="2347800" cy="23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09B6E-904B-4A1F-9831-F8698575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0C7CB-648D-4673-A65E-9E36B488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Architecture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F36F329-B3D4-4247-B2AD-B8011783115D}"/>
              </a:ext>
            </a:extLst>
          </p:cNvPr>
          <p:cNvSpPr/>
          <p:nvPr/>
        </p:nvSpPr>
        <p:spPr>
          <a:xfrm>
            <a:off x="684212" y="1842801"/>
            <a:ext cx="1676400" cy="838200"/>
          </a:xfrm>
          <a:prstGeom prst="cube">
            <a:avLst>
              <a:gd name="adj" fmla="val 2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80BE2-C341-4A31-A790-66C684595513}"/>
              </a:ext>
            </a:extLst>
          </p:cNvPr>
          <p:cNvSpPr/>
          <p:nvPr/>
        </p:nvSpPr>
        <p:spPr>
          <a:xfrm>
            <a:off x="379412" y="1151121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487E33-97EB-4050-B8BD-2E63393E7F44}"/>
              </a:ext>
            </a:extLst>
          </p:cNvPr>
          <p:cNvCxnSpPr/>
          <p:nvPr/>
        </p:nvCxnSpPr>
        <p:spPr>
          <a:xfrm>
            <a:off x="2817812" y="2133600"/>
            <a:ext cx="1447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7A7982A-85FE-4DDF-9157-34C7BE2F22A1}"/>
              </a:ext>
            </a:extLst>
          </p:cNvPr>
          <p:cNvSpPr/>
          <p:nvPr/>
        </p:nvSpPr>
        <p:spPr>
          <a:xfrm>
            <a:off x="4688920" y="1728656"/>
            <a:ext cx="1080801" cy="108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80861A8E-98CD-4206-9867-2C8D6122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732" y="1692080"/>
            <a:ext cx="1157001" cy="11570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A034F49-CE81-41D9-ADD7-4CDB9175050B}"/>
              </a:ext>
            </a:extLst>
          </p:cNvPr>
          <p:cNvSpPr/>
          <p:nvPr/>
        </p:nvSpPr>
        <p:spPr>
          <a:xfrm>
            <a:off x="2397800" y="1539666"/>
            <a:ext cx="22860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10CD4-BE12-478D-8CBD-C4F95BBE22CF}"/>
              </a:ext>
            </a:extLst>
          </p:cNvPr>
          <p:cNvSpPr/>
          <p:nvPr/>
        </p:nvSpPr>
        <p:spPr>
          <a:xfrm>
            <a:off x="4086320" y="1161176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144B24-13F6-40CA-870C-7EF2A50B7469}"/>
              </a:ext>
            </a:extLst>
          </p:cNvPr>
          <p:cNvCxnSpPr>
            <a:cxnSpLocks/>
          </p:cNvCxnSpPr>
          <p:nvPr/>
        </p:nvCxnSpPr>
        <p:spPr>
          <a:xfrm>
            <a:off x="1446212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99-8A6E-47A3-A03A-0174449204F6}"/>
              </a:ext>
            </a:extLst>
          </p:cNvPr>
          <p:cNvSpPr/>
          <p:nvPr/>
        </p:nvSpPr>
        <p:spPr>
          <a:xfrm>
            <a:off x="1446212" y="337206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F99A3-4DD5-4EB7-A25F-E1DF82DF5040}"/>
              </a:ext>
            </a:extLst>
          </p:cNvPr>
          <p:cNvSpPr/>
          <p:nvPr/>
        </p:nvSpPr>
        <p:spPr>
          <a:xfrm>
            <a:off x="790892" y="452661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7" name="Graphic 46" descr="Network">
            <a:extLst>
              <a:ext uri="{FF2B5EF4-FFF2-40B4-BE49-F238E27FC236}">
                <a16:creationId xmlns:a16="http://schemas.microsoft.com/office/drawing/2014/main" id="{1B1AAED1-1229-4FEB-B483-0F1955A6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12" y="4555566"/>
            <a:ext cx="914400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1F8891C-5D15-4D56-8BE4-3A7150DEAA02}"/>
              </a:ext>
            </a:extLst>
          </p:cNvPr>
          <p:cNvSpPr/>
          <p:nvPr/>
        </p:nvSpPr>
        <p:spPr>
          <a:xfrm>
            <a:off x="295592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D40075-366D-41FA-A00E-0DE2F7482DE2}"/>
              </a:ext>
            </a:extLst>
          </p:cNvPr>
          <p:cNvCxnSpPr>
            <a:cxnSpLocks/>
          </p:cNvCxnSpPr>
          <p:nvPr/>
        </p:nvCxnSpPr>
        <p:spPr>
          <a:xfrm flipH="1">
            <a:off x="2515925" y="5001753"/>
            <a:ext cx="168401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E210820-0566-4B8F-86E7-8440CCCF9914}"/>
              </a:ext>
            </a:extLst>
          </p:cNvPr>
          <p:cNvSpPr/>
          <p:nvPr/>
        </p:nvSpPr>
        <p:spPr>
          <a:xfrm>
            <a:off x="2519735" y="3979999"/>
            <a:ext cx="16764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Consumed by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21959E-3A40-466E-A6DE-F558365AA797}"/>
              </a:ext>
            </a:extLst>
          </p:cNvPr>
          <p:cNvCxnSpPr>
            <a:cxnSpLocks/>
          </p:cNvCxnSpPr>
          <p:nvPr/>
        </p:nvCxnSpPr>
        <p:spPr>
          <a:xfrm>
            <a:off x="5229320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B61F887-F0C9-424A-944A-E591AD9D1C85}"/>
              </a:ext>
            </a:extLst>
          </p:cNvPr>
          <p:cNvSpPr/>
          <p:nvPr/>
        </p:nvSpPr>
        <p:spPr>
          <a:xfrm>
            <a:off x="5515324" y="3365979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Managing</a:t>
            </a:r>
            <a:endParaRPr lang="en-US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8226536-9818-421A-88B8-3B3354581AB8}"/>
              </a:ext>
            </a:extLst>
          </p:cNvPr>
          <p:cNvSpPr/>
          <p:nvPr/>
        </p:nvSpPr>
        <p:spPr>
          <a:xfrm>
            <a:off x="4570412" y="4488055"/>
            <a:ext cx="1317816" cy="1067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id="{8020C0F9-8133-4332-90CD-671AF8E12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320" y="4835965"/>
            <a:ext cx="762000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CE5A69E-0DDC-456F-B763-1E5B6FE44822}"/>
              </a:ext>
            </a:extLst>
          </p:cNvPr>
          <p:cNvSpPr/>
          <p:nvPr/>
        </p:nvSpPr>
        <p:spPr>
          <a:xfrm>
            <a:off x="4067524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6F52C4-702E-44D7-8F9F-09A6E281FE0D}"/>
              </a:ext>
            </a:extLst>
          </p:cNvPr>
          <p:cNvSpPr/>
          <p:nvPr/>
        </p:nvSpPr>
        <p:spPr>
          <a:xfrm>
            <a:off x="6519776" y="434352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Packaging</a:t>
            </a:r>
          </a:p>
        </p:txBody>
      </p: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91B3B2E9-DE97-455B-B14A-3E9BF04B2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556" y="4343521"/>
            <a:ext cx="2016991" cy="2016991"/>
          </a:xfrm>
          <a:prstGeom prst="rect">
            <a:avLst/>
          </a:prstGeom>
        </p:spPr>
      </p:pic>
      <p:pic>
        <p:nvPicPr>
          <p:cNvPr id="75" name="Graphic 74" descr="World">
            <a:extLst>
              <a:ext uri="{FF2B5EF4-FFF2-40B4-BE49-F238E27FC236}">
                <a16:creationId xmlns:a16="http://schemas.microsoft.com/office/drawing/2014/main" id="{7BB62FD1-3DA4-4A63-8742-4AC3AD425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6084" y="1087712"/>
            <a:ext cx="1935847" cy="193584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5F103C4-2031-49B5-AABC-5BD5AC5E37C6}"/>
              </a:ext>
            </a:extLst>
          </p:cNvPr>
          <p:cNvSpPr/>
          <p:nvPr/>
        </p:nvSpPr>
        <p:spPr>
          <a:xfrm>
            <a:off x="9766412" y="3409886"/>
            <a:ext cx="19956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Deployment</a:t>
            </a:r>
            <a:endParaRPr lang="en-US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6C67B3B-4B9E-46BC-BAE7-D91CBD1F65E5}"/>
              </a:ext>
            </a:extLst>
          </p:cNvPr>
          <p:cNvSpPr/>
          <p:nvPr/>
        </p:nvSpPr>
        <p:spPr>
          <a:xfrm>
            <a:off x="6389746" y="4872551"/>
            <a:ext cx="1981200" cy="30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D9740BEF-F6F2-453B-896B-35ED89854C18}"/>
              </a:ext>
            </a:extLst>
          </p:cNvPr>
          <p:cNvSpPr/>
          <p:nvPr/>
        </p:nvSpPr>
        <p:spPr>
          <a:xfrm>
            <a:off x="9429720" y="3237008"/>
            <a:ext cx="346661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03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5" grpId="0" animBg="1"/>
      <p:bldP spid="38" grpId="0"/>
      <p:bldP spid="39" grpId="0"/>
      <p:bldP spid="42" grpId="0"/>
      <p:bldP spid="46" grpId="0" animBg="1"/>
      <p:bldP spid="48" grpId="0"/>
      <p:bldP spid="53" grpId="0"/>
      <p:bldP spid="55" grpId="0"/>
      <p:bldP spid="65" grpId="0" animBg="1"/>
      <p:bldP spid="67" grpId="0"/>
      <p:bldP spid="69" grpId="0"/>
      <p:bldP spid="77" grpId="0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Apache Tomcat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72" y="2590800"/>
            <a:ext cx="4750672" cy="3166323"/>
          </a:xfrm>
        </p:spPr>
      </p:pic>
    </p:spTree>
    <p:extLst>
      <p:ext uri="{BB962C8B-B14F-4D97-AF65-F5344CB8AC3E}">
        <p14:creationId xmlns:p14="http://schemas.microsoft.com/office/powerpoint/2010/main" val="52373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Apache Tomcat?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261853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Open-source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Container 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Developed by the Apache Software Foundation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Implements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EL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WebSockets</a:t>
            </a:r>
            <a:r>
              <a:rPr lang="en-US" dirty="0"/>
              <a:t> 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a pure Java HTTP Server</a:t>
            </a:r>
          </a:p>
          <a:p>
            <a:pPr marL="0" indent="0">
              <a:lnSpc>
                <a:spcPts val="36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236C-3C72-49F6-94E4-84C161C4B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2" y="3717649"/>
            <a:ext cx="4057085" cy="2704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A594F-E05F-47A2-8A9B-016190B9A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13" y="2762342"/>
            <a:ext cx="4470763" cy="376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3DDFA-0901-4DDC-976E-100F92A7E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2292582"/>
            <a:ext cx="3341450" cy="254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D82980-9347-480D-9733-E5607E17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1431230"/>
            <a:ext cx="2351877" cy="1130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4D683-1F6D-48B6-AD83-33091A76FD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86" y="3930378"/>
            <a:ext cx="1896927" cy="22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5" y="637433"/>
            <a:ext cx="7204689" cy="59972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Setup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069298"/>
            <a:ext cx="2752048" cy="890368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2012" y="1089660"/>
            <a:ext cx="21336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Tomcat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03812" y="1746974"/>
            <a:ext cx="23622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Tomcat Server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494212" y="2438400"/>
            <a:ext cx="21336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87646" y="3011562"/>
            <a:ext cx="2397966" cy="502920"/>
          </a:xfrm>
          <a:prstGeom prst="wedgeRoundRectCallout">
            <a:avLst>
              <a:gd name="adj1" fmla="val -61865"/>
              <a:gd name="adj2" fmla="val -426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229846" y="3856539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HTTP 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6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Support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1" y="1151121"/>
            <a:ext cx="5969302" cy="5200779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8012" y="1981200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Support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32412" y="2438400"/>
            <a:ext cx="2397966" cy="502920"/>
          </a:xfrm>
          <a:prstGeom prst="wedgeRoundRectCallout">
            <a:avLst>
              <a:gd name="adj1" fmla="val -32952"/>
              <a:gd name="adj2" fmla="val -70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XML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83" y="532233"/>
            <a:ext cx="5819458" cy="48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sz="3600" dirty="0"/>
              <a:t> that run on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sz="3600" dirty="0"/>
              <a:t>/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en-US" sz="3600" dirty="0"/>
              <a:t> server</a:t>
            </a:r>
          </a:p>
          <a:p>
            <a:pPr lvl="1"/>
            <a:r>
              <a:rPr lang="en-US" sz="3400" dirty="0"/>
              <a:t>Extend the capabilities of a Server</a:t>
            </a:r>
          </a:p>
          <a:p>
            <a:pPr lvl="1"/>
            <a:r>
              <a:rPr lang="en-US" sz="3400" dirty="0"/>
              <a:t>Able to respond to any type of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838" y="32897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671031"/>
            <a:ext cx="709891" cy="70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681825"/>
            <a:ext cx="705707" cy="70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629681"/>
            <a:ext cx="771119" cy="771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4021654"/>
            <a:ext cx="1870776" cy="1120846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10355219" y="4030959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309792"/>
            <a:ext cx="1290361" cy="1290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39" y="4001247"/>
            <a:ext cx="1950461" cy="1950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30275" y="324630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8708" y="3828977"/>
            <a:ext cx="129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Servlet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6250" y="4519181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66" y="52335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1102" y="3819024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5050" y="46183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1166" y="4529134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6018" y="3828977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106250" y="52478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0134" y="46326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061173" y="5021559"/>
            <a:ext cx="102158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70840" y="4431752"/>
            <a:ext cx="8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/>
      <p:bldP spid="16" grpId="0"/>
      <p:bldP spid="25" grpId="0"/>
      <p:bldP spid="26" grpId="0"/>
      <p:bldP spid="35" grpId="0"/>
      <p:bldP spid="3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Dependencies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90800"/>
            <a:ext cx="106680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&lt;groupId&gt;javax&lt;/groupId&gt;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javaee-api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8.0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595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AA9CE1-FE88-4A73-A718-127AB1D4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137390"/>
            <a:ext cx="4933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4901B8E-234F-44C6-8213-BF9DD79344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707091"/>
                  </p:ext>
                </p:extLst>
              </p:nvPr>
            </p:nvGraphicFramePr>
            <p:xfrm>
              <a:off x="912812" y="1366837"/>
              <a:ext cx="3961368" cy="2228850"/>
            </p:xfrm>
            <a:graphic>
              <a:graphicData uri="http://schemas.microsoft.com/office/powerpoint/2016/slidezoom">
                <pslz:sldZm>
                  <pslz:sldZmObj sldId="519" cId="1727191661">
                    <pslz:zmPr id="{8A177CBB-54F5-4897-8E08-1234DC6CD6C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4901B8E-234F-44C6-8213-BF9DD79344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812" y="136683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36F0BF8-1421-4493-B6A1-5301E9F6A2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1030783"/>
                  </p:ext>
                </p:extLst>
              </p:nvPr>
            </p:nvGraphicFramePr>
            <p:xfrm>
              <a:off x="7321429" y="1366837"/>
              <a:ext cx="3961368" cy="2228850"/>
            </p:xfrm>
            <a:graphic>
              <a:graphicData uri="http://schemas.microsoft.com/office/powerpoint/2016/slidezoom">
                <pslz:sldZm>
                  <pslz:sldZmObj sldId="486" cId="2697008173">
                    <pslz:zmPr id="{3B107862-7513-4791-ADF0-4BC29441032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6F0BF8-1421-4493-B6A1-5301E9F6A2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1429" y="136683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825FFBB6-6924-4CA0-9E26-4B45499307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359203"/>
                  </p:ext>
                </p:extLst>
              </p:nvPr>
            </p:nvGraphicFramePr>
            <p:xfrm>
              <a:off x="912812" y="3811404"/>
              <a:ext cx="3961368" cy="2228850"/>
            </p:xfrm>
            <a:graphic>
              <a:graphicData uri="http://schemas.microsoft.com/office/powerpoint/2016/slidezoom">
                <pslz:sldZm>
                  <pslz:sldZmObj sldId="491" cId="523730902">
                    <pslz:zmPr id="{377CDDF5-4002-465A-A78C-1DC64F5B67AA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25FFBB6-6924-4CA0-9E26-4B45499307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812" y="381140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95ED705-5769-4E9C-B6F3-0A45B8640D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6217458"/>
                  </p:ext>
                </p:extLst>
              </p:nvPr>
            </p:nvGraphicFramePr>
            <p:xfrm>
              <a:off x="7313612" y="3811404"/>
              <a:ext cx="3961368" cy="2228850"/>
            </p:xfrm>
            <a:graphic>
              <a:graphicData uri="http://schemas.microsoft.com/office/powerpoint/2016/slidezoom">
                <pslz:sldZm>
                  <pslz:sldZmObj sldId="495" cId="735898937">
                    <pslz:zmPr id="{6661B937-4977-491B-88F1-B5EB39EE75FB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95ED705-5769-4E9C-B6F3-0A45B8640D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13612" y="381140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502485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@WebServlet("/home")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doPost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void doGet(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96928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446212" y="2895600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Post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93812" y="4876800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Get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732212" y="572423"/>
            <a:ext cx="2133600" cy="502920"/>
          </a:xfrm>
          <a:prstGeom prst="wedgeRoundRectCallout">
            <a:avLst>
              <a:gd name="adj1" fmla="val -44723"/>
              <a:gd name="adj2" fmla="val 114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 pattern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1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Lifecycle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6" y="3001011"/>
            <a:ext cx="1950461" cy="195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12" y="224607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8502" y="276132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init()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118502" y="354984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service()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9118502" y="4343400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destroyed()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3251102" y="2774150"/>
            <a:ext cx="2133600" cy="217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Servlet Container</a:t>
            </a:r>
            <a:endParaRPr lang="bg-BG" sz="2800" dirty="0"/>
          </a:p>
        </p:txBody>
      </p:sp>
      <p:sp>
        <p:nvSpPr>
          <p:cNvPr id="11" name="Oval 10"/>
          <p:cNvSpPr/>
          <p:nvPr/>
        </p:nvSpPr>
        <p:spPr>
          <a:xfrm>
            <a:off x="6184802" y="2895600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1</a:t>
            </a:r>
            <a:endParaRPr lang="bg-BG" sz="2800" dirty="0"/>
          </a:p>
        </p:txBody>
      </p:sp>
      <p:sp>
        <p:nvSpPr>
          <p:cNvPr id="12" name="Oval 11"/>
          <p:cNvSpPr/>
          <p:nvPr/>
        </p:nvSpPr>
        <p:spPr>
          <a:xfrm>
            <a:off x="6184802" y="3575453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2</a:t>
            </a:r>
            <a:endParaRPr lang="bg-BG" sz="2800" dirty="0"/>
          </a:p>
        </p:txBody>
      </p:sp>
      <p:sp>
        <p:nvSpPr>
          <p:cNvPr id="13" name="Oval 12"/>
          <p:cNvSpPr/>
          <p:nvPr/>
        </p:nvSpPr>
        <p:spPr>
          <a:xfrm>
            <a:off x="6184802" y="4255306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3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84702" y="2819400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4702" y="4951472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5384702" y="3191721"/>
            <a:ext cx="800100" cy="6944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5384702" y="3862811"/>
            <a:ext cx="800100" cy="87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2"/>
          </p:cNvCxnSpPr>
          <p:nvPr/>
        </p:nvCxnSpPr>
        <p:spPr>
          <a:xfrm>
            <a:off x="5384702" y="3862811"/>
            <a:ext cx="800100" cy="6886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>
            <a:off x="8280727" y="3212583"/>
            <a:ext cx="837775" cy="641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flipV="1">
            <a:off x="8286547" y="3853878"/>
            <a:ext cx="831955" cy="498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 flipV="1">
            <a:off x="8280727" y="3853878"/>
            <a:ext cx="837775" cy="716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6412" y="1828800"/>
            <a:ext cx="9001111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51102" y="1868402"/>
            <a:ext cx="32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 Virtual Machine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7212" y="3369394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27212" y="391864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7212" y="442537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217612" y="5249265"/>
            <a:ext cx="1638300" cy="502920"/>
          </a:xfrm>
          <a:prstGeom prst="wedgeRoundRectCallout">
            <a:avLst>
              <a:gd name="adj1" fmla="val -1467"/>
              <a:gd name="adj2" fmla="val -1631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72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33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502485"/>
            <a:ext cx="115824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@WebServlet("/header")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PrintWriter out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response.getWriter();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World!");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96928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BAF61-D230-4888-9FC5-9C8FF71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89" y="4191000"/>
            <a:ext cx="9084734" cy="2209800"/>
          </a:xfrm>
          <a:prstGeom prst="roundRect">
            <a:avLst>
              <a:gd name="adj" fmla="val 3968"/>
            </a:avLst>
          </a:prstGeom>
        </p:spPr>
      </p:pic>
    </p:spTree>
    <p:extLst>
      <p:ext uri="{BB962C8B-B14F-4D97-AF65-F5344CB8AC3E}">
        <p14:creationId xmlns:p14="http://schemas.microsoft.com/office/powerpoint/2010/main" val="36758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Parameter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502485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@WebServlet("/param")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PrintWriter out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response.getWriter();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request.getParameter("name");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out.println("Param:" + name);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96928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2164923"/>
            <a:ext cx="2133600" cy="502920"/>
          </a:xfrm>
          <a:prstGeom prst="wedgeRoundRectCallout">
            <a:avLst>
              <a:gd name="adj1" fmla="val -44723"/>
              <a:gd name="adj2" fmla="val 114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92" y="4346137"/>
            <a:ext cx="10005683" cy="2027013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24833" y="4270212"/>
            <a:ext cx="2133600" cy="502920"/>
          </a:xfrm>
          <a:prstGeom prst="wedgeRoundRectCallout">
            <a:avLst>
              <a:gd name="adj1" fmla="val -44723"/>
              <a:gd name="adj2" fmla="val 114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5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502485"/>
            <a:ext cx="115824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@WebServlet("/form")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response.sendRedirect("/home");  </a:t>
            </a:r>
            <a:b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5434" y="96928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99212" y="2535820"/>
            <a:ext cx="3120447" cy="454063"/>
          </a:xfrm>
          <a:prstGeom prst="wedgeRoundRectCallout">
            <a:avLst>
              <a:gd name="adj1" fmla="val -58269"/>
              <a:gd name="adj2" fmla="val -43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 to /home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" y="4477283"/>
            <a:ext cx="11670333" cy="1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JSPs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9" y="2362200"/>
            <a:ext cx="3838258" cy="38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7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20097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Technology</a:t>
            </a:r>
            <a:r>
              <a:rPr lang="en-US" dirty="0"/>
              <a:t> for developing web pages that 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 content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654736" y="292568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92" y="530697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3" y="3657600"/>
            <a:ext cx="1870776" cy="1120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80" y="2710886"/>
            <a:ext cx="1290361" cy="1290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75" y="4001247"/>
            <a:ext cx="1950461" cy="1950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8211" y="324630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83336" y="2225320"/>
            <a:ext cx="71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JSP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4186" y="4519181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50760" y="6014654"/>
            <a:ext cx="1665180" cy="22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9038" y="3819024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1391" y="5446375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250760" y="3187293"/>
            <a:ext cx="1563838" cy="9916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734757">
            <a:off x="7505505" y="3013628"/>
            <a:ext cx="118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264186" y="52478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8070" y="46326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0578" y="4508771"/>
            <a:ext cx="13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Servlet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10" y="5317771"/>
            <a:ext cx="705707" cy="705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31" y="5265627"/>
            <a:ext cx="771119" cy="7711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78" y="5041383"/>
            <a:ext cx="1290361" cy="129036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7267082" y="4775077"/>
            <a:ext cx="1648857" cy="514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080417">
            <a:off x="7364518" y="4466238"/>
            <a:ext cx="15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0273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/>
      <p:bldP spid="16" grpId="0"/>
      <p:bldP spid="18" grpId="0"/>
      <p:bldP spid="20" grpId="0"/>
      <p:bldP spid="22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828800"/>
            <a:ext cx="115824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contentType="text/html;charset=UTF-8" language="java" 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&lt;title&gt;JSP&lt;/title&gt;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String("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 From JSP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12955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index.jsp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246812" y="2479436"/>
            <a:ext cx="3120447" cy="454063"/>
          </a:xfrm>
          <a:prstGeom prst="wedgeRoundRectCallout">
            <a:avLst>
              <a:gd name="adj1" fmla="val -36384"/>
              <a:gd name="adj2" fmla="val -108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Page Directive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46811" y="3518322"/>
            <a:ext cx="3120447" cy="454063"/>
          </a:xfrm>
          <a:prstGeom prst="wedgeRoundRectCallout">
            <a:avLst>
              <a:gd name="adj1" fmla="val -47141"/>
              <a:gd name="adj2" fmla="val 95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Java Code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7" y="4428660"/>
            <a:ext cx="5279644" cy="22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Conditional Statement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4238" y="1720015"/>
            <a:ext cx="1158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contentType="text/html;charset=UTF-8" language="java" 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&lt;%!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readBooks = 3;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if(readBooks &lt; 20)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&lt;%=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poor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&lt;%=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rich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238" y="118681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index.jsp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42" y="3970940"/>
            <a:ext cx="4334792" cy="21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Java Technology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platform</a:t>
            </a:r>
            <a:r>
              <a:rPr lang="en-US" sz="3000" dirty="0"/>
              <a:t> and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 EE</a:t>
            </a:r>
            <a:r>
              <a:rPr lang="en-US" sz="3200" dirty="0"/>
              <a:t> – The Big Picture: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Java EE Architecture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What are Servlets?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What are JSPs?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00" y="3048000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8" y="3276600"/>
            <a:ext cx="2092642" cy="2513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642E7B-234D-4023-9FB0-88625CC2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91" y="4431426"/>
            <a:ext cx="2574041" cy="195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60" y="480060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>
              <a:hlinkClick r:id="rId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Dev Basics – Introduction to Java 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351E4-8C0D-483B-BDF0-D139A4FE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Java 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6E860D-2FE5-43FC-AABB-B518CC9F8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2284-7279-4379-9F0C-22E7715EF7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97CE0-FCE5-4614-9668-547A75AB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6096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12056-8247-4F22-B94B-9401739D3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624B-F84E-4FF9-93A2-F7D55267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Technology </a:t>
            </a:r>
            <a:r>
              <a:rPr lang="en-US" dirty="0"/>
              <a:t>is both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programming language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C-like syntax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platform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Where Java applications run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5724DA-9107-4DE7-9348-1421BFB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The Big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0AE18-581D-486E-9AD6-ECC651364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09" y="5191929"/>
            <a:ext cx="1939441" cy="992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24CFC-787F-488C-AB61-50EBD6ADD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4" y="2590800"/>
            <a:ext cx="2907980" cy="2907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2A74A-1A89-48C4-A663-F2D1E40B9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64" y="2438400"/>
            <a:ext cx="1915329" cy="19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4DFAF4-FF96-4D73-9A26-28EB4A5F3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C7C2-1B4E-4825-90F3-6B7E694A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Java platforms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76E61-F933-4B85-BF5C-B526086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The Big Picture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3741F-6A5F-4E5F-ACAC-0D338D8E052D}"/>
              </a:ext>
            </a:extLst>
          </p:cNvPr>
          <p:cNvSpPr/>
          <p:nvPr/>
        </p:nvSpPr>
        <p:spPr>
          <a:xfrm>
            <a:off x="1604708" y="2063496"/>
            <a:ext cx="3810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  <a:br>
              <a:rPr lang="en-US" sz="3500" dirty="0"/>
            </a:br>
            <a:r>
              <a:rPr lang="en-US" sz="3500"/>
              <a:t>(Standard </a:t>
            </a:r>
            <a:r>
              <a:rPr lang="en-US" sz="3500" dirty="0"/>
              <a:t>Edition)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794-EFFC-410F-A30C-807EC6FA3A4E}"/>
              </a:ext>
            </a:extLst>
          </p:cNvPr>
          <p:cNvSpPr/>
          <p:nvPr/>
        </p:nvSpPr>
        <p:spPr>
          <a:xfrm>
            <a:off x="6557708" y="2057400"/>
            <a:ext cx="3810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  <a:br>
              <a:rPr lang="en-US" sz="3500" dirty="0"/>
            </a:br>
            <a:r>
              <a:rPr lang="en-US" sz="3500" dirty="0"/>
              <a:t>(Micro Edition)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C9C0F-A931-44BC-BC53-17F4D4BFB1F8}"/>
              </a:ext>
            </a:extLst>
          </p:cNvPr>
          <p:cNvSpPr/>
          <p:nvPr/>
        </p:nvSpPr>
        <p:spPr>
          <a:xfrm>
            <a:off x="1604708" y="4367437"/>
            <a:ext cx="38100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  <a:br>
              <a:rPr lang="en-US" sz="3500" dirty="0"/>
            </a:br>
            <a:r>
              <a:rPr lang="en-US" sz="3500" dirty="0"/>
              <a:t>(Effects)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34-75C7-41F3-865B-E2CACB054DA0}"/>
              </a:ext>
            </a:extLst>
          </p:cNvPr>
          <p:cNvSpPr/>
          <p:nvPr/>
        </p:nvSpPr>
        <p:spPr>
          <a:xfrm>
            <a:off x="6557708" y="4364389"/>
            <a:ext cx="3810000" cy="18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  <a:br>
              <a:rPr lang="en-US" sz="3500" dirty="0"/>
            </a:br>
            <a:r>
              <a:rPr lang="en-US" sz="3500" dirty="0"/>
              <a:t>(Enterprise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2739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8046B-32E8-41D6-A27B-DBAC5B3D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0159-A2D0-45DF-B8EE-AC9A3BD4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/>
          <a:lstStyle/>
          <a:p>
            <a:r>
              <a:rPr lang="en-US" dirty="0"/>
              <a:t>Each Java platform:</a:t>
            </a:r>
          </a:p>
          <a:p>
            <a:pPr lvl="1"/>
            <a:r>
              <a:rPr lang="en-US" dirty="0"/>
              <a:t>Provides a JVM &amp; an API</a:t>
            </a:r>
          </a:p>
          <a:p>
            <a:pPr lvl="1"/>
            <a:r>
              <a:rPr lang="en-US" dirty="0"/>
              <a:t>Runs applications on any compatible system</a:t>
            </a:r>
          </a:p>
          <a:p>
            <a:pPr lvl="1"/>
            <a:r>
              <a:rPr lang="en-US" dirty="0"/>
              <a:t>Is completely independent</a:t>
            </a:r>
          </a:p>
          <a:p>
            <a:pPr lvl="1"/>
            <a:r>
              <a:rPr lang="en-US" dirty="0"/>
              <a:t>Provides all of the advantages of the Java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9C68-68ED-4B33-9350-A38838F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The Big Picture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7A4E3-5CCF-4560-A728-12FEC7CDF9B8}"/>
              </a:ext>
            </a:extLst>
          </p:cNvPr>
          <p:cNvSpPr/>
          <p:nvPr/>
        </p:nvSpPr>
        <p:spPr>
          <a:xfrm>
            <a:off x="8609012" y="1447800"/>
            <a:ext cx="28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1028A-8909-479A-8164-9374ABE85937}"/>
              </a:ext>
            </a:extLst>
          </p:cNvPr>
          <p:cNvSpPr/>
          <p:nvPr/>
        </p:nvSpPr>
        <p:spPr>
          <a:xfrm>
            <a:off x="8609012" y="2673154"/>
            <a:ext cx="28480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D9D58-4BB4-4E36-8DCF-D651DE402E27}"/>
              </a:ext>
            </a:extLst>
          </p:cNvPr>
          <p:cNvSpPr/>
          <p:nvPr/>
        </p:nvSpPr>
        <p:spPr>
          <a:xfrm>
            <a:off x="8609012" y="3898508"/>
            <a:ext cx="28480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34B06-5525-44F2-BE6F-C9711AE52146}"/>
              </a:ext>
            </a:extLst>
          </p:cNvPr>
          <p:cNvSpPr/>
          <p:nvPr/>
        </p:nvSpPr>
        <p:spPr>
          <a:xfrm>
            <a:off x="8609012" y="5117709"/>
            <a:ext cx="28480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04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A7B50-84C9-4829-8DD8-3FACC141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Enterprise Edition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5F252-71A4-4193-A91B-D3DB06ACE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Diving into the depths of Java 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1FE94-3567-430B-BA56-F7DE7D7C48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6A1339-9258-496A-8829-99ABF6765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1434846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27045-AE49-460A-A0A3-7C370F7F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EE</a:t>
            </a:r>
          </a:p>
          <a:p>
            <a:pPr lvl="1"/>
            <a:r>
              <a:rPr lang="en-US" dirty="0"/>
              <a:t>Formerly (J2EE), Currently Jakarta EE</a:t>
            </a:r>
          </a:p>
          <a:p>
            <a:pPr lvl="1"/>
            <a:r>
              <a:rPr lang="en-US" dirty="0"/>
              <a:t>A set of specifications extending Java SE</a:t>
            </a:r>
          </a:p>
          <a:p>
            <a:r>
              <a:rPr lang="en-US" dirty="0"/>
              <a:t>Defined by its specification</a:t>
            </a:r>
          </a:p>
          <a:p>
            <a:pPr lvl="1"/>
            <a:r>
              <a:rPr lang="en-US" dirty="0"/>
              <a:t>Defines APIs and their interactions</a:t>
            </a:r>
          </a:p>
          <a:p>
            <a:r>
              <a:rPr lang="en-US" dirty="0"/>
              <a:t>Used in various contexts, including:</a:t>
            </a:r>
          </a:p>
          <a:p>
            <a:pPr lvl="1"/>
            <a:r>
              <a:rPr lang="en-US" dirty="0"/>
              <a:t>E-commerce, Accounting, Banking Systems,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135E0-2599-42AF-B02B-A1EF64BA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Platform, Enterprise Edition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1151B-6AA7-4BCC-8A42-19664CCD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145025"/>
            <a:ext cx="3334005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DBE73-C059-486C-9E53-A61519331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038600"/>
            <a:ext cx="1480682" cy="20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1028</TotalTime>
  <Words>1076</Words>
  <Application>Microsoft Office PowerPoint</Application>
  <PresentationFormat>Custom</PresentationFormat>
  <Paragraphs>275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Introduction to Java EE</vt:lpstr>
      <vt:lpstr>Table of Contents</vt:lpstr>
      <vt:lpstr>Questions</vt:lpstr>
      <vt:lpstr>Java Platform</vt:lpstr>
      <vt:lpstr>Java - The Big Picture</vt:lpstr>
      <vt:lpstr>Java - The Big Picture (2)</vt:lpstr>
      <vt:lpstr>Java - The Big Picture (3)</vt:lpstr>
      <vt:lpstr>Java Enterprise Edition</vt:lpstr>
      <vt:lpstr>Java Platform, Enterprise Edition</vt:lpstr>
      <vt:lpstr>Java EE vs Java SE</vt:lpstr>
      <vt:lpstr>Java EE simplifies</vt:lpstr>
      <vt:lpstr>Java EE Architecture</vt:lpstr>
      <vt:lpstr>Apache Tomcat</vt:lpstr>
      <vt:lpstr>What is a Apache Tomcat?</vt:lpstr>
      <vt:lpstr>Tomcat Setup</vt:lpstr>
      <vt:lpstr>Java EE Support</vt:lpstr>
      <vt:lpstr>PowerPoint Presentation</vt:lpstr>
      <vt:lpstr>Java Servlets</vt:lpstr>
      <vt:lpstr>Maven Dependencies </vt:lpstr>
      <vt:lpstr>Servlet Example</vt:lpstr>
      <vt:lpstr>Servlet Lifecycle</vt:lpstr>
      <vt:lpstr>Hello World!</vt:lpstr>
      <vt:lpstr>Read Parameter</vt:lpstr>
      <vt:lpstr>Redirect</vt:lpstr>
      <vt:lpstr>JSPs</vt:lpstr>
      <vt:lpstr>JSP</vt:lpstr>
      <vt:lpstr>JSP Example</vt:lpstr>
      <vt:lpstr>JSP Conditional Statement</vt:lpstr>
      <vt:lpstr>Summary</vt:lpstr>
      <vt:lpstr>Java Web Dev Basics – Introduction to Java EE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299</cp:revision>
  <dcterms:created xsi:type="dcterms:W3CDTF">2014-01-02T17:00:34Z</dcterms:created>
  <dcterms:modified xsi:type="dcterms:W3CDTF">2018-05-29T14:52:57Z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