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21" autoAdjust="0"/>
  </p:normalViewPr>
  <p:slideViewPr>
    <p:cSldViewPr snapToGrid="0">
      <p:cViewPr varScale="1">
        <p:scale>
          <a:sx n="90" d="100"/>
          <a:sy n="90" d="100"/>
        </p:scale>
        <p:origin x="1272" y="7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EF0A7-DCBB-4D02-9E60-6F5DA4AF0CB5}" type="datetimeFigureOut">
              <a:rPr lang="uk-UA" smtClean="0"/>
              <a:t>09.10.2023</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D72FE-2F48-4A94-8C76-E83DCA2AE32A}" type="slidenum">
              <a:rPr lang="uk-UA" smtClean="0"/>
              <a:t>‹№›</a:t>
            </a:fld>
            <a:endParaRPr lang="uk-UA"/>
          </a:p>
        </p:txBody>
      </p:sp>
    </p:spTree>
    <p:extLst>
      <p:ext uri="{BB962C8B-B14F-4D97-AF65-F5344CB8AC3E}">
        <p14:creationId xmlns:p14="http://schemas.microsoft.com/office/powerpoint/2010/main" val="2928862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indent="342900" algn="just">
              <a:spcBef>
                <a:spcPts val="0"/>
              </a:spcBef>
              <a:spcAft>
                <a:spcPts val="0"/>
              </a:spcAft>
            </a:pPr>
            <a:r>
              <a:rPr lang="uk-UA" sz="1800" dirty="0">
                <a:effectLst/>
                <a:latin typeface="Times New Roman" panose="02020603050405020304" pitchFamily="18" charset="0"/>
                <a:ea typeface="Calibri" panose="020F0502020204030204" pitchFamily="34" charset="0"/>
              </a:rPr>
              <a:t>Підготовка кваліфікованих працівників, молодших спеціалістів, бакалаврів, спеціалістів та магістрів здійснюється за освітньо-кваліфікаційними рівнями (ступеневою освітою) згідно з відповідними освітньо-професійними програмами.</a:t>
            </a:r>
          </a:p>
          <a:p>
            <a:pPr marL="0" marR="0" indent="342900" algn="just">
              <a:spcBef>
                <a:spcPts val="0"/>
              </a:spcBef>
              <a:spcAft>
                <a:spcPts val="0"/>
              </a:spcAft>
            </a:pPr>
            <a:r>
              <a:rPr lang="uk-UA" sz="1800" b="1" dirty="0">
                <a:effectLst/>
                <a:latin typeface="Times New Roman" panose="02020603050405020304" pitchFamily="18" charset="0"/>
                <a:ea typeface="Calibri" panose="020F0502020204030204" pitchFamily="34" charset="0"/>
              </a:rPr>
              <a:t>Магістр</a:t>
            </a:r>
            <a:r>
              <a:rPr lang="uk-UA" sz="1800" dirty="0">
                <a:effectLst/>
                <a:latin typeface="Times New Roman" panose="02020603050405020304" pitchFamily="18" charset="0"/>
                <a:ea typeface="Calibri" panose="020F0502020204030204" pitchFamily="34" charset="0"/>
              </a:rPr>
              <a:t> - це освітньо-кваліфікаційний рівень фахівця, який на основі кваліфікації бакалавра або спеціаліста здобув поглиблені спеціальні уміння та знання інноваційного характеру, має певний досвід їх застосування та продукування нових знань для вирішення проблемних професійних завдань у певній галузі. Магістр повинен мати широку ерудицію, фундаментальну наукову базу, володіти методологією наукової творчості, сучасними інформаційними технологіями, методами отримання, обробки, зберігання і використання наукової інформації, бути спроможним до плідної науково-дослідної і науково-педагогічної діяльності.</a:t>
            </a:r>
          </a:p>
          <a:p>
            <a:pPr marL="0" marR="0" indent="342900" algn="just">
              <a:spcBef>
                <a:spcPts val="0"/>
              </a:spcBef>
              <a:spcAft>
                <a:spcPts val="0"/>
              </a:spcAft>
            </a:pPr>
            <a:r>
              <a:rPr lang="uk-UA" sz="1800" dirty="0">
                <a:effectLst/>
                <a:latin typeface="Times New Roman" panose="02020603050405020304" pitchFamily="18" charset="0"/>
                <a:ea typeface="Calibri" panose="020F0502020204030204" pitchFamily="34" charset="0"/>
              </a:rPr>
              <a:t>Магістерська освітньо-професійна програма включає два приблизно однакових за обсягом складники - освітній і науково-дослідний. Зміст науково-дослідної роботи магістра визначається індивідуальним планом. Одночасно призначається науковий керівник, котрий повинен мати науковий ступінь і/або вчене звання і працювати в цьому ВНЗ.</a:t>
            </a:r>
          </a:p>
          <a:p>
            <a:pPr marL="0" marR="0" indent="342900" algn="just">
              <a:spcBef>
                <a:spcPts val="0"/>
              </a:spcBef>
              <a:spcAft>
                <a:spcPts val="0"/>
              </a:spcAft>
            </a:pPr>
            <a:r>
              <a:rPr lang="uk-UA" sz="1800" dirty="0">
                <a:effectLst/>
                <a:latin typeface="Times New Roman" panose="02020603050405020304" pitchFamily="18" charset="0"/>
                <a:ea typeface="Calibri" panose="020F0502020204030204" pitchFamily="34" charset="0"/>
              </a:rPr>
              <a:t>Підготовка магістра завершується захистом магістерської дисертації на засіданні Державної екзаменаційної комісії.</a:t>
            </a:r>
          </a:p>
          <a:p>
            <a:endParaRPr lang="uk-UA" dirty="0"/>
          </a:p>
        </p:txBody>
      </p:sp>
      <p:sp>
        <p:nvSpPr>
          <p:cNvPr id="4" name="Місце для номера слайда 3"/>
          <p:cNvSpPr>
            <a:spLocks noGrp="1"/>
          </p:cNvSpPr>
          <p:nvPr>
            <p:ph type="sldNum" sz="quarter" idx="5"/>
          </p:nvPr>
        </p:nvSpPr>
        <p:spPr/>
        <p:txBody>
          <a:bodyPr/>
          <a:lstStyle/>
          <a:p>
            <a:fld id="{002D72FE-2F48-4A94-8C76-E83DCA2AE32A}" type="slidenum">
              <a:rPr lang="uk-UA" smtClean="0"/>
              <a:t>2</a:t>
            </a:fld>
            <a:endParaRPr lang="uk-UA"/>
          </a:p>
        </p:txBody>
      </p:sp>
    </p:spTree>
    <p:extLst>
      <p:ext uri="{BB962C8B-B14F-4D97-AF65-F5344CB8AC3E}">
        <p14:creationId xmlns:p14="http://schemas.microsoft.com/office/powerpoint/2010/main" val="1102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indent="342900" algn="just">
              <a:spcBef>
                <a:spcPts val="0"/>
              </a:spcBef>
              <a:spcAft>
                <a:spcPts val="0"/>
              </a:spcAft>
            </a:pPr>
            <a:r>
              <a:rPr lang="uk-UA" sz="1800" b="1" dirty="0">
                <a:effectLst/>
                <a:latin typeface="Times New Roman" panose="02020603050405020304" pitchFamily="18" charset="0"/>
                <a:ea typeface="Calibri" panose="020F0502020204030204" pitchFamily="34" charset="0"/>
              </a:rPr>
              <a:t>Магістерська дисертація </a:t>
            </a:r>
            <a:r>
              <a:rPr lang="uk-UA" sz="1800" dirty="0">
                <a:effectLst/>
                <a:latin typeface="Times New Roman" panose="02020603050405020304" pitchFamily="18" charset="0"/>
                <a:ea typeface="Calibri" panose="020F0502020204030204" pitchFamily="34" charset="0"/>
              </a:rPr>
              <a:t>- це самостійна науково-дослідна робота, яка виконує кваліфікаційну функцію, тобто готується з метою публічного захисту й отримання академічного ступеня магістра. Ця випускна кваліфікаційна праця наукового змісту має внутрішню єдність і відображає хід та результати розробки вибраної теми. Основне завдання її автора - продемонструвати рівень своєї наукової кваліфікації, уміння самостійно вести науковий пошук і вирішувати конкретні наукові завдання.</a:t>
            </a:r>
          </a:p>
          <a:p>
            <a:pPr marL="0" marR="0" indent="342900" algn="just">
              <a:spcBef>
                <a:spcPts val="0"/>
              </a:spcBef>
              <a:spcAft>
                <a:spcPts val="0"/>
              </a:spcAft>
            </a:pPr>
            <a:r>
              <a:rPr lang="uk-UA" sz="1800" dirty="0">
                <a:effectLst/>
                <a:latin typeface="Times New Roman" panose="02020603050405020304" pitchFamily="18" charset="0"/>
                <a:ea typeface="Calibri" panose="020F0502020204030204" pitchFamily="34" charset="0"/>
              </a:rPr>
              <a:t>Магістерська робота, з одного боку, має узагальнюючий характер, оскільки це своєрідний підсумок підготовки магістра, а з іншого - є самостійним оригінальним науковим дослідженням студента, у розробці якого зацікавлені установи, організації або підприємства. </a:t>
            </a:r>
          </a:p>
          <a:p>
            <a:endParaRPr lang="uk-UA" dirty="0"/>
          </a:p>
        </p:txBody>
      </p:sp>
      <p:sp>
        <p:nvSpPr>
          <p:cNvPr id="4" name="Місце для номера слайда 3"/>
          <p:cNvSpPr>
            <a:spLocks noGrp="1"/>
          </p:cNvSpPr>
          <p:nvPr>
            <p:ph type="sldNum" sz="quarter" idx="5"/>
          </p:nvPr>
        </p:nvSpPr>
        <p:spPr/>
        <p:txBody>
          <a:bodyPr/>
          <a:lstStyle/>
          <a:p>
            <a:fld id="{002D72FE-2F48-4A94-8C76-E83DCA2AE32A}" type="slidenum">
              <a:rPr lang="uk-UA" smtClean="0"/>
              <a:t>3</a:t>
            </a:fld>
            <a:endParaRPr lang="uk-UA"/>
          </a:p>
        </p:txBody>
      </p:sp>
    </p:spTree>
    <p:extLst>
      <p:ext uri="{BB962C8B-B14F-4D97-AF65-F5344CB8AC3E}">
        <p14:creationId xmlns:p14="http://schemas.microsoft.com/office/powerpoint/2010/main" val="288083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800" dirty="0">
                <a:effectLst/>
                <a:latin typeface="Times New Roman" panose="02020603050405020304" pitchFamily="18" charset="0"/>
                <a:ea typeface="Calibri" panose="020F0502020204030204" pitchFamily="34" charset="0"/>
              </a:rPr>
              <a:t>Прийнятною вважається така її структура: … </a:t>
            </a:r>
          </a:p>
          <a:p>
            <a:pPr marL="0" marR="0" lvl="0" indent="0" algn="l" defTabSz="914400" rtl="0" eaLnBrk="1" fontAlgn="auto" latinLnBrk="0" hangingPunct="1">
              <a:lnSpc>
                <a:spcPct val="100000"/>
              </a:lnSpc>
              <a:spcBef>
                <a:spcPts val="0"/>
              </a:spcBef>
              <a:spcAft>
                <a:spcPts val="0"/>
              </a:spcAft>
              <a:buClrTx/>
              <a:buSzTx/>
              <a:buFontTx/>
              <a:buNone/>
              <a:tabLst/>
              <a:defRPr/>
            </a:pPr>
            <a:r>
              <a:rPr lang="uk-UA" sz="1800" dirty="0">
                <a:effectLst/>
                <a:latin typeface="Times New Roman" panose="02020603050405020304" pitchFamily="18" charset="0"/>
                <a:ea typeface="Calibri" panose="020F0502020204030204" pitchFamily="34" charset="0"/>
              </a:rPr>
              <a:t>Наповнення кожної частини магістерської дисертації визначається її темою. Вибір теми, етапи підготовки, пошук бібліографічних джерел, вивчення їх і добір фактичного матеріалу, методика написання, правила оформлення та захисту магістерської дисертації мають багато спільного з дипломною роботою студента і кандидатською дисертацією здобувача наукового ступеня.</a:t>
            </a:r>
          </a:p>
          <a:p>
            <a:endParaRPr lang="uk-UA" dirty="0"/>
          </a:p>
        </p:txBody>
      </p:sp>
      <p:sp>
        <p:nvSpPr>
          <p:cNvPr id="4" name="Місце для номера слайда 3"/>
          <p:cNvSpPr>
            <a:spLocks noGrp="1"/>
          </p:cNvSpPr>
          <p:nvPr>
            <p:ph type="sldNum" sz="quarter" idx="5"/>
          </p:nvPr>
        </p:nvSpPr>
        <p:spPr/>
        <p:txBody>
          <a:bodyPr/>
          <a:lstStyle/>
          <a:p>
            <a:fld id="{002D72FE-2F48-4A94-8C76-E83DCA2AE32A}" type="slidenum">
              <a:rPr lang="uk-UA" smtClean="0"/>
              <a:t>4</a:t>
            </a:fld>
            <a:endParaRPr lang="uk-UA"/>
          </a:p>
        </p:txBody>
      </p:sp>
    </p:spTree>
    <p:extLst>
      <p:ext uri="{BB962C8B-B14F-4D97-AF65-F5344CB8AC3E}">
        <p14:creationId xmlns:p14="http://schemas.microsoft.com/office/powerpoint/2010/main" val="1043394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800" dirty="0">
                <a:effectLst/>
                <a:latin typeface="Times New Roman" panose="02020603050405020304" pitchFamily="18" charset="0"/>
                <a:ea typeface="Calibri" panose="020F0502020204030204" pitchFamily="34" charset="0"/>
              </a:rPr>
              <a:t>Вимоги до магістерської дисертації з наукового погляду вищі, ніж до дипломної роботи, однак нижчі, ніж до кандидатської дисертації. На відміну від дисертацій на здобуття наукового ступеня кандидата і доктора наук, що є науково-дослідними працями, магістерська дисертація як самостійне наукове дослідження кваліфікується як навчально-дослідна праця, в основу якої покладено моделювання відомих рішень, її тематика та науковий рівень мають відповідати освітньо-професійній програмі навчання. Виконання зазначеної роботи повинно не стільки вирішувати наукові проблеми (завдання), скільки засвідчити, що її автор здатний належно вести науковий пошук, розпізнавати професійні проблеми, знати загальні методи і прийоми їх вирішення.</a:t>
            </a:r>
          </a:p>
          <a:p>
            <a:endParaRPr lang="uk-UA" dirty="0"/>
          </a:p>
        </p:txBody>
      </p:sp>
      <p:sp>
        <p:nvSpPr>
          <p:cNvPr id="4" name="Місце для номера слайда 3"/>
          <p:cNvSpPr>
            <a:spLocks noGrp="1"/>
          </p:cNvSpPr>
          <p:nvPr>
            <p:ph type="sldNum" sz="quarter" idx="5"/>
          </p:nvPr>
        </p:nvSpPr>
        <p:spPr/>
        <p:txBody>
          <a:bodyPr/>
          <a:lstStyle/>
          <a:p>
            <a:fld id="{002D72FE-2F48-4A94-8C76-E83DCA2AE32A}" type="slidenum">
              <a:rPr lang="uk-UA" smtClean="0"/>
              <a:t>5</a:t>
            </a:fld>
            <a:endParaRPr lang="uk-UA"/>
          </a:p>
        </p:txBody>
      </p:sp>
    </p:spTree>
    <p:extLst>
      <p:ext uri="{BB962C8B-B14F-4D97-AF65-F5344CB8AC3E}">
        <p14:creationId xmlns:p14="http://schemas.microsoft.com/office/powerpoint/2010/main" val="446761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002D72FE-2F48-4A94-8C76-E83DCA2AE32A}" type="slidenum">
              <a:rPr lang="uk-UA" smtClean="0"/>
              <a:t>6</a:t>
            </a:fld>
            <a:endParaRPr lang="uk-UA"/>
          </a:p>
        </p:txBody>
      </p:sp>
    </p:spTree>
    <p:extLst>
      <p:ext uri="{BB962C8B-B14F-4D97-AF65-F5344CB8AC3E}">
        <p14:creationId xmlns:p14="http://schemas.microsoft.com/office/powerpoint/2010/main" val="2730976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800" dirty="0">
                <a:effectLst/>
                <a:latin typeface="Times New Roman" panose="02020603050405020304" pitchFamily="18" charset="0"/>
                <a:ea typeface="Calibri" panose="020F0502020204030204" pitchFamily="34" charset="0"/>
              </a:rPr>
              <a:t>Процедура підготовки та захисту магістерської роботи подібна до захисту дипломної роботи і є спрощеною порівняно з кандидатською та докторською дисертаціями. Якщо основні положення, висновки й рекомендації кандидатського і докторського дослідження мають бути опубліковані в наукових виданнях, то стосовно магістерської дисертації ця вимога не є обов'язковою. Спрощеною є й сама процедура публічного захисту магістерської дисертації, оскільки не потрібно призначати офіційних опонентів і провідної установи. Така дисертація підлягає лише обов'язковому рецензуванню. Незважаючи на суттєві відмінності між магістерською і кандидатською дисертаціями, принципи їх підготовки загальні. </a:t>
            </a:r>
          </a:p>
          <a:p>
            <a:endParaRPr lang="uk-UA" dirty="0"/>
          </a:p>
        </p:txBody>
      </p:sp>
      <p:sp>
        <p:nvSpPr>
          <p:cNvPr id="4" name="Місце для номера слайда 3"/>
          <p:cNvSpPr>
            <a:spLocks noGrp="1"/>
          </p:cNvSpPr>
          <p:nvPr>
            <p:ph type="sldNum" sz="quarter" idx="5"/>
          </p:nvPr>
        </p:nvSpPr>
        <p:spPr/>
        <p:txBody>
          <a:bodyPr/>
          <a:lstStyle/>
          <a:p>
            <a:fld id="{002D72FE-2F48-4A94-8C76-E83DCA2AE32A}" type="slidenum">
              <a:rPr lang="uk-UA" smtClean="0"/>
              <a:t>7</a:t>
            </a:fld>
            <a:endParaRPr lang="uk-UA"/>
          </a:p>
        </p:txBody>
      </p:sp>
    </p:spTree>
    <p:extLst>
      <p:ext uri="{BB962C8B-B14F-4D97-AF65-F5344CB8AC3E}">
        <p14:creationId xmlns:p14="http://schemas.microsoft.com/office/powerpoint/2010/main" val="2456038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EB66864B-53F3-4872-91DB-6C778B2ECE9A}" type="datetimeFigureOut">
              <a:rPr lang="uk-UA" smtClean="0"/>
              <a:t>09.10.2023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394812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EB66864B-53F3-4872-91DB-6C778B2ECE9A}" type="datetimeFigureOut">
              <a:rPr lang="uk-UA" smtClean="0"/>
              <a:t>09.10.2023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294829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uk-UA"/>
              <a:t>Клацніть, щоб редагувати стиль зразка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EB66864B-53F3-4872-91DB-6C778B2ECE9A}" type="datetimeFigureOut">
              <a:rPr lang="uk-UA" smtClean="0"/>
              <a:t>09.10.2023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3758841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uk-UA"/>
              <a:t>Клацніть, щоб редагувати стиль зразка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uk-UA"/>
              <a:t>Клацніть, щоб відредагувати стилі зразків тексту</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EB66864B-53F3-4872-91DB-6C778B2ECE9A}" type="datetimeFigureOut">
              <a:rPr lang="uk-UA" smtClean="0"/>
              <a:t>09.10.2023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1B3E390-A168-4D64-BEBE-0D129ED1D3CD}" type="slidenum">
              <a:rPr lang="uk-UA" smtClean="0"/>
              <a:t>‹№›</a:t>
            </a:fld>
            <a:endParaRPr lang="uk-U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9659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EB66864B-53F3-4872-91DB-6C778B2ECE9A}" type="datetimeFigureOut">
              <a:rPr lang="uk-UA" smtClean="0"/>
              <a:t>09.10.2023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1124349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66864B-53F3-4872-91DB-6C778B2ECE9A}" type="datetimeFigureOut">
              <a:rPr lang="uk-UA" smtClean="0"/>
              <a:t>09.10.2023</a:t>
            </a:fld>
            <a:endParaRPr lang="uk-UA"/>
          </a:p>
        </p:txBody>
      </p:sp>
      <p:sp>
        <p:nvSpPr>
          <p:cNvPr id="4"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748839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66864B-53F3-4872-91DB-6C778B2ECE9A}" type="datetimeFigureOut">
              <a:rPr lang="uk-UA" smtClean="0"/>
              <a:t>09.10.2023</a:t>
            </a:fld>
            <a:endParaRPr lang="uk-UA"/>
          </a:p>
        </p:txBody>
      </p:sp>
      <p:sp>
        <p:nvSpPr>
          <p:cNvPr id="4"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1699999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EB66864B-53F3-4872-91DB-6C778B2ECE9A}" type="datetimeFigureOut">
              <a:rPr lang="uk-UA" smtClean="0"/>
              <a:t>09.10.2023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603214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EB66864B-53F3-4872-91DB-6C778B2ECE9A}" type="datetimeFigureOut">
              <a:rPr lang="uk-UA" smtClean="0"/>
              <a:t>09.10.2023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164216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3"/>
          <p:cNvSpPr>
            <a:spLocks noGrp="1"/>
          </p:cNvSpPr>
          <p:nvPr>
            <p:ph type="dt" sz="half" idx="10"/>
          </p:nvPr>
        </p:nvSpPr>
        <p:spPr/>
        <p:txBody>
          <a:bodyPr/>
          <a:lstStyle/>
          <a:p>
            <a:fld id="{EB66864B-53F3-4872-91DB-6C778B2ECE9A}" type="datetimeFigureOut">
              <a:rPr lang="uk-UA" smtClean="0"/>
              <a:t>09.10.2023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9002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EB66864B-53F3-4872-91DB-6C778B2ECE9A}" type="datetimeFigureOut">
              <a:rPr lang="uk-UA" smtClean="0"/>
              <a:t>09.10.2023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415585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EB66864B-53F3-4872-91DB-6C778B2ECE9A}" type="datetimeFigureOut">
              <a:rPr lang="uk-UA" smtClean="0"/>
              <a:t>09.10.2023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5557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EB66864B-53F3-4872-91DB-6C778B2ECE9A}" type="datetimeFigureOut">
              <a:rPr lang="uk-UA" smtClean="0"/>
              <a:t>09.10.2023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93999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7" name="Date Placeholder 2"/>
          <p:cNvSpPr>
            <a:spLocks noGrp="1"/>
          </p:cNvSpPr>
          <p:nvPr>
            <p:ph type="dt" sz="half" idx="10"/>
          </p:nvPr>
        </p:nvSpPr>
        <p:spPr/>
        <p:txBody>
          <a:bodyPr/>
          <a:lstStyle/>
          <a:p>
            <a:fld id="{EB66864B-53F3-4872-91DB-6C778B2ECE9A}" type="datetimeFigureOut">
              <a:rPr lang="uk-UA" smtClean="0"/>
              <a:t>09.10.2023</a:t>
            </a:fld>
            <a:endParaRPr lang="uk-UA"/>
          </a:p>
        </p:txBody>
      </p:sp>
      <p:sp>
        <p:nvSpPr>
          <p:cNvPr id="5" name="Footer Placeholder 3"/>
          <p:cNvSpPr>
            <a:spLocks noGrp="1"/>
          </p:cNvSpPr>
          <p:nvPr>
            <p:ph type="ftr" sz="quarter" idx="11"/>
          </p:nvPr>
        </p:nvSpPr>
        <p:spPr/>
        <p:txBody>
          <a:bodyPr/>
          <a:lstStyle/>
          <a:p>
            <a:endParaRPr lang="uk-UA"/>
          </a:p>
        </p:txBody>
      </p:sp>
      <p:sp>
        <p:nvSpPr>
          <p:cNvPr id="6" name="Slide Number Placeholder 4"/>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549713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66864B-53F3-4872-91DB-6C778B2ECE9A}" type="datetimeFigureOut">
              <a:rPr lang="uk-UA" smtClean="0"/>
              <a:t>09.10.2023</a:t>
            </a:fld>
            <a:endParaRPr lang="uk-UA"/>
          </a:p>
        </p:txBody>
      </p:sp>
      <p:sp>
        <p:nvSpPr>
          <p:cNvPr id="5" name="Footer Placeholder 2"/>
          <p:cNvSpPr>
            <a:spLocks noGrp="1"/>
          </p:cNvSpPr>
          <p:nvPr>
            <p:ph type="ftr" sz="quarter" idx="11"/>
          </p:nvPr>
        </p:nvSpPr>
        <p:spPr/>
        <p:txBody>
          <a:bodyPr/>
          <a:lstStyle/>
          <a:p>
            <a:endParaRPr lang="uk-UA"/>
          </a:p>
        </p:txBody>
      </p:sp>
      <p:sp>
        <p:nvSpPr>
          <p:cNvPr id="6" name="Slide Number Placeholder 3"/>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368749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7" name="Date Placeholder 4"/>
          <p:cNvSpPr>
            <a:spLocks noGrp="1"/>
          </p:cNvSpPr>
          <p:nvPr>
            <p:ph type="dt" sz="half" idx="10"/>
          </p:nvPr>
        </p:nvSpPr>
        <p:spPr/>
        <p:txBody>
          <a:bodyPr/>
          <a:lstStyle/>
          <a:p>
            <a:fld id="{EB66864B-53F3-4872-91DB-6C778B2ECE9A}" type="datetimeFigureOut">
              <a:rPr lang="uk-UA" smtClean="0"/>
              <a:t>09.10.2023</a:t>
            </a:fld>
            <a:endParaRPr lang="uk-UA"/>
          </a:p>
        </p:txBody>
      </p:sp>
      <p:sp>
        <p:nvSpPr>
          <p:cNvPr id="5" name="Footer Placeholder 5"/>
          <p:cNvSpPr>
            <a:spLocks noGrp="1"/>
          </p:cNvSpPr>
          <p:nvPr>
            <p:ph type="ftr" sz="quarter" idx="11"/>
          </p:nvPr>
        </p:nvSpPr>
        <p:spPr/>
        <p:txBody>
          <a:bodyPr/>
          <a:lstStyle/>
          <a:p>
            <a:endParaRPr lang="uk-UA"/>
          </a:p>
        </p:txBody>
      </p:sp>
      <p:sp>
        <p:nvSpPr>
          <p:cNvPr id="6" name="Slide Number Placeholder 6"/>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261896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EB66864B-53F3-4872-91DB-6C778B2ECE9A}" type="datetimeFigureOut">
              <a:rPr lang="uk-UA" smtClean="0"/>
              <a:t>09.10.2023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1B3E390-A168-4D64-BEBE-0D129ED1D3CD}" type="slidenum">
              <a:rPr lang="uk-UA" smtClean="0"/>
              <a:t>‹№›</a:t>
            </a:fld>
            <a:endParaRPr lang="uk-UA"/>
          </a:p>
        </p:txBody>
      </p:sp>
    </p:spTree>
    <p:extLst>
      <p:ext uri="{BB962C8B-B14F-4D97-AF65-F5344CB8AC3E}">
        <p14:creationId xmlns:p14="http://schemas.microsoft.com/office/powerpoint/2010/main" val="160374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66864B-53F3-4872-91DB-6C778B2ECE9A}" type="datetimeFigureOut">
              <a:rPr lang="uk-UA" smtClean="0"/>
              <a:t>09.10.2023</a:t>
            </a:fld>
            <a:endParaRPr lang="uk-U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uk-U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B3E390-A168-4D64-BEBE-0D129ED1D3CD}" type="slidenum">
              <a:rPr lang="uk-UA" smtClean="0"/>
              <a:t>‹№›</a:t>
            </a:fld>
            <a:endParaRPr lang="uk-UA"/>
          </a:p>
        </p:txBody>
      </p:sp>
    </p:spTree>
    <p:extLst>
      <p:ext uri="{BB962C8B-B14F-4D97-AF65-F5344CB8AC3E}">
        <p14:creationId xmlns:p14="http://schemas.microsoft.com/office/powerpoint/2010/main" val="21368607"/>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E14C06-72B0-48A4-B06E-6CA88AD363E4}"/>
              </a:ext>
            </a:extLst>
          </p:cNvPr>
          <p:cNvSpPr>
            <a:spLocks noGrp="1"/>
          </p:cNvSpPr>
          <p:nvPr>
            <p:ph type="ctrTitle"/>
          </p:nvPr>
        </p:nvSpPr>
        <p:spPr>
          <a:xfrm>
            <a:off x="712381" y="868363"/>
            <a:ext cx="10252023" cy="2387600"/>
          </a:xfrm>
        </p:spPr>
        <p:txBody>
          <a:bodyPr anchor="ctr">
            <a:noAutofit/>
          </a:bodyPr>
          <a:lstStyle/>
          <a:p>
            <a:r>
              <a:rPr lang="uk-UA" sz="4400" b="1" dirty="0"/>
              <a:t>Магістерська робота (дисертація) як кваліфікаційне дослідження</a:t>
            </a:r>
          </a:p>
        </p:txBody>
      </p:sp>
      <p:sp>
        <p:nvSpPr>
          <p:cNvPr id="3" name="Підзаголовок 2">
            <a:extLst>
              <a:ext uri="{FF2B5EF4-FFF2-40B4-BE49-F238E27FC236}">
                <a16:creationId xmlns:a16="http://schemas.microsoft.com/office/drawing/2014/main" id="{392652D3-4CAA-4146-87AE-85D6DA725F64}"/>
              </a:ext>
            </a:extLst>
          </p:cNvPr>
          <p:cNvSpPr>
            <a:spLocks noGrp="1"/>
          </p:cNvSpPr>
          <p:nvPr>
            <p:ph type="subTitle" idx="1"/>
          </p:nvPr>
        </p:nvSpPr>
        <p:spPr>
          <a:xfrm>
            <a:off x="5603359" y="3750893"/>
            <a:ext cx="6305107" cy="1756771"/>
          </a:xfrm>
        </p:spPr>
        <p:txBody>
          <a:bodyPr>
            <a:normAutofit/>
          </a:bodyPr>
          <a:lstStyle/>
          <a:p>
            <a:pPr algn="l"/>
            <a:r>
              <a:rPr lang="uk-UA" sz="2400" dirty="0"/>
              <a:t>Підготував </a:t>
            </a:r>
            <a:br>
              <a:rPr lang="uk-UA" sz="2400" dirty="0"/>
            </a:br>
            <a:r>
              <a:rPr lang="uk-UA" sz="2400" dirty="0"/>
              <a:t>студент 544 групи </a:t>
            </a:r>
            <a:br>
              <a:rPr lang="uk-UA" sz="2400" dirty="0"/>
            </a:br>
            <a:r>
              <a:rPr lang="uk-UA" sz="2400" dirty="0"/>
              <a:t>Максимович Микола Юрійович</a:t>
            </a:r>
          </a:p>
        </p:txBody>
      </p:sp>
    </p:spTree>
    <p:extLst>
      <p:ext uri="{BB962C8B-B14F-4D97-AF65-F5344CB8AC3E}">
        <p14:creationId xmlns:p14="http://schemas.microsoft.com/office/powerpoint/2010/main" val="71220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0F5817-7DB4-469D-907C-D29E0A3F50C5}"/>
              </a:ext>
            </a:extLst>
          </p:cNvPr>
          <p:cNvSpPr>
            <a:spLocks noGrp="1"/>
          </p:cNvSpPr>
          <p:nvPr>
            <p:ph type="title"/>
          </p:nvPr>
        </p:nvSpPr>
        <p:spPr/>
        <p:txBody>
          <a:bodyPr/>
          <a:lstStyle/>
          <a:p>
            <a:r>
              <a:rPr lang="uk-UA" dirty="0"/>
              <a:t>Освітньо-кваліфікаційний рівень – Магістр</a:t>
            </a:r>
          </a:p>
        </p:txBody>
      </p:sp>
      <p:sp>
        <p:nvSpPr>
          <p:cNvPr id="3" name="Місце для вмісту 2">
            <a:extLst>
              <a:ext uri="{FF2B5EF4-FFF2-40B4-BE49-F238E27FC236}">
                <a16:creationId xmlns:a16="http://schemas.microsoft.com/office/drawing/2014/main" id="{B3507268-2CB9-47DE-9DC0-FDE3168A6C59}"/>
              </a:ext>
            </a:extLst>
          </p:cNvPr>
          <p:cNvSpPr>
            <a:spLocks noGrp="1"/>
          </p:cNvSpPr>
          <p:nvPr>
            <p:ph idx="1"/>
          </p:nvPr>
        </p:nvSpPr>
        <p:spPr>
          <a:xfrm>
            <a:off x="646111" y="2052918"/>
            <a:ext cx="10762623" cy="4507370"/>
          </a:xfrm>
        </p:spPr>
        <p:txBody>
          <a:bodyPr>
            <a:normAutofit/>
          </a:bodyPr>
          <a:lstStyle/>
          <a:p>
            <a:pPr algn="just"/>
            <a:r>
              <a:rPr lang="uk-UA" sz="2400" b="1" dirty="0">
                <a:effectLst/>
                <a:latin typeface="Times New Roman" panose="02020603050405020304" pitchFamily="18" charset="0"/>
                <a:ea typeface="Calibri" panose="020F0502020204030204" pitchFamily="34" charset="0"/>
              </a:rPr>
              <a:t>Магістр</a:t>
            </a:r>
            <a:r>
              <a:rPr lang="uk-UA" sz="2400" dirty="0">
                <a:effectLst/>
                <a:latin typeface="Times New Roman" panose="02020603050405020304" pitchFamily="18" charset="0"/>
                <a:ea typeface="Calibri" panose="020F0502020204030204" pitchFamily="34" charset="0"/>
              </a:rPr>
              <a:t> - це освітньо-кваліфікаційний рівень фахівця, який на основі кваліфікації бакалавра або спеціаліста здобув поглиблені спеціальні уміння та знання інноваційного характеру</a:t>
            </a:r>
            <a:r>
              <a:rPr lang="en-US" sz="2400" dirty="0">
                <a:effectLst/>
                <a:latin typeface="Times New Roman" panose="02020603050405020304" pitchFamily="18" charset="0"/>
                <a:ea typeface="Calibri" panose="020F0502020204030204" pitchFamily="34" charset="0"/>
              </a:rPr>
              <a:t>.</a:t>
            </a:r>
          </a:p>
          <a:p>
            <a:pPr marR="0" algn="just">
              <a:spcBef>
                <a:spcPts val="0"/>
              </a:spcBef>
              <a:spcAft>
                <a:spcPts val="0"/>
              </a:spcAft>
            </a:pPr>
            <a:r>
              <a:rPr lang="uk-UA" sz="2400" dirty="0">
                <a:effectLst/>
                <a:latin typeface="Times New Roman" panose="02020603050405020304" pitchFamily="18" charset="0"/>
                <a:ea typeface="Calibri" panose="020F0502020204030204" pitchFamily="34" charset="0"/>
              </a:rPr>
              <a:t>Магістр повинен мати широку ерудицію, фундаментальну наукову базу, володіти методологією наукової творчості, сучасними інформаційними технологіями, методами отримання, обробки, зберігання і використання наукової інформації, бути спроможним до плідної науково-дослідної і науково-педагогічної діяльності.</a:t>
            </a:r>
            <a:endParaRPr lang="en-US" sz="2400" dirty="0">
              <a:effectLst/>
              <a:latin typeface="Times New Roman" panose="02020603050405020304" pitchFamily="18" charset="0"/>
              <a:ea typeface="Calibri" panose="020F0502020204030204" pitchFamily="34" charset="0"/>
            </a:endParaRPr>
          </a:p>
          <a:p>
            <a:pPr algn="just"/>
            <a:r>
              <a:rPr lang="uk-UA" sz="2400" dirty="0">
                <a:effectLst/>
                <a:latin typeface="Times New Roman" panose="02020603050405020304" pitchFamily="18" charset="0"/>
                <a:ea typeface="Calibri" panose="020F0502020204030204" pitchFamily="34" charset="0"/>
              </a:rPr>
              <a:t>Магістерська освітньо-професійна програма включає два приблизно однакових за обсягом складники - освітній і науково-дослідний.</a:t>
            </a:r>
            <a:endParaRPr lang="uk-UA" sz="2400" dirty="0"/>
          </a:p>
        </p:txBody>
      </p:sp>
    </p:spTree>
    <p:extLst>
      <p:ext uri="{BB962C8B-B14F-4D97-AF65-F5344CB8AC3E}">
        <p14:creationId xmlns:p14="http://schemas.microsoft.com/office/powerpoint/2010/main" val="154357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2C0C79-7E4B-4328-8EED-F324D109F832}"/>
              </a:ext>
            </a:extLst>
          </p:cNvPr>
          <p:cNvSpPr>
            <a:spLocks noGrp="1"/>
          </p:cNvSpPr>
          <p:nvPr>
            <p:ph type="title"/>
          </p:nvPr>
        </p:nvSpPr>
        <p:spPr>
          <a:xfrm>
            <a:off x="255359" y="490818"/>
            <a:ext cx="7118723" cy="1400530"/>
          </a:xfrm>
        </p:spPr>
        <p:txBody>
          <a:bodyPr/>
          <a:lstStyle/>
          <a:p>
            <a:r>
              <a:rPr lang="uk-UA" dirty="0"/>
              <a:t>Магістерська дисертація</a:t>
            </a:r>
          </a:p>
        </p:txBody>
      </p:sp>
      <p:sp>
        <p:nvSpPr>
          <p:cNvPr id="3" name="Місце для вмісту 2">
            <a:extLst>
              <a:ext uri="{FF2B5EF4-FFF2-40B4-BE49-F238E27FC236}">
                <a16:creationId xmlns:a16="http://schemas.microsoft.com/office/drawing/2014/main" id="{BF910DCC-2841-4D63-B839-5CD8A2B1A956}"/>
              </a:ext>
            </a:extLst>
          </p:cNvPr>
          <p:cNvSpPr>
            <a:spLocks noGrp="1"/>
          </p:cNvSpPr>
          <p:nvPr>
            <p:ph idx="1"/>
          </p:nvPr>
        </p:nvSpPr>
        <p:spPr>
          <a:xfrm>
            <a:off x="298799" y="1891348"/>
            <a:ext cx="6570398" cy="4649016"/>
          </a:xfrm>
        </p:spPr>
        <p:txBody>
          <a:bodyPr>
            <a:normAutofit/>
          </a:bodyPr>
          <a:lstStyle/>
          <a:p>
            <a:pPr>
              <a:spcAft>
                <a:spcPts val="600"/>
              </a:spcAft>
            </a:pPr>
            <a:r>
              <a:rPr lang="uk-UA" sz="2400" b="1" dirty="0">
                <a:effectLst/>
                <a:latin typeface="Times New Roman" panose="02020603050405020304" pitchFamily="18" charset="0"/>
                <a:ea typeface="Calibri" panose="020F0502020204030204" pitchFamily="34" charset="0"/>
              </a:rPr>
              <a:t>Магістерська дисертація </a:t>
            </a:r>
            <a:r>
              <a:rPr lang="uk-UA" sz="2400" dirty="0">
                <a:effectLst/>
                <a:latin typeface="Times New Roman" panose="02020603050405020304" pitchFamily="18" charset="0"/>
                <a:ea typeface="Calibri" panose="020F0502020204030204" pitchFamily="34" charset="0"/>
              </a:rPr>
              <a:t>- це самостійна науково-дослідна робота, яка виконує кваліфікаційну функцію, тобто готується з метою публічного захисту й отримання академічного ступеня магістра.</a:t>
            </a:r>
            <a:endParaRPr lang="en-US" sz="2400" dirty="0">
              <a:effectLst/>
              <a:latin typeface="Times New Roman" panose="02020603050405020304" pitchFamily="18" charset="0"/>
              <a:ea typeface="Calibri" panose="020F0502020204030204" pitchFamily="34" charset="0"/>
            </a:endParaRPr>
          </a:p>
          <a:p>
            <a:pPr>
              <a:spcAft>
                <a:spcPts val="600"/>
              </a:spcAft>
            </a:pPr>
            <a:r>
              <a:rPr lang="uk-UA" sz="2400" dirty="0">
                <a:effectLst/>
                <a:latin typeface="Times New Roman" panose="02020603050405020304" pitchFamily="18" charset="0"/>
                <a:ea typeface="Calibri" panose="020F0502020204030204" pitchFamily="34" charset="0"/>
              </a:rPr>
              <a:t>Основне завдання автора - продемонструвати рівень своєї наукової кваліфікації, уміння самостійно вести науковий пошук і вирішувати конкретні наукові завдання.</a:t>
            </a:r>
            <a:endParaRPr lang="uk-UA" sz="2800" dirty="0"/>
          </a:p>
        </p:txBody>
      </p:sp>
      <p:pic>
        <p:nvPicPr>
          <p:cNvPr id="2050" name="Picture 2" descr="Магістерська робота, що таке магістерська робота?">
            <a:extLst>
              <a:ext uri="{FF2B5EF4-FFF2-40B4-BE49-F238E27FC236}">
                <a16:creationId xmlns:a16="http://schemas.microsoft.com/office/drawing/2014/main" id="{C170F691-210C-4AEF-9BF4-3D1A3E0E8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9197" y="2188132"/>
            <a:ext cx="5024004" cy="3349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60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CB72BE-F58B-4F39-826F-A51C79EA815B}"/>
              </a:ext>
            </a:extLst>
          </p:cNvPr>
          <p:cNvSpPr>
            <a:spLocks noGrp="1"/>
          </p:cNvSpPr>
          <p:nvPr>
            <p:ph type="title"/>
          </p:nvPr>
        </p:nvSpPr>
        <p:spPr>
          <a:xfrm>
            <a:off x="449087" y="525454"/>
            <a:ext cx="9900561" cy="1400530"/>
          </a:xfrm>
        </p:spPr>
        <p:txBody>
          <a:bodyPr/>
          <a:lstStyle/>
          <a:p>
            <a:r>
              <a:rPr lang="uk-UA" dirty="0"/>
              <a:t>Структура магістерської дисертації</a:t>
            </a:r>
          </a:p>
        </p:txBody>
      </p:sp>
      <p:sp>
        <p:nvSpPr>
          <p:cNvPr id="3" name="Місце для вмісту 2">
            <a:extLst>
              <a:ext uri="{FF2B5EF4-FFF2-40B4-BE49-F238E27FC236}">
                <a16:creationId xmlns:a16="http://schemas.microsoft.com/office/drawing/2014/main" id="{6132EF8F-E3DB-4643-9EA2-B590E325A59C}"/>
              </a:ext>
            </a:extLst>
          </p:cNvPr>
          <p:cNvSpPr>
            <a:spLocks noGrp="1"/>
          </p:cNvSpPr>
          <p:nvPr>
            <p:ph idx="1"/>
          </p:nvPr>
        </p:nvSpPr>
        <p:spPr>
          <a:xfrm>
            <a:off x="1112190" y="2209801"/>
            <a:ext cx="8946541" cy="4195481"/>
          </a:xfrm>
        </p:spPr>
        <p:txBody>
          <a:bodyPr>
            <a:normAutofit/>
          </a:bodyPr>
          <a:lstStyle/>
          <a:p>
            <a:pPr marL="342900" marR="0" lvl="0" indent="-342900" algn="just">
              <a:spcBef>
                <a:spcPts val="0"/>
              </a:spcBef>
              <a:spcAft>
                <a:spcPts val="0"/>
              </a:spcAft>
              <a:buFont typeface="Times New Roman" panose="02020603050405020304" pitchFamily="18" charset="0"/>
              <a:buChar char="-"/>
            </a:pPr>
            <a:r>
              <a:rPr lang="uk-UA" sz="2800" dirty="0">
                <a:effectLst/>
                <a:latin typeface="Times New Roman" panose="02020603050405020304" pitchFamily="18" charset="0"/>
                <a:ea typeface="Calibri" panose="020F0502020204030204" pitchFamily="34" charset="0"/>
              </a:rPr>
              <a:t>титульний аркуш; </a:t>
            </a:r>
          </a:p>
          <a:p>
            <a:pPr marL="342900" marR="0" lvl="0" indent="-342900" algn="just">
              <a:spcBef>
                <a:spcPts val="0"/>
              </a:spcBef>
              <a:spcAft>
                <a:spcPts val="0"/>
              </a:spcAft>
              <a:buFont typeface="Times New Roman" panose="02020603050405020304" pitchFamily="18" charset="0"/>
              <a:buChar char="-"/>
            </a:pPr>
            <a:r>
              <a:rPr lang="uk-UA" sz="2800" dirty="0">
                <a:effectLst/>
                <a:latin typeface="Times New Roman" panose="02020603050405020304" pitchFamily="18" charset="0"/>
                <a:ea typeface="Calibri" panose="020F0502020204030204" pitchFamily="34" charset="0"/>
              </a:rPr>
              <a:t>зміст; </a:t>
            </a:r>
          </a:p>
          <a:p>
            <a:pPr marL="342900" marR="0" lvl="0" indent="-342900" algn="just">
              <a:spcBef>
                <a:spcPts val="0"/>
              </a:spcBef>
              <a:spcAft>
                <a:spcPts val="0"/>
              </a:spcAft>
              <a:buFont typeface="Times New Roman" panose="02020603050405020304" pitchFamily="18" charset="0"/>
              <a:buChar char="-"/>
            </a:pPr>
            <a:r>
              <a:rPr lang="uk-UA" sz="2800" dirty="0">
                <a:effectLst/>
                <a:latin typeface="Times New Roman" panose="02020603050405020304" pitchFamily="18" charset="0"/>
                <a:ea typeface="Calibri" panose="020F0502020204030204" pitchFamily="34" charset="0"/>
              </a:rPr>
              <a:t>вступ; </a:t>
            </a:r>
          </a:p>
          <a:p>
            <a:pPr marL="342900" marR="0" lvl="0" indent="-342900" algn="just">
              <a:spcBef>
                <a:spcPts val="0"/>
              </a:spcBef>
              <a:spcAft>
                <a:spcPts val="0"/>
              </a:spcAft>
              <a:buFont typeface="Times New Roman" panose="02020603050405020304" pitchFamily="18" charset="0"/>
              <a:buChar char="-"/>
            </a:pPr>
            <a:r>
              <a:rPr lang="uk-UA" sz="2800" dirty="0">
                <a:effectLst/>
                <a:latin typeface="Times New Roman" panose="02020603050405020304" pitchFamily="18" charset="0"/>
                <a:ea typeface="Calibri" panose="020F0502020204030204" pitchFamily="34" charset="0"/>
              </a:rPr>
              <a:t>розділи і підрозділи основної частини; </a:t>
            </a:r>
          </a:p>
          <a:p>
            <a:pPr marL="342900" marR="0" lvl="0" indent="-342900" algn="just">
              <a:spcBef>
                <a:spcPts val="0"/>
              </a:spcBef>
              <a:spcAft>
                <a:spcPts val="0"/>
              </a:spcAft>
              <a:buFont typeface="Times New Roman" panose="02020603050405020304" pitchFamily="18" charset="0"/>
              <a:buChar char="-"/>
            </a:pPr>
            <a:r>
              <a:rPr lang="uk-UA" sz="2800" dirty="0">
                <a:effectLst/>
                <a:latin typeface="Times New Roman" panose="02020603050405020304" pitchFamily="18" charset="0"/>
                <a:ea typeface="Calibri" panose="020F0502020204030204" pitchFamily="34" charset="0"/>
              </a:rPr>
              <a:t>висновки; </a:t>
            </a:r>
          </a:p>
          <a:p>
            <a:pPr marL="342900" marR="0" lvl="0" indent="-342900" algn="just">
              <a:spcBef>
                <a:spcPts val="0"/>
              </a:spcBef>
              <a:spcAft>
                <a:spcPts val="0"/>
              </a:spcAft>
              <a:buFont typeface="Times New Roman" panose="02020603050405020304" pitchFamily="18" charset="0"/>
              <a:buChar char="-"/>
            </a:pPr>
            <a:r>
              <a:rPr lang="uk-UA" sz="2800" dirty="0">
                <a:effectLst/>
                <a:latin typeface="Times New Roman" panose="02020603050405020304" pitchFamily="18" charset="0"/>
                <a:ea typeface="Calibri" panose="020F0502020204030204" pitchFamily="34" charset="0"/>
              </a:rPr>
              <a:t>список використаних джерел; </a:t>
            </a:r>
          </a:p>
          <a:p>
            <a:pPr marL="342900" marR="0" lvl="0" indent="-342900" algn="just">
              <a:spcBef>
                <a:spcPts val="0"/>
              </a:spcBef>
              <a:spcAft>
                <a:spcPts val="0"/>
              </a:spcAft>
              <a:buFont typeface="Times New Roman" panose="02020603050405020304" pitchFamily="18" charset="0"/>
              <a:buChar char="-"/>
            </a:pPr>
            <a:r>
              <a:rPr lang="uk-UA" sz="2800" dirty="0">
                <a:latin typeface="Times New Roman" panose="02020603050405020304" pitchFamily="18" charset="0"/>
                <a:ea typeface="Calibri" panose="020F0502020204030204" pitchFamily="34" charset="0"/>
              </a:rPr>
              <a:t>д</a:t>
            </a:r>
            <a:r>
              <a:rPr lang="uk-UA" sz="2800" dirty="0">
                <a:effectLst/>
                <a:latin typeface="Times New Roman" panose="02020603050405020304" pitchFamily="18" charset="0"/>
                <a:ea typeface="Calibri" panose="020F0502020204030204" pitchFamily="34" charset="0"/>
              </a:rPr>
              <a:t>одатки</a:t>
            </a:r>
            <a:r>
              <a:rPr lang="en-US" sz="2800" dirty="0">
                <a:latin typeface="Times New Roman" panose="02020603050405020304" pitchFamily="18" charset="0"/>
                <a:ea typeface="Calibri" panose="020F0502020204030204" pitchFamily="34" charset="0"/>
              </a:rPr>
              <a:t>.</a:t>
            </a:r>
            <a:endParaRPr lang="uk-UA" sz="2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25181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Що потрібно при вступі до ВНЗ? Вимоги та перелік документів ᐈ Допомога ...">
            <a:extLst>
              <a:ext uri="{FF2B5EF4-FFF2-40B4-BE49-F238E27FC236}">
                <a16:creationId xmlns:a16="http://schemas.microsoft.com/office/drawing/2014/main" id="{67444B50-295F-4059-8FAC-6BF7E4592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909" y="2833589"/>
            <a:ext cx="6099464" cy="3920501"/>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4BFDC3FB-C302-4DD4-9FD7-C228D3E956F7}"/>
              </a:ext>
            </a:extLst>
          </p:cNvPr>
          <p:cNvSpPr>
            <a:spLocks noGrp="1"/>
          </p:cNvSpPr>
          <p:nvPr>
            <p:ph type="title"/>
          </p:nvPr>
        </p:nvSpPr>
        <p:spPr>
          <a:xfrm>
            <a:off x="404950" y="307602"/>
            <a:ext cx="9985046" cy="1012043"/>
          </a:xfrm>
        </p:spPr>
        <p:txBody>
          <a:bodyPr/>
          <a:lstStyle/>
          <a:p>
            <a:r>
              <a:rPr lang="uk-UA" dirty="0"/>
              <a:t>Вимоги до магістерської дисертації</a:t>
            </a:r>
          </a:p>
        </p:txBody>
      </p:sp>
      <p:sp>
        <p:nvSpPr>
          <p:cNvPr id="3" name="Місце для вмісту 2">
            <a:extLst>
              <a:ext uri="{FF2B5EF4-FFF2-40B4-BE49-F238E27FC236}">
                <a16:creationId xmlns:a16="http://schemas.microsoft.com/office/drawing/2014/main" id="{F3DC93A0-AA1E-4D15-BE2C-B144FD871CC7}"/>
              </a:ext>
            </a:extLst>
          </p:cNvPr>
          <p:cNvSpPr>
            <a:spLocks noGrp="1"/>
          </p:cNvSpPr>
          <p:nvPr>
            <p:ph idx="1"/>
          </p:nvPr>
        </p:nvSpPr>
        <p:spPr>
          <a:xfrm>
            <a:off x="404950" y="1436928"/>
            <a:ext cx="10993877" cy="1396661"/>
          </a:xfrm>
        </p:spPr>
        <p:txBody>
          <a:bodyPr>
            <a:normAutofit/>
          </a:bodyPr>
          <a:lstStyle/>
          <a:p>
            <a:pPr marL="0" indent="0">
              <a:spcBef>
                <a:spcPts val="0"/>
              </a:spcBef>
              <a:buNone/>
            </a:pPr>
            <a:r>
              <a:rPr lang="uk-UA" sz="2400" dirty="0">
                <a:effectLst/>
                <a:latin typeface="Times New Roman" panose="02020603050405020304" pitchFamily="18" charset="0"/>
                <a:ea typeface="Calibri" panose="020F0502020204030204" pitchFamily="34" charset="0"/>
              </a:rPr>
              <a:t>Вимоги до магістерської дисертації вищі, ніж до дипломної роботи, але нижчі, ніж до кандидатської дисертації.</a:t>
            </a:r>
          </a:p>
          <a:p>
            <a:pPr marL="0" indent="0">
              <a:spcBef>
                <a:spcPts val="0"/>
              </a:spcBef>
              <a:buNone/>
            </a:pPr>
            <a:r>
              <a:rPr lang="uk-UA" sz="2400" dirty="0">
                <a:effectLst/>
                <a:latin typeface="Times New Roman" panose="02020603050405020304" pitchFamily="18" charset="0"/>
                <a:ea typeface="Calibri" panose="020F0502020204030204" pitchFamily="34" charset="0"/>
              </a:rPr>
              <a:t>Магістерська дисертація кваліфікується як навчально-дослідна праця.</a:t>
            </a:r>
          </a:p>
        </p:txBody>
      </p:sp>
      <p:sp>
        <p:nvSpPr>
          <p:cNvPr id="8" name="TextBox 7">
            <a:extLst>
              <a:ext uri="{FF2B5EF4-FFF2-40B4-BE49-F238E27FC236}">
                <a16:creationId xmlns:a16="http://schemas.microsoft.com/office/drawing/2014/main" id="{5C007497-F8A5-40DE-8A08-8023C3585935}"/>
              </a:ext>
            </a:extLst>
          </p:cNvPr>
          <p:cNvSpPr txBox="1"/>
          <p:nvPr/>
        </p:nvSpPr>
        <p:spPr>
          <a:xfrm>
            <a:off x="404950" y="3158741"/>
            <a:ext cx="5305459" cy="3062377"/>
          </a:xfrm>
          <a:prstGeom prst="rect">
            <a:avLst/>
          </a:prstGeom>
          <a:noFill/>
        </p:spPr>
        <p:txBody>
          <a:bodyPr wrap="square">
            <a:spAutoFit/>
          </a:body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uk-UA"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j-cs"/>
              </a:rPr>
              <a:t>Виконання зазначеної роботи повинно засвідчити, що її автор здатний: </a:t>
            </a:r>
            <a:r>
              <a:rPr kumimoji="0" lang="uk-UA"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j-cs"/>
              </a:rPr>
              <a:t> </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Tx/>
              <a:buChar char="-"/>
              <a:tabLst/>
              <a:defRPr/>
            </a:pPr>
            <a:r>
              <a:rPr kumimoji="0" lang="uk-UA"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j-cs"/>
              </a:rPr>
              <a:t>належно вести науковий пошук </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Tx/>
              <a:buChar char="-"/>
              <a:tabLst/>
              <a:defRPr/>
            </a:pPr>
            <a:r>
              <a:rPr kumimoji="0" lang="uk-UA"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j-cs"/>
              </a:rPr>
              <a:t>розпізнавати професійні проблеми</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Tx/>
              <a:buChar char="-"/>
              <a:tabLst/>
              <a:defRPr/>
            </a:pPr>
            <a:r>
              <a:rPr kumimoji="0" lang="uk-UA"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j-cs"/>
              </a:rPr>
              <a:t>знати загальні методи і прийоми їх вирішення</a:t>
            </a:r>
            <a:endParaRPr kumimoji="0" lang="uk-UA" sz="2800" b="0" i="0" u="none" strike="noStrike" kern="1200" cap="none" spc="0" normalizeH="0" baseline="0" noProof="0" dirty="0">
              <a:ln>
                <a:noFill/>
              </a:ln>
              <a:solidFill>
                <a:prstClr val="white"/>
              </a:solidFill>
              <a:effectLst/>
              <a:uLnTx/>
              <a:uFillTx/>
              <a:latin typeface="Century Gothic" panose="020B0502020202020204"/>
              <a:ea typeface="+mj-ea"/>
              <a:cs typeface="+mj-cs"/>
            </a:endParaRPr>
          </a:p>
        </p:txBody>
      </p:sp>
    </p:spTree>
    <p:extLst>
      <p:ext uri="{BB962C8B-B14F-4D97-AF65-F5344CB8AC3E}">
        <p14:creationId xmlns:p14="http://schemas.microsoft.com/office/powerpoint/2010/main" val="310203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344E61-3213-4CC3-9458-48B8DE3B1B04}"/>
              </a:ext>
            </a:extLst>
          </p:cNvPr>
          <p:cNvSpPr>
            <a:spLocks noGrp="1"/>
          </p:cNvSpPr>
          <p:nvPr>
            <p:ph type="title"/>
          </p:nvPr>
        </p:nvSpPr>
        <p:spPr>
          <a:xfrm>
            <a:off x="445144" y="442669"/>
            <a:ext cx="9824271" cy="1400530"/>
          </a:xfrm>
        </p:spPr>
        <p:txBody>
          <a:bodyPr/>
          <a:lstStyle/>
          <a:p>
            <a:r>
              <a:rPr lang="uk-UA" dirty="0"/>
              <a:t>Оцінка випускної кваліфікаційної роботи</a:t>
            </a:r>
          </a:p>
        </p:txBody>
      </p:sp>
      <p:sp>
        <p:nvSpPr>
          <p:cNvPr id="3" name="Місце для вмісту 2">
            <a:extLst>
              <a:ext uri="{FF2B5EF4-FFF2-40B4-BE49-F238E27FC236}">
                <a16:creationId xmlns:a16="http://schemas.microsoft.com/office/drawing/2014/main" id="{5EAF514D-44FC-4D50-B0F3-D4609FD532DE}"/>
              </a:ext>
            </a:extLst>
          </p:cNvPr>
          <p:cNvSpPr>
            <a:spLocks noGrp="1"/>
          </p:cNvSpPr>
          <p:nvPr>
            <p:ph idx="1"/>
          </p:nvPr>
        </p:nvSpPr>
        <p:spPr>
          <a:xfrm>
            <a:off x="445144" y="2052918"/>
            <a:ext cx="11133712" cy="4571166"/>
          </a:xfrm>
        </p:spPr>
        <p:txBody>
          <a:bodyPr>
            <a:normAutofit/>
          </a:bodyPr>
          <a:lstStyle/>
          <a:p>
            <a:pPr marL="0" marR="0" indent="0" algn="just">
              <a:spcBef>
                <a:spcPts val="0"/>
              </a:spcBef>
              <a:spcAft>
                <a:spcPts val="600"/>
              </a:spcAft>
              <a:buNone/>
            </a:pPr>
            <a:r>
              <a:rPr lang="uk-UA" sz="2200" dirty="0">
                <a:effectLst/>
                <a:latin typeface="Times New Roman" panose="02020603050405020304" pitchFamily="18" charset="0"/>
                <a:ea typeface="Calibri" panose="020F0502020204030204" pitchFamily="34" charset="0"/>
              </a:rPr>
              <a:t>При оцінці випускної кваліфікаційної роботи виходять з того, що магістр повинен уміти: </a:t>
            </a:r>
          </a:p>
          <a:p>
            <a:pPr marL="731520" marR="0" indent="-285750" algn="just">
              <a:spcBef>
                <a:spcPts val="0"/>
              </a:spcBef>
              <a:spcAft>
                <a:spcPts val="600"/>
              </a:spcAft>
            </a:pPr>
            <a:r>
              <a:rPr lang="uk-UA" sz="2200" dirty="0">
                <a:effectLst/>
                <a:latin typeface="Times New Roman" panose="02020603050405020304" pitchFamily="18" charset="0"/>
                <a:ea typeface="Calibri" panose="020F0502020204030204" pitchFamily="34" charset="0"/>
              </a:rPr>
              <a:t>формулювати мету і завдання дослідження; </a:t>
            </a:r>
          </a:p>
          <a:p>
            <a:pPr marL="731520" marR="0" indent="-285750" algn="just">
              <a:spcBef>
                <a:spcPts val="0"/>
              </a:spcBef>
              <a:spcAft>
                <a:spcPts val="600"/>
              </a:spcAft>
            </a:pPr>
            <a:r>
              <a:rPr lang="uk-UA" sz="2200" dirty="0">
                <a:effectLst/>
                <a:latin typeface="Times New Roman" panose="02020603050405020304" pitchFamily="18" charset="0"/>
                <a:ea typeface="Calibri" panose="020F0502020204030204" pitchFamily="34" charset="0"/>
              </a:rPr>
              <a:t>складати робочий план; </a:t>
            </a:r>
          </a:p>
          <a:p>
            <a:pPr marL="731520" marR="0" indent="-285750" algn="just">
              <a:spcBef>
                <a:spcPts val="0"/>
              </a:spcBef>
              <a:spcAft>
                <a:spcPts val="600"/>
              </a:spcAft>
            </a:pPr>
            <a:r>
              <a:rPr lang="uk-UA" sz="2200" dirty="0">
                <a:effectLst/>
                <a:latin typeface="Times New Roman" panose="02020603050405020304" pitchFamily="18" charset="0"/>
                <a:ea typeface="Calibri" panose="020F0502020204030204" pitchFamily="34" charset="0"/>
              </a:rPr>
              <a:t>вести бібліографічний пошук із застосуванням сучасних інформаційних технологій; </a:t>
            </a:r>
          </a:p>
          <a:p>
            <a:pPr marL="731520" marR="0" indent="-285750" algn="just">
              <a:spcBef>
                <a:spcPts val="0"/>
              </a:spcBef>
              <a:spcAft>
                <a:spcPts val="600"/>
              </a:spcAft>
            </a:pPr>
            <a:r>
              <a:rPr lang="uk-UA" sz="2200" dirty="0">
                <a:effectLst/>
                <a:latin typeface="Times New Roman" panose="02020603050405020304" pitchFamily="18" charset="0"/>
                <a:ea typeface="Calibri" panose="020F0502020204030204" pitchFamily="34" charset="0"/>
              </a:rPr>
              <a:t>використовувати сучасні методи наукового дослідження, модифікувати наявні та розробляти нові методи, виходячи із завдань конкретного дослідження; </a:t>
            </a:r>
          </a:p>
          <a:p>
            <a:pPr marL="731520" marR="0" indent="-285750" algn="just">
              <a:spcBef>
                <a:spcPts val="0"/>
              </a:spcBef>
              <a:spcAft>
                <a:spcPts val="600"/>
              </a:spcAft>
            </a:pPr>
            <a:r>
              <a:rPr lang="uk-UA" sz="2200" dirty="0">
                <a:effectLst/>
                <a:latin typeface="Times New Roman" panose="02020603050405020304" pitchFamily="18" charset="0"/>
                <a:ea typeface="Calibri" panose="020F0502020204030204" pitchFamily="34" charset="0"/>
              </a:rPr>
              <a:t>обробляти отримані дані, аналізувати і синтезувати їх на базі відомих літературних джерел; </a:t>
            </a:r>
          </a:p>
          <a:p>
            <a:pPr marL="731520" marR="0" indent="-285750" algn="just">
              <a:spcBef>
                <a:spcPts val="0"/>
              </a:spcBef>
              <a:spcAft>
                <a:spcPts val="600"/>
              </a:spcAft>
            </a:pPr>
            <a:r>
              <a:rPr lang="uk-UA" sz="2200" dirty="0">
                <a:effectLst/>
                <a:latin typeface="Times New Roman" panose="02020603050405020304" pitchFamily="18" charset="0"/>
                <a:ea typeface="Calibri" panose="020F0502020204030204" pitchFamily="34" charset="0"/>
              </a:rPr>
              <a:t>оформляти результати досліджень відповідно до сучасних вимог у вигляді звітів, рефератів, статей.</a:t>
            </a:r>
          </a:p>
        </p:txBody>
      </p:sp>
    </p:spTree>
    <p:extLst>
      <p:ext uri="{BB962C8B-B14F-4D97-AF65-F5344CB8AC3E}">
        <p14:creationId xmlns:p14="http://schemas.microsoft.com/office/powerpoint/2010/main" val="426706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6E5C1D-A595-4806-B702-BFE46275D654}"/>
              </a:ext>
            </a:extLst>
          </p:cNvPr>
          <p:cNvSpPr>
            <a:spLocks noGrp="1"/>
          </p:cNvSpPr>
          <p:nvPr>
            <p:ph type="title"/>
          </p:nvPr>
        </p:nvSpPr>
        <p:spPr/>
        <p:txBody>
          <a:bodyPr/>
          <a:lstStyle/>
          <a:p>
            <a:r>
              <a:rPr lang="uk-UA" dirty="0"/>
              <a:t>Процедура підготовки і захисту магістерської дисертації</a:t>
            </a:r>
          </a:p>
        </p:txBody>
      </p:sp>
      <p:sp>
        <p:nvSpPr>
          <p:cNvPr id="3" name="Місце для вмісту 2">
            <a:extLst>
              <a:ext uri="{FF2B5EF4-FFF2-40B4-BE49-F238E27FC236}">
                <a16:creationId xmlns:a16="http://schemas.microsoft.com/office/drawing/2014/main" id="{44D448DE-6E40-41A3-A265-553B2FF6843A}"/>
              </a:ext>
            </a:extLst>
          </p:cNvPr>
          <p:cNvSpPr>
            <a:spLocks noGrp="1"/>
          </p:cNvSpPr>
          <p:nvPr>
            <p:ph idx="1"/>
          </p:nvPr>
        </p:nvSpPr>
        <p:spPr>
          <a:xfrm>
            <a:off x="768927" y="2052918"/>
            <a:ext cx="6864928" cy="4352364"/>
          </a:xfrm>
        </p:spPr>
        <p:txBody>
          <a:bodyPr>
            <a:normAutofit/>
          </a:bodyPr>
          <a:lstStyle/>
          <a:p>
            <a:pPr marL="0" indent="342900">
              <a:buNone/>
            </a:pPr>
            <a:r>
              <a:rPr lang="uk-UA" sz="2400" dirty="0">
                <a:effectLst/>
                <a:latin typeface="Times New Roman" panose="02020603050405020304" pitchFamily="18" charset="0"/>
                <a:ea typeface="Calibri" panose="020F0502020204030204" pitchFamily="34" charset="0"/>
              </a:rPr>
              <a:t>Процедура підготовки та захисту магістерської роботи подібна до захисту дипломної роботи і є спрощеною порівняно з кандидатською та докторською дисертаціями. </a:t>
            </a:r>
          </a:p>
          <a:p>
            <a:pPr marL="0" indent="342900">
              <a:buNone/>
            </a:pPr>
            <a:r>
              <a:rPr lang="uk-UA" sz="2400" dirty="0">
                <a:effectLst/>
                <a:latin typeface="Times New Roman" panose="02020603050405020304" pitchFamily="18" charset="0"/>
                <a:ea typeface="Calibri" panose="020F0502020204030204" pitchFamily="34" charset="0"/>
              </a:rPr>
              <a:t>Основні положення кандидатського і докторського дослідження мають бути опубліковані в наукових виданнях.</a:t>
            </a:r>
          </a:p>
          <a:p>
            <a:pPr marL="0" indent="342900">
              <a:buNone/>
            </a:pPr>
            <a:r>
              <a:rPr lang="uk-UA" sz="2400" dirty="0">
                <a:effectLst/>
                <a:latin typeface="Times New Roman" panose="02020603050405020304" pitchFamily="18" charset="0"/>
                <a:ea typeface="Calibri" panose="020F0502020204030204" pitchFamily="34" charset="0"/>
              </a:rPr>
              <a:t>Магістерська дисертація підлягає лише обов'язковому рецензуванню. </a:t>
            </a:r>
          </a:p>
        </p:txBody>
      </p:sp>
      <p:pic>
        <p:nvPicPr>
          <p:cNvPr id="1026" name="Picture 2" descr="Захист дипломної роботи: як підготуватись, чого очікувати, на скільки ...">
            <a:extLst>
              <a:ext uri="{FF2B5EF4-FFF2-40B4-BE49-F238E27FC236}">
                <a16:creationId xmlns:a16="http://schemas.microsoft.com/office/drawing/2014/main" id="{1E150872-3796-476B-A15C-01F878D7B6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6957"/>
          <a:stretch/>
        </p:blipFill>
        <p:spPr bwMode="auto">
          <a:xfrm>
            <a:off x="7633855" y="2520908"/>
            <a:ext cx="4232564" cy="325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06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Іон">
  <a:themeElements>
    <a:clrScheme name="І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І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І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115</TotalTime>
  <Words>882</Words>
  <Application>Microsoft Office PowerPoint</Application>
  <PresentationFormat>Широкий екран</PresentationFormat>
  <Paragraphs>52</Paragraphs>
  <Slides>7</Slides>
  <Notes>6</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7</vt:i4>
      </vt:variant>
    </vt:vector>
  </HeadingPairs>
  <TitlesOfParts>
    <vt:vector size="13" baseType="lpstr">
      <vt:lpstr>Arial</vt:lpstr>
      <vt:lpstr>Calibri</vt:lpstr>
      <vt:lpstr>Century Gothic</vt:lpstr>
      <vt:lpstr>Times New Roman</vt:lpstr>
      <vt:lpstr>Wingdings 3</vt:lpstr>
      <vt:lpstr>Іон</vt:lpstr>
      <vt:lpstr>Магістерська робота (дисертація) як кваліфікаційне дослідження</vt:lpstr>
      <vt:lpstr>Освітньо-кваліфікаційний рівень – Магістр</vt:lpstr>
      <vt:lpstr>Магістерська дисертація</vt:lpstr>
      <vt:lpstr>Структура магістерської дисертації</vt:lpstr>
      <vt:lpstr>Вимоги до магістерської дисертації</vt:lpstr>
      <vt:lpstr>Оцінка випускної кваліфікаційної роботи</vt:lpstr>
      <vt:lpstr>Процедура підготовки і захисту магістерської дисертації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Магістерська робота (дисертація) як кваліфікаційне дослідження</dc:title>
  <dc:creator>Микола Максимович</dc:creator>
  <cp:lastModifiedBy>Микола Максимович</cp:lastModifiedBy>
  <cp:revision>7</cp:revision>
  <dcterms:created xsi:type="dcterms:W3CDTF">2023-10-09T11:00:14Z</dcterms:created>
  <dcterms:modified xsi:type="dcterms:W3CDTF">2023-10-09T12:55:41Z</dcterms:modified>
</cp:coreProperties>
</file>