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5" r:id="rId4"/>
    <p:sldId id="258" r:id="rId5"/>
    <p:sldId id="266" r:id="rId6"/>
    <p:sldId id="267" r:id="rId7"/>
    <p:sldId id="268" r:id="rId8"/>
    <p:sldId id="269" r:id="rId9"/>
    <p:sldId id="259" r:id="rId10"/>
    <p:sldId id="260" r:id="rId11"/>
    <p:sldId id="277" r:id="rId12"/>
    <p:sldId id="278" r:id="rId13"/>
    <p:sldId id="279" r:id="rId14"/>
    <p:sldId id="280" r:id="rId15"/>
    <p:sldId id="282" r:id="rId16"/>
    <p:sldId id="283" r:id="rId17"/>
    <p:sldId id="271" r:id="rId18"/>
    <p:sldId id="272" r:id="rId19"/>
    <p:sldId id="261" r:id="rId20"/>
    <p:sldId id="262" r:id="rId21"/>
    <p:sldId id="284" r:id="rId22"/>
    <p:sldId id="270" r:id="rId23"/>
    <p:sldId id="264" r:id="rId24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9201" autoAdjust="0"/>
  </p:normalViewPr>
  <p:slideViewPr>
    <p:cSldViewPr snapToGrid="0" snapToObjects="1">
      <p:cViewPr varScale="1">
        <p:scale>
          <a:sx n="72" d="100"/>
          <a:sy n="72" d="100"/>
        </p:scale>
        <p:origin x="14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848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>
                <a:solidFill>
                  <a:srgbClr val="ECECEC"/>
                </a:solidFill>
                <a:effectLst/>
                <a:latin typeface="ui-sans-serif"/>
              </a:rPr>
              <a:t>Доброго дня. Мене </a:t>
            </a:r>
            <a:r>
              <a:rPr lang="ru-RU" b="0" i="0" err="1">
                <a:solidFill>
                  <a:srgbClr val="ECECEC"/>
                </a:solidFill>
                <a:effectLst/>
                <a:latin typeface="ui-sans-serif"/>
              </a:rPr>
              <a:t>звати</a:t>
            </a:r>
            <a:r>
              <a:rPr lang="ru-RU" b="0" i="0">
                <a:solidFill>
                  <a:srgbClr val="ECECEC"/>
                </a:solidFill>
                <a:effectLst/>
                <a:latin typeface="ui-sans-serif"/>
              </a:rPr>
              <a:t> Максимович Микола. Моя </a:t>
            </a:r>
            <a:r>
              <a:rPr lang="ru-RU" b="0" i="0" err="1">
                <a:solidFill>
                  <a:srgbClr val="ECECEC"/>
                </a:solidFill>
                <a:effectLst/>
                <a:latin typeface="ui-sans-serif"/>
              </a:rPr>
              <a:t>курсова</a:t>
            </a:r>
            <a:r>
              <a:rPr lang="ru-RU" b="0" i="0">
                <a:solidFill>
                  <a:srgbClr val="ECECEC"/>
                </a:solidFill>
                <a:effectLst/>
                <a:latin typeface="ui-sans-serif"/>
              </a:rPr>
              <a:t> робота присвячена дослідженню та </a:t>
            </a:r>
            <a:r>
              <a:rPr lang="ru-RU" b="0" i="0" err="1">
                <a:solidFill>
                  <a:srgbClr val="ECECEC"/>
                </a:solidFill>
                <a:effectLst/>
                <a:latin typeface="ui-sans-serif"/>
              </a:rPr>
              <a:t>створенню</a:t>
            </a:r>
            <a:r>
              <a:rPr lang="ru-RU" b="0" i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ru-RU" b="0" i="0" err="1">
                <a:solidFill>
                  <a:srgbClr val="ECECEC"/>
                </a:solidFill>
                <a:effectLst/>
                <a:latin typeface="ui-sans-serif"/>
              </a:rPr>
              <a:t>конвеєру</a:t>
            </a:r>
            <a:r>
              <a:rPr lang="ru-RU" b="0" i="0">
                <a:solidFill>
                  <a:srgbClr val="ECECEC"/>
                </a:solidFill>
                <a:effectLst/>
                <a:latin typeface="ui-sans-serif"/>
              </a:rPr>
              <a:t> для </a:t>
            </a:r>
            <a:r>
              <a:rPr lang="ru-RU" b="0" i="0" err="1">
                <a:solidFill>
                  <a:srgbClr val="ECECEC"/>
                </a:solidFill>
                <a:effectLst/>
                <a:latin typeface="ui-sans-serif"/>
              </a:rPr>
              <a:t>редукції</a:t>
            </a:r>
            <a:r>
              <a:rPr lang="ru-RU" b="0" i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ru-RU" b="0" i="0" err="1">
                <a:solidFill>
                  <a:srgbClr val="ECECEC"/>
                </a:solidFill>
                <a:effectLst/>
                <a:latin typeface="ui-sans-serif"/>
              </a:rPr>
              <a:t>зображень</a:t>
            </a:r>
            <a:r>
              <a:rPr lang="ru-RU" b="0" i="0">
                <a:solidFill>
                  <a:srgbClr val="ECECEC"/>
                </a:solidFill>
                <a:effectLst/>
                <a:latin typeface="ui-sans-serif"/>
              </a:rPr>
              <a:t> з </a:t>
            </a:r>
            <a:r>
              <a:rPr lang="ru-RU" b="0" i="0" err="1">
                <a:solidFill>
                  <a:srgbClr val="ECECEC"/>
                </a:solidFill>
                <a:effectLst/>
                <a:latin typeface="ui-sans-serif"/>
              </a:rPr>
              <a:t>використанням</a:t>
            </a:r>
            <a:r>
              <a:rPr lang="ru-RU" b="0" i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ru-RU" b="0" i="0" err="1">
                <a:solidFill>
                  <a:srgbClr val="ECECEC"/>
                </a:solidFill>
                <a:effectLst/>
                <a:latin typeface="ui-sans-serif"/>
              </a:rPr>
              <a:t>алгоритмів</a:t>
            </a:r>
            <a:r>
              <a:rPr lang="ru-RU" b="0" i="0">
                <a:solidFill>
                  <a:srgbClr val="ECECEC"/>
                </a:solidFill>
                <a:effectLst/>
                <a:latin typeface="ui-sans-serif"/>
              </a:rPr>
              <a:t> сингулярного </a:t>
            </a:r>
            <a:r>
              <a:rPr lang="ru-RU" b="0" i="0" err="1">
                <a:solidFill>
                  <a:srgbClr val="ECECEC"/>
                </a:solidFill>
                <a:effectLst/>
                <a:latin typeface="ui-sans-serif"/>
              </a:rPr>
              <a:t>розкладу</a:t>
            </a:r>
            <a:r>
              <a:rPr lang="ru-RU" b="0" i="0">
                <a:solidFill>
                  <a:srgbClr val="ECECEC"/>
                </a:solidFill>
                <a:effectLst/>
                <a:latin typeface="ui-sans-serif"/>
              </a:rPr>
              <a:t> (SVD) та </a:t>
            </a:r>
            <a:r>
              <a:rPr lang="ru-RU" b="0" i="0" err="1">
                <a:solidFill>
                  <a:srgbClr val="ECECEC"/>
                </a:solidFill>
                <a:effectLst/>
                <a:latin typeface="ui-sans-serif"/>
              </a:rPr>
              <a:t>автоенкодерів</a:t>
            </a:r>
            <a:r>
              <a:rPr lang="ru-RU" b="0" i="0">
                <a:solidFill>
                  <a:srgbClr val="ECECEC"/>
                </a:solidFill>
                <a:effectLst/>
                <a:latin typeface="ui-sans-serif"/>
              </a:rPr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/>
              <a:t>Критерії оцінки якості редукції наступні: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/>
          <a:lstStyle/>
          <a:p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 роботі проведено оптимізацію параметрів моделей автоенкодера та SVD відповідно до наведених раніше критеріїв. </a:t>
            </a:r>
          </a:p>
          <a:p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автоенкодера розглядався параметр розмірності латентного вектора, а для SVD - кількість компонентів розкладу (n_components).</a:t>
            </a:r>
          </a:p>
          <a:p>
            <a:r>
              <a:rPr lang="uk-UA" sz="1800">
                <a:effectLst/>
                <a:latin typeface="Times New Roman" panose="02020603050405020304" pitchFamily="18" charset="0"/>
              </a:rPr>
              <a:t>На графіках наведено відношння підбираємих парамтерів до оцінюваних метрик.</a:t>
            </a:r>
          </a:p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70146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/>
          <a:lstStyle/>
          <a:p>
            <a:r>
              <a:rPr lang="uk-UA"/>
              <a:t>На цьому графіку зображено відношення латентних векторів д очасу навчання</a:t>
            </a:r>
          </a:p>
        </p:txBody>
      </p:sp>
    </p:spTree>
    <p:extLst>
      <p:ext uri="{BB962C8B-B14F-4D97-AF65-F5344CB8AC3E}">
        <p14:creationId xmlns:p14="http://schemas.microsoft.com/office/powerpoint/2010/main" val="3814617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/>
          <a:lstStyle/>
          <a:p>
            <a:r>
              <a:rPr lang="uk-UA"/>
              <a:t>На наступний слайдах наводиться декілька головних результатів дослідження. </a:t>
            </a:r>
          </a:p>
          <a:p>
            <a:r>
              <a:rPr lang="uk-UA"/>
              <a:t>На цьому слайді зображено результати тренування оригінальних даних на моделі </a:t>
            </a:r>
            <a:r>
              <a:rPr lang="en-US"/>
              <a:t>MLP</a:t>
            </a:r>
            <a:r>
              <a:rPr lang="uk-UA"/>
              <a:t>, без використання редукції, та наведено матрицю помилок передбачень.</a:t>
            </a:r>
          </a:p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1460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/>
          <a:lstStyle/>
          <a:p>
            <a:r>
              <a:rPr lang="uk-UA"/>
              <a:t>На цьому лайді наведено результати тренування даних на моделі </a:t>
            </a:r>
            <a:r>
              <a:rPr lang="en-US"/>
              <a:t>MLP </a:t>
            </a:r>
            <a:r>
              <a:rPr lang="uk-UA"/>
              <a:t>але після редукції даних пайплайном.</a:t>
            </a:r>
          </a:p>
          <a:p>
            <a:r>
              <a:rPr lang="ru-RU"/>
              <a:t>Таких результатів досліджень є досить багато і з ним можна ознайомитись в записці.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61770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Таблиця демонструє продуктивність цих підходів за різними метриками, такими як точність, час навчання, час передбачення, витрати пам'яті та співвідношення похибки/витрачених зусиль.</a:t>
            </a:r>
          </a:p>
          <a:p>
            <a:pPr algn="just">
              <a:lnSpc>
                <a:spcPct val="150000"/>
              </a:lnSpc>
            </a:pP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 цілому, застосування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SVD, </a:t>
            </a: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особливо в поєднанні з моделями дерева рішень та випадкового лісу, демонструє підвищення точності та швидкості навчання й передбачення за рахунок певного збільшення витрат пам'яті. Автоенкодер, хоча й не завжди покращує точність, дозволяє значно зменшити витрати пам'яті.</a:t>
            </a:r>
          </a:p>
          <a:p>
            <a:pPr algn="just">
              <a:lnSpc>
                <a:spcPct val="150000"/>
              </a:lnSpc>
            </a:pP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Комбінування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SVD </a:t>
            </a: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 автоенкодера може забезпечити компроміс між підвищенням продуктивності та зменшенням витрат пам'яті, але може призвести до зниження точності порівняно з окремим використанням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SVD.</a:t>
            </a:r>
          </a:p>
          <a:p>
            <a:pPr algn="just">
              <a:lnSpc>
                <a:spcPct val="150000"/>
              </a:lnSpc>
            </a:pP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Загалом, результати вказують на те, що вибір оптимального методу редукції даних залежить від вимог конкретного завдання та обмежень обчислювальних ресурсів.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SVD </a:t>
            </a: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здається більш ефективним для підвищення точності, тоді як автоенкодери можуть бути корисними для зменшення витрат пам'яті, особливо у випадках із обмеженими ресурсами.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Підсумовуючи всі дані які отримані при дослідженні, нижче наведений графік який зображує якість навчання для всіх трьох моделей на яких проводилось тестування редукції.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 нього видно що саме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MLP </a:t>
            </a: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має найкращі показники. Це пов’язано з тим, що Модель MLP (багатошаровий перцептрон) є повнозв'язною нейронною мережею, яка навчається знаходити нелінійні зв'язки між вхідними даними та цільовими виходами. Завдяки своїй здатності ефективно вилучати ознаки з даних, MLP добре справляється з редукованими даними після застосування автоенкодера та SVD. Це пояснює, чому точність класифікації MLP залишається високою (0.98) навіть після значної редукції розмірності. Тому запропонований підхід є особливо доцільним для застосування з моделями типу MLP.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/>
          <a:lstStyle/>
          <a:p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Хоча моделі SVD та автоенкодери і не є повністю інтерпретованими, можна отримати певне уявлення про їхню внутрішню роботу шляхом аналізу впливу гіперпараметрів на якість відновлених зображень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Гіперпараметри, такі як кількість збережених сингулярних векторів чи розмірність внутрішнього представлення автоенкодера, істотно впливають на якість відновлених зображень після редукції розмірності.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uk-UA"/>
              <a:t>Ось одні і ті самі зображення але після різних алгоритмів редукції.</a:t>
            </a:r>
          </a:p>
          <a:p>
            <a:r>
              <a:rPr lang="uk-UA"/>
              <a:t>В першому рядку – оригінальні дані</a:t>
            </a:r>
          </a:p>
          <a:p>
            <a:r>
              <a:rPr lang="uk-UA"/>
              <a:t>В другому дані післе редукції автоенкодерам</a:t>
            </a:r>
          </a:p>
          <a:p>
            <a:pPr algn="just">
              <a:lnSpc>
                <a:spcPct val="150000"/>
              </a:lnSpc>
            </a:pP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Третій рядок показує відновлені зображення після застосування моделі SVD з використанням функції inverse_transform. Ця функція дозволяє відновити візуальне представлення даних, близьке до оригінального, що свідчить про здатність SVD зберігати значну кількість інформації про вихідні зображення навіть після редукції розмірності.</a:t>
            </a:r>
          </a:p>
          <a:p>
            <a:pPr algn="just">
              <a:lnSpc>
                <a:spcPct val="150000"/>
              </a:lnSpc>
            </a:pP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Четвертий рядок показує внутрішнє представлення даних у моделі SVD без використання функції inverse_transform. У цьому випадку кожне зображення цифри має розмір 7x10 пікселів, що складає 70 пікселів загалом. </a:t>
            </a:r>
          </a:p>
          <a:p>
            <a:pPr algn="just">
              <a:lnSpc>
                <a:spcPct val="150000"/>
              </a:lnSpc>
            </a:pP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 внутрішнє представлення дає змогу оцінити, наскільки компактним стає зображення після редукції розмірності, хоча воно і не є візуально інтерпретованим у традиційному сенсі.</a:t>
            </a:r>
          </a:p>
        </p:txBody>
      </p:sp>
    </p:spTree>
    <p:extLst>
      <p:ext uri="{BB962C8B-B14F-4D97-AF65-F5344CB8AC3E}">
        <p14:creationId xmlns:p14="http://schemas.microsoft.com/office/powerpoint/2010/main" val="32662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/>
              <a:t>Головні результати які були досягнути при дослідження: модель для якої редукція найефективніша це </a:t>
            </a:r>
            <a:r>
              <a:rPr lang="en-US"/>
              <a:t>MLP. </a:t>
            </a:r>
            <a:r>
              <a:rPr lang="uk-UA"/>
              <a:t>А найкращі результати наступні: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Були проведені дослідження з створенням архтекрути автоенкодера, підбору оптимальних параметрів, а також оцінки редукції на різних оцінюючих моделях.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основі наведених результатів та порівняльної таблиці можна зробити висновок, що запропонований комбінований підхід,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який поєднує автоенкодери та сингулярне розкладання (SVD), є успішним для задачі редукції розмірності зображень з мінімальною втратою якості.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="0" i="0">
                <a:solidFill>
                  <a:srgbClr val="ECECEC"/>
                </a:solidFill>
                <a:effectLst/>
                <a:latin typeface="ui-sans-serif"/>
              </a:rPr>
              <a:t>Метою моєї роботи є створення ефективного конвеєру для редукції зображень. Це завдання є актуальним через швидке зростання обсягів даних, що вимагає ефективних методів їх обробки та зберігання. Об'єктом дослідження є процеси редукції даних, а предметом — </a:t>
            </a:r>
            <a:r>
              <a:rPr lang="uk-UA" b="0" i="0" err="1">
                <a:solidFill>
                  <a:srgbClr val="ECECEC"/>
                </a:solidFill>
                <a:effectLst/>
                <a:latin typeface="ui-sans-serif"/>
              </a:rPr>
              <a:t>автоенкодери</a:t>
            </a:r>
            <a:r>
              <a:rPr lang="uk-UA" b="0" i="0">
                <a:solidFill>
                  <a:srgbClr val="ECECEC"/>
                </a:solidFill>
                <a:effectLst/>
                <a:latin typeface="ui-sans-serif"/>
              </a:rPr>
              <a:t> та метод сингулярного розкладу (</a:t>
            </a:r>
            <a:r>
              <a:rPr lang="en-US" b="0" i="0">
                <a:solidFill>
                  <a:srgbClr val="ECECEC"/>
                </a:solidFill>
                <a:effectLst/>
                <a:latin typeface="ui-sans-serif"/>
              </a:rPr>
              <a:t>SVD). </a:t>
            </a:r>
            <a:r>
              <a:rPr lang="uk-UA" b="0" i="0">
                <a:solidFill>
                  <a:srgbClr val="ECECEC"/>
                </a:solidFill>
                <a:effectLst/>
                <a:latin typeface="ui-sans-serif"/>
              </a:rPr>
              <a:t>Основними завданнями роботи є вибір та підготовка </a:t>
            </a:r>
            <a:r>
              <a:rPr lang="uk-UA" b="0" i="0" err="1">
                <a:solidFill>
                  <a:srgbClr val="ECECEC"/>
                </a:solidFill>
                <a:effectLst/>
                <a:latin typeface="ui-sans-serif"/>
              </a:rPr>
              <a:t>датасету</a:t>
            </a:r>
            <a:r>
              <a:rPr lang="uk-UA" b="0" i="0">
                <a:solidFill>
                  <a:srgbClr val="ECECEC"/>
                </a:solidFill>
                <a:effectLst/>
                <a:latin typeface="ui-sans-serif"/>
              </a:rPr>
              <a:t>, реалізація алгоритмів редукції та розробка модуля оцінки якості.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="0" i="0">
                <a:solidFill>
                  <a:srgbClr val="ECECEC"/>
                </a:solidFill>
                <a:effectLst/>
                <a:latin typeface="ui-sans-serif"/>
              </a:rPr>
              <a:t>На цьому слайді представлені бізнес-вимоги до проекту. Перелік бізнес-цілей та критеріїв успіху, визначення цільових груп користувачів. </a:t>
            </a:r>
          </a:p>
          <a:p>
            <a:r>
              <a:rPr lang="uk-UA" b="1" i="0">
                <a:solidFill>
                  <a:srgbClr val="ECECEC"/>
                </a:solidFill>
                <a:effectLst/>
                <a:latin typeface="ui-sans-serif"/>
              </a:rPr>
              <a:t>Основними бізнес-цілями є: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uk-UA" b="0" i="0">
                <a:solidFill>
                  <a:srgbClr val="ECECEC"/>
                </a:solidFill>
                <a:effectLst/>
                <a:latin typeface="ui-sans-serif"/>
              </a:rPr>
              <a:t>скорочення обчислювальних витрат на тренування та використання моделей МН, таких як: використання оперативної пам’яті та та розмір моделі ан диску.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uk-UA" b="0" i="0">
                <a:solidFill>
                  <a:srgbClr val="ECECEC"/>
                </a:solidFill>
                <a:effectLst/>
                <a:latin typeface="ui-sans-serif"/>
              </a:rPr>
              <a:t>скорочення часу навчання моделей МН </a:t>
            </a:r>
            <a:r>
              <a:rPr lang="ru-RU" sz="1200">
                <a:solidFill>
                  <a:srgbClr val="383838"/>
                </a:solidFill>
                <a:latin typeface="Inter" panose="02000503000000020004" pitchFamily="2" charset="0"/>
                <a:ea typeface="Inter" panose="02000503000000020004" pitchFamily="2" charset="0"/>
                <a:cs typeface="Patrick Hand" pitchFamily="34" charset="-120"/>
              </a:rPr>
              <a:t>щонайменше на 25%.</a:t>
            </a:r>
            <a:r>
              <a:rPr lang="uk-UA" b="0" i="0">
                <a:solidFill>
                  <a:srgbClr val="ECECEC"/>
                </a:solidFill>
                <a:effectLst/>
                <a:latin typeface="ui-sans-serif"/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uk-UA" b="0" i="0">
                <a:solidFill>
                  <a:srgbClr val="ECECEC"/>
                </a:solidFill>
                <a:effectLst/>
                <a:latin typeface="ui-sans-serif"/>
              </a:rPr>
              <a:t>Скорочення часу відгуку моделі МН.</a:t>
            </a:r>
          </a:p>
          <a:p>
            <a:pPr marL="171450" indent="-171450">
              <a:buFontTx/>
              <a:buChar char="-"/>
            </a:pPr>
            <a:r>
              <a:rPr lang="ru-RU" sz="1200" b="0" i="0">
                <a:solidFill>
                  <a:srgbClr val="383838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Зменшення розмірності вихідних зображень принаймні на 30%.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uk-UA" b="0" i="0">
                <a:solidFill>
                  <a:srgbClr val="ECECEC"/>
                </a:solidFill>
                <a:effectLst/>
                <a:latin typeface="ui-sans-serif"/>
              </a:rPr>
              <a:t>при цьому забезпечити </a:t>
            </a:r>
            <a:r>
              <a:rPr lang="ru-RU" sz="1200">
                <a:solidFill>
                  <a:srgbClr val="383838"/>
                </a:solidFill>
                <a:latin typeface="Inter" panose="02000503000000020004" pitchFamily="2" charset="0"/>
                <a:ea typeface="Inter" panose="02000503000000020004" pitchFamily="2" charset="0"/>
                <a:cs typeface="Patrick Hand" pitchFamily="34" charset="-120"/>
              </a:rPr>
              <a:t>втрату точності не більше 5%.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ru-RU" sz="1200" b="0" i="0">
              <a:solidFill>
                <a:srgbClr val="383838"/>
              </a:solidFill>
              <a:effectLst/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8925" indent="-288925">
              <a:buNone/>
            </a:pPr>
            <a:r>
              <a:rPr lang="uk-UA" sz="1200" b="1">
                <a:solidFill>
                  <a:srgbClr val="383838"/>
                </a:solidFill>
                <a:latin typeface="Inter" panose="02000503000000020004" pitchFamily="2" charset="0"/>
                <a:ea typeface="Inter" panose="02000503000000020004" pitchFamily="2" charset="0"/>
                <a:cs typeface="Patrick Hand" pitchFamily="34" charset="-120"/>
              </a:rPr>
              <a:t>Цільові групи користувачів це</a:t>
            </a:r>
            <a:endParaRPr lang="en-US" sz="1200" b="1">
              <a:solidFill>
                <a:srgbClr val="383838"/>
              </a:solidFill>
              <a:latin typeface="Inter" panose="02000503000000020004" pitchFamily="2" charset="0"/>
              <a:ea typeface="Inter" panose="02000503000000020004" pitchFamily="2" charset="0"/>
              <a:cs typeface="Patrick Hand" pitchFamily="34" charset="-120"/>
            </a:endParaRPr>
          </a:p>
          <a:p>
            <a:pPr marL="288925" indent="-288925">
              <a:buNone/>
            </a:pPr>
            <a:r>
              <a:rPr lang="uk-UA" sz="1200">
                <a:solidFill>
                  <a:srgbClr val="383838"/>
                </a:solidFill>
                <a:latin typeface="Inter" panose="02000503000000020004" pitchFamily="2" charset="0"/>
                <a:ea typeface="Inter" panose="02000503000000020004" pitchFamily="2" charset="0"/>
                <a:cs typeface="Patrick Hand" pitchFamily="34" charset="-120"/>
              </a:rPr>
              <a:t>●	Компанії, що розробляють та впроваджують рішення машинного навчання.</a:t>
            </a:r>
          </a:p>
          <a:p>
            <a:pPr marL="288925" indent="-288925">
              <a:buNone/>
            </a:pPr>
            <a:r>
              <a:rPr lang="uk-UA" sz="1200">
                <a:solidFill>
                  <a:srgbClr val="383838"/>
                </a:solidFill>
                <a:latin typeface="Inter" panose="02000503000000020004" pitchFamily="2" charset="0"/>
                <a:ea typeface="Inter" panose="02000503000000020004" pitchFamily="2" charset="0"/>
                <a:cs typeface="Patrick Hand" pitchFamily="34" charset="-120"/>
              </a:rPr>
              <a:t>●	Корпоративні клієнти </a:t>
            </a:r>
          </a:p>
          <a:p>
            <a:pPr marL="288925" indent="-288925">
              <a:buNone/>
            </a:pPr>
            <a:r>
              <a:rPr lang="uk-UA" sz="1200">
                <a:solidFill>
                  <a:srgbClr val="383838"/>
                </a:solidFill>
                <a:latin typeface="Inter" panose="02000503000000020004" pitchFamily="2" charset="0"/>
                <a:ea typeface="Inter" panose="02000503000000020004" pitchFamily="2" charset="0"/>
                <a:cs typeface="Patrick Hand" pitchFamily="34" charset="-120"/>
              </a:rPr>
              <a:t>●	Провайдери хмарних сервісів МН</a:t>
            </a:r>
          </a:p>
          <a:p>
            <a:pPr marL="288925" indent="-288925">
              <a:buNone/>
            </a:pPr>
            <a:r>
              <a:rPr lang="uk-UA" sz="1200">
                <a:solidFill>
                  <a:srgbClr val="383838"/>
                </a:solidFill>
                <a:latin typeface="Inter" panose="02000503000000020004" pitchFamily="2" charset="0"/>
                <a:ea typeface="Inter" panose="02000503000000020004" pitchFamily="2" charset="0"/>
                <a:cs typeface="Patrick Hand" pitchFamily="34" charset="-120"/>
              </a:rPr>
              <a:t>●	Академічні та дослідницькі установи</a:t>
            </a:r>
          </a:p>
          <a:p>
            <a:pPr marL="288925" indent="-288925">
              <a:buNone/>
            </a:pPr>
            <a:r>
              <a:rPr lang="uk-UA" sz="1200">
                <a:solidFill>
                  <a:srgbClr val="383838"/>
                </a:solidFill>
                <a:latin typeface="Inter" panose="02000503000000020004" pitchFamily="2" charset="0"/>
                <a:ea typeface="Inter" panose="02000503000000020004" pitchFamily="2" charset="0"/>
                <a:cs typeface="Patrick Hand" pitchFamily="34" charset="-120"/>
              </a:rPr>
              <a:t>●	Стартапи в сфері МН</a:t>
            </a:r>
            <a:endParaRPr lang="uk-UA" b="0" i="0">
              <a:solidFill>
                <a:srgbClr val="ECECEC"/>
              </a:solidFill>
              <a:effectLst/>
              <a:latin typeface="ui-sans-serif"/>
            </a:endParaRPr>
          </a:p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розробки конвеєру редукції зображень доцільно обрати підхід розробки на основі моделі (Model-First Development). Це зумовлено наступними міркуваннями: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sz="1800" u="none" strike="noStrike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даному випадку ключовим компонентом є саме модель машинного навчання, навколо якої буде розроблятися система. Тому має сенс зосередитися спочатку на розробці та оптимізації самої моделі.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sz="1800" u="none" strike="noStrike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Стратегія редукції даних безпосередньо стосується моделі машинного навчання та впливає на її продуктивність і точність. Спочатку необхідно дослідити та визначити ефективну стратегію редукції даних для моделі.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sz="1800" u="none" strike="noStrike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цьому етапі може бути складно повністю спланувати системні вимоги та архітектуру, оскільки невідомо, якої точності та продуктивності можна досягти з оптимізованою моделлю після застосування стратегії редукції даних.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sz="1800" u="none" strike="noStrike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Зосередження на моделі на ранньому етапі дозволить уникнути значних інвестицій у проєкт, який може виявитися нездійсненним, якщо цілі щодо продуктивності та точності не будуть досягнуті.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="0" i="0">
                <a:solidFill>
                  <a:srgbClr val="ECECEC"/>
                </a:solidFill>
                <a:effectLst/>
                <a:latin typeface="ui-sans-serif"/>
              </a:rPr>
              <a:t>На цьому слайді представлений аналіз даних, що використовується в проекті. </a:t>
            </a:r>
          </a:p>
          <a:p>
            <a:r>
              <a:rPr lang="uk-UA" b="0" i="0">
                <a:solidFill>
                  <a:srgbClr val="ECECEC"/>
                </a:solidFill>
                <a:effectLst/>
                <a:latin typeface="ui-sans-serif"/>
              </a:rPr>
              <a:t>Основним джерелом даних є бібліотека </a:t>
            </a:r>
            <a:r>
              <a:rPr lang="en-US" b="0" i="0">
                <a:solidFill>
                  <a:srgbClr val="ECECEC"/>
                </a:solidFill>
                <a:effectLst/>
                <a:latin typeface="ui-sans-serif"/>
              </a:rPr>
              <a:t>KERAS.</a:t>
            </a:r>
            <a:r>
              <a:rPr lang="uk-UA" b="0" i="0">
                <a:solidFill>
                  <a:srgbClr val="ECECEC"/>
                </a:solidFill>
                <a:effectLst/>
                <a:latin typeface="ui-sans-serif"/>
              </a:rPr>
              <a:t> Дані можна загрузити як з допомогою коду в оперативну пам’ять так і в архіві.</a:t>
            </a:r>
          </a:p>
          <a:p>
            <a:r>
              <a:rPr lang="uk-UA" b="0" i="0">
                <a:solidFill>
                  <a:srgbClr val="ECECEC"/>
                </a:solidFill>
                <a:effectLst/>
                <a:latin typeface="ui-sans-serif"/>
              </a:rPr>
              <a:t>Дані поступають у форматі </a:t>
            </a:r>
            <a:r>
              <a:rPr lang="en-US" b="0" i="0">
                <a:solidFill>
                  <a:srgbClr val="ECECEC"/>
                </a:solidFill>
                <a:effectLst/>
                <a:latin typeface="ui-sans-serif"/>
              </a:rPr>
              <a:t>Gray </a:t>
            </a:r>
            <a:r>
              <a:rPr lang="uk-UA" b="0" i="0">
                <a:solidFill>
                  <a:srgbClr val="ECECEC"/>
                </a:solidFill>
                <a:effectLst/>
                <a:latin typeface="ui-sans-serif"/>
              </a:rPr>
              <a:t>розміром 28х28 пікселів.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="0" i="0">
                <a:solidFill>
                  <a:srgbClr val="ECECEC"/>
                </a:solidFill>
                <a:effectLst/>
                <a:latin typeface="ui-sans-serif"/>
              </a:rPr>
              <a:t>На цьому слайді представлено припущення, а саме …</a:t>
            </a:r>
          </a:p>
          <a:p>
            <a:r>
              <a:rPr lang="uk-UA" b="0" i="0">
                <a:solidFill>
                  <a:srgbClr val="ECECEC"/>
                </a:solidFill>
                <a:effectLst/>
                <a:latin typeface="ui-sans-serif"/>
              </a:rPr>
              <a:t>Та залежності які </a:t>
            </a:r>
            <a:r>
              <a:rPr lang="ru-RU" b="0" i="0">
                <a:solidFill>
                  <a:srgbClr val="ECECEC"/>
                </a:solidFill>
                <a:effectLst/>
                <a:latin typeface="ui-sans-serif"/>
              </a:rPr>
              <a:t>містять перелік бібліотек, фреймворків та інструментів, які використовувалися в проекті, такі як: 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>
                <a:solidFill>
                  <a:srgbClr val="ECECEC"/>
                </a:solidFill>
                <a:effectLst/>
                <a:latin typeface="ui-sans-serif"/>
              </a:rPr>
              <a:t>На цьому слайді описаний процес підготовки та обробки даних. </a:t>
            </a:r>
          </a:p>
          <a:p>
            <a:r>
              <a:rPr lang="ru-RU" b="0" i="0">
                <a:solidFill>
                  <a:srgbClr val="ECECEC"/>
                </a:solidFill>
                <a:effectLst/>
                <a:latin typeface="ui-sans-serif"/>
              </a:rPr>
              <a:t>Це включає кроки нормалізації, та трансформації даних для подальшого використання в моделі машинного навчання. </a:t>
            </a:r>
          </a:p>
          <a:p>
            <a:r>
              <a:rPr lang="ru-RU" b="0" i="0">
                <a:solidFill>
                  <a:srgbClr val="ECECEC"/>
                </a:solidFill>
                <a:effectLst/>
                <a:latin typeface="ui-sans-serif"/>
              </a:rPr>
              <a:t>Якість підготовки даних має критичне значення для успішного тренування моделей.</a:t>
            </a:r>
          </a:p>
          <a:p>
            <a:r>
              <a:rPr lang="ru-RU" b="0" i="0">
                <a:solidFill>
                  <a:srgbClr val="ECECEC"/>
                </a:solidFill>
                <a:effectLst/>
                <a:latin typeface="ui-sans-serif"/>
              </a:rPr>
              <a:t>Оскільки дані першопочатково мали хороший вигляд – не приходилось багато працювати над їх обробкою.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/>
              <a:t>На цьому рисунку зображено блок-схему </a:t>
            </a: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Основних системних компонентів.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Насамперед датасет MNIST загружається з офіційного джерела keras.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Далі дані потрапляють в модуль передобробки, після чого рухаються в моделі: спочатку в автоенкодер, який оброблятиме дані, а потім в svd, який робить схожі процедури.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Дані на виході будуть використовуватись для тренування MLPClassifier. І наприкінці використовується модуль для оцінки ефективності редукції пайплайну.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="0" i="0">
                <a:solidFill>
                  <a:srgbClr val="ECECEC"/>
                </a:solidFill>
                <a:effectLst/>
                <a:latin typeface="ui-sans-serif"/>
              </a:rPr>
              <a:t>На цьому слайді представлено алгоритми редукції які використовуються в конвеєрі. Тобто автоенкодер, </a:t>
            </a:r>
            <a:r>
              <a:rPr lang="en-US" b="0" i="0">
                <a:solidFill>
                  <a:srgbClr val="ECECEC"/>
                </a:solidFill>
                <a:effectLst/>
                <a:latin typeface="ui-sans-serif"/>
              </a:rPr>
              <a:t>SVD</a:t>
            </a:r>
            <a:r>
              <a:rPr lang="uk-UA" b="0" i="0">
                <a:solidFill>
                  <a:srgbClr val="ECECEC"/>
                </a:solidFill>
                <a:effectLst/>
                <a:latin typeface="ui-sans-serif"/>
              </a:rPr>
              <a:t>, та їх поєднання.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51505" y="1071705"/>
            <a:ext cx="8134156" cy="21598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buNone/>
            </a:pPr>
            <a:r>
              <a:rPr lang="ru-RU" sz="320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Дослідження</a:t>
            </a:r>
            <a:r>
              <a:rPr lang="ru-RU" sz="320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та </a:t>
            </a:r>
            <a:r>
              <a:rPr lang="ru-RU" sz="320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розробка</a:t>
            </a:r>
            <a:r>
              <a:rPr lang="ru-RU" sz="320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ru-RU" sz="320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багатоетапної</a:t>
            </a:r>
            <a:r>
              <a:rPr lang="ru-RU" sz="320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ru-RU" sz="320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стратегії</a:t>
            </a:r>
            <a:r>
              <a:rPr lang="ru-RU" sz="320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ru-RU" sz="320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множинної</a:t>
            </a:r>
            <a:r>
              <a:rPr lang="ru-RU" sz="320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ru-RU" sz="320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редукції</a:t>
            </a:r>
            <a:r>
              <a:rPr lang="ru-RU" sz="320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даних для </a:t>
            </a:r>
            <a:r>
              <a:rPr lang="ru-RU" sz="320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оптимізації</a:t>
            </a:r>
            <a:r>
              <a:rPr lang="ru-RU" sz="320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ru-RU" sz="320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продуктивності</a:t>
            </a:r>
            <a:r>
              <a:rPr lang="ru-RU" sz="320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моделей машинного </a:t>
            </a:r>
            <a:r>
              <a:rPr lang="ru-RU" sz="320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навчання</a:t>
            </a:r>
            <a:r>
              <a:rPr lang="ru-RU" sz="320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без </a:t>
            </a:r>
            <a:r>
              <a:rPr lang="ru-RU" sz="320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втрати</a:t>
            </a:r>
            <a:r>
              <a:rPr lang="ru-RU" sz="320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ru-RU" sz="320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точності</a:t>
            </a:r>
            <a:endParaRPr lang="en-US" sz="3200"/>
          </a:p>
        </p:txBody>
      </p:sp>
      <p:sp>
        <p:nvSpPr>
          <p:cNvPr id="7" name="Shape 4"/>
          <p:cNvSpPr/>
          <p:nvPr/>
        </p:nvSpPr>
        <p:spPr>
          <a:xfrm>
            <a:off x="833199" y="632269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451505" y="5733791"/>
            <a:ext cx="6772948" cy="1808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uk-UA" sz="2000" b="1">
                <a:solidFill>
                  <a:srgbClr val="383838"/>
                </a:solidFill>
                <a:latin typeface="Inter" panose="02000503000000020004" pitchFamily="2" charset="0"/>
                <a:ea typeface="Inter" panose="02000503000000020004" pitchFamily="2" charset="0"/>
                <a:cs typeface="Patrick Hand" pitchFamily="34" charset="-120"/>
              </a:rPr>
              <a:t>Виконав: </a:t>
            </a:r>
            <a:r>
              <a:rPr lang="uk-UA" sz="2000">
                <a:solidFill>
                  <a:srgbClr val="383838"/>
                </a:solidFill>
                <a:latin typeface="Inter" panose="02000503000000020004" pitchFamily="2" charset="0"/>
                <a:ea typeface="Inter" panose="02000503000000020004" pitchFamily="2" charset="0"/>
                <a:cs typeface="Patrick Hand" pitchFamily="34" charset="-120"/>
              </a:rPr>
              <a:t>Студент Чернівецького Національного 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uk-UA" sz="2000">
                <a:solidFill>
                  <a:srgbClr val="383838"/>
                </a:solidFill>
                <a:latin typeface="Inter" panose="02000503000000020004" pitchFamily="2" charset="0"/>
                <a:ea typeface="Inter" panose="02000503000000020004" pitchFamily="2" charset="0"/>
                <a:cs typeface="Patrick Hand" pitchFamily="34" charset="-120"/>
              </a:rPr>
              <a:t>Університету, 544 групи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uk-UA" sz="2000" b="1">
                <a:solidFill>
                  <a:srgbClr val="383838"/>
                </a:solidFill>
                <a:latin typeface="Inter" panose="02000503000000020004" pitchFamily="2" charset="0"/>
                <a:ea typeface="Inter" panose="02000503000000020004" pitchFamily="2" charset="0"/>
                <a:cs typeface="Patrick Hand" pitchFamily="34" charset="-120"/>
              </a:rPr>
              <a:t>Максимович Микола Юрійович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uk-UA" sz="2000" b="1">
                <a:solidFill>
                  <a:srgbClr val="383838"/>
                </a:solidFill>
                <a:latin typeface="Inter" panose="02000503000000020004" pitchFamily="2" charset="0"/>
                <a:ea typeface="Inter" panose="02000503000000020004" pitchFamily="2" charset="0"/>
              </a:rPr>
              <a:t>Керівник: Талах Марія Віталіївна</a:t>
            </a:r>
            <a:endParaRPr lang="en-US" sz="200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11" name="Text 5">
            <a:extLst>
              <a:ext uri="{FF2B5EF4-FFF2-40B4-BE49-F238E27FC236}">
                <a16:creationId xmlns:a16="http://schemas.microsoft.com/office/drawing/2014/main" id="{6118549B-813F-479C-A916-5A91F245B454}"/>
              </a:ext>
            </a:extLst>
          </p:cNvPr>
          <p:cNvSpPr/>
          <p:nvPr/>
        </p:nvSpPr>
        <p:spPr>
          <a:xfrm>
            <a:off x="451505" y="3746865"/>
            <a:ext cx="7040339" cy="12511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kern="1200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  <a:cs typeface="Times New Roman" panose="02020603050405020304" pitchFamily="18" charset="0"/>
              </a:rPr>
              <a:t>Кафедра </a:t>
            </a:r>
            <a:r>
              <a:rPr lang="ru-RU" kern="1200" err="1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  <a:cs typeface="Times New Roman" panose="02020603050405020304" pitchFamily="18" charset="0"/>
              </a:rPr>
              <a:t>Комп’ютерних</a:t>
            </a:r>
            <a:r>
              <a:rPr lang="ru-RU" kern="1200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  <a:cs typeface="Times New Roman" panose="02020603050405020304" pitchFamily="18" charset="0"/>
              </a:rPr>
              <a:t> Наук</a:t>
            </a:r>
            <a:endParaRPr lang="uk-UA">
              <a:effectLst/>
              <a:latin typeface="Inter" panose="02000503000000020004" pitchFamily="2" charset="0"/>
              <a:ea typeface="Inter" panose="02000503000000020004" pitchFamily="2" charset="0"/>
              <a:cs typeface="Times New Roman" panose="02020603050405020304" pitchFamily="18" charset="0"/>
            </a:endParaRP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kern="1200" err="1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  <a:cs typeface="Times New Roman" panose="02020603050405020304" pitchFamily="18" charset="0"/>
              </a:rPr>
              <a:t>Спеціальність</a:t>
            </a:r>
            <a:r>
              <a:rPr lang="ru-RU" kern="1200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  <a:cs typeface="Times New Roman" panose="02020603050405020304" pitchFamily="18" charset="0"/>
              </a:rPr>
              <a:t> «122 </a:t>
            </a:r>
            <a:r>
              <a:rPr lang="ru-RU" kern="1200" err="1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  <a:cs typeface="Times New Roman" panose="02020603050405020304" pitchFamily="18" charset="0"/>
              </a:rPr>
              <a:t>Комп’ютерні</a:t>
            </a:r>
            <a:r>
              <a:rPr lang="ru-RU" kern="1200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  <a:cs typeface="Times New Roman" panose="02020603050405020304" pitchFamily="18" charset="0"/>
              </a:rPr>
              <a:t> науки»</a:t>
            </a:r>
            <a:endParaRPr lang="uk-UA">
              <a:effectLst/>
              <a:latin typeface="Inter" panose="02000503000000020004" pitchFamily="2" charset="0"/>
              <a:ea typeface="Inter" panose="02000503000000020004" pitchFamily="2" charset="0"/>
              <a:cs typeface="Times New Roman" panose="02020603050405020304" pitchFamily="18" charset="0"/>
            </a:endParaRP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kern="1200" err="1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  <a:cs typeface="Times New Roman" panose="02020603050405020304" pitchFamily="18" charset="0"/>
              </a:rPr>
              <a:t>Освітня</a:t>
            </a:r>
            <a:r>
              <a:rPr lang="ru-RU" kern="1200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lang="ru-RU" kern="1200" err="1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  <a:cs typeface="Times New Roman" panose="02020603050405020304" pitchFamily="18" charset="0"/>
              </a:rPr>
              <a:t>Програма</a:t>
            </a:r>
            <a:r>
              <a:rPr lang="ru-RU" kern="1200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  <a:cs typeface="Times New Roman" panose="02020603050405020304" pitchFamily="18" charset="0"/>
              </a:rPr>
              <a:t>: «</a:t>
            </a:r>
            <a:r>
              <a:rPr lang="ru-RU" kern="1200" err="1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  <a:cs typeface="Times New Roman" panose="02020603050405020304" pitchFamily="18" charset="0"/>
              </a:rPr>
              <a:t>Інтелектуальний</a:t>
            </a:r>
            <a:r>
              <a:rPr lang="ru-RU" kern="1200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lang="ru-RU" kern="1200" err="1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  <a:cs typeface="Times New Roman" panose="02020603050405020304" pitchFamily="18" charset="0"/>
              </a:rPr>
              <a:t>аналіз</a:t>
            </a:r>
            <a:r>
              <a:rPr lang="ru-RU" kern="1200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  <a:cs typeface="Times New Roman" panose="02020603050405020304" pitchFamily="18" charset="0"/>
              </a:rPr>
              <a:t> </a:t>
            </a:r>
          </a:p>
          <a:p>
            <a:pPr marL="0" indent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kern="1200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  <a:cs typeface="Times New Roman" panose="02020603050405020304" pitchFamily="18" charset="0"/>
              </a:rPr>
              <a:t>даних в</a:t>
            </a:r>
            <a:r>
              <a:rPr lang="en-US" kern="1200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lang="ru-RU" kern="1200" err="1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  <a:cs typeface="Times New Roman" panose="02020603050405020304" pitchFamily="18" charset="0"/>
              </a:rPr>
              <a:t>комп’ютерних</a:t>
            </a:r>
            <a:r>
              <a:rPr lang="ru-RU" kern="1200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lang="ru-RU" kern="1200" err="1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  <a:cs typeface="Times New Roman" panose="02020603050405020304" pitchFamily="18" charset="0"/>
              </a:rPr>
              <a:t>інформаційних</a:t>
            </a:r>
            <a:r>
              <a:rPr lang="ru-RU" kern="1200">
                <a:solidFill>
                  <a:srgbClr val="000000"/>
                </a:solidFill>
                <a:effectLst/>
                <a:latin typeface="Inter" panose="02000503000000020004" pitchFamily="2" charset="0"/>
                <a:ea typeface="Inter" panose="02000503000000020004" pitchFamily="2" charset="0"/>
                <a:cs typeface="Times New Roman" panose="02020603050405020304" pitchFamily="18" charset="0"/>
              </a:rPr>
              <a:t> системах»</a:t>
            </a:r>
            <a:endParaRPr lang="uk-UA">
              <a:effectLst/>
              <a:latin typeface="Inter" panose="02000503000000020004" pitchFamily="2" charset="0"/>
              <a:ea typeface="Inter" panose="02000503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6D04E6BE-888D-418A-B7C4-263319A29FE5}"/>
              </a:ext>
            </a:extLst>
          </p:cNvPr>
          <p:cNvSpPr/>
          <p:nvPr/>
        </p:nvSpPr>
        <p:spPr>
          <a:xfrm>
            <a:off x="1113058" y="236533"/>
            <a:ext cx="6378786" cy="9045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uk-UA" sz="4000">
                <a:solidFill>
                  <a:srgbClr val="383838"/>
                </a:solidFill>
                <a:latin typeface="Inter" panose="02000503000000020004" pitchFamily="2" charset="0"/>
                <a:ea typeface="Inter" panose="02000503000000020004" pitchFamily="2" charset="0"/>
                <a:cs typeface="Patrick Hand" pitchFamily="34" charset="-120"/>
              </a:rPr>
              <a:t>Курсова робота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1773079" y="958411"/>
            <a:ext cx="588299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Оцінка якості редукції</a:t>
            </a:r>
            <a:endParaRPr lang="en-US" sz="4374"/>
          </a:p>
        </p:txBody>
      </p:sp>
      <p:sp>
        <p:nvSpPr>
          <p:cNvPr id="5" name="Shape 3"/>
          <p:cNvSpPr/>
          <p:nvPr/>
        </p:nvSpPr>
        <p:spPr>
          <a:xfrm>
            <a:off x="1143000" y="2922270"/>
            <a:ext cx="6061115" cy="1650802"/>
          </a:xfrm>
          <a:prstGeom prst="roundRect">
            <a:avLst>
              <a:gd name="adj" fmla="val 6057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590841" y="3152061"/>
            <a:ext cx="409528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Час навчання</a:t>
            </a:r>
            <a:endParaRPr lang="en-US" sz="2187"/>
          </a:p>
        </p:txBody>
      </p:sp>
      <p:sp>
        <p:nvSpPr>
          <p:cNvPr id="7" name="Text 5"/>
          <p:cNvSpPr/>
          <p:nvPr/>
        </p:nvSpPr>
        <p:spPr>
          <a:xfrm>
            <a:off x="1590841" y="3632478"/>
            <a:ext cx="538348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Прискорення навчання моделей</a:t>
            </a:r>
            <a:endParaRPr lang="en-US" sz="1750"/>
          </a:p>
        </p:txBody>
      </p:sp>
      <p:sp>
        <p:nvSpPr>
          <p:cNvPr id="8" name="Shape 6"/>
          <p:cNvSpPr/>
          <p:nvPr/>
        </p:nvSpPr>
        <p:spPr>
          <a:xfrm>
            <a:off x="7426285" y="2922270"/>
            <a:ext cx="6061114" cy="1650802"/>
          </a:xfrm>
          <a:prstGeom prst="roundRect">
            <a:avLst>
              <a:gd name="adj" fmla="val 6057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3152061"/>
            <a:ext cx="423484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Точність класифікації</a:t>
            </a:r>
            <a:endParaRPr lang="en-US" sz="2187"/>
          </a:p>
        </p:txBody>
      </p:sp>
      <p:sp>
        <p:nvSpPr>
          <p:cNvPr id="10" name="Text 8"/>
          <p:cNvSpPr/>
          <p:nvPr/>
        </p:nvSpPr>
        <p:spPr>
          <a:xfrm>
            <a:off x="7656076" y="3632478"/>
            <a:ext cx="538348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Збереження якості відновлених зображень</a:t>
            </a:r>
            <a:endParaRPr lang="en-US" sz="1750"/>
          </a:p>
        </p:txBody>
      </p:sp>
      <p:sp>
        <p:nvSpPr>
          <p:cNvPr id="11" name="Shape 9"/>
          <p:cNvSpPr/>
          <p:nvPr/>
        </p:nvSpPr>
        <p:spPr>
          <a:xfrm>
            <a:off x="1143000" y="4795242"/>
            <a:ext cx="6061115" cy="1650802"/>
          </a:xfrm>
          <a:prstGeom prst="roundRect">
            <a:avLst>
              <a:gd name="adj" fmla="val 6057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1590841" y="5007419"/>
            <a:ext cx="409528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Ступінь редукції</a:t>
            </a:r>
            <a:endParaRPr lang="en-US" sz="2187"/>
          </a:p>
        </p:txBody>
      </p:sp>
      <p:sp>
        <p:nvSpPr>
          <p:cNvPr id="13" name="Text 11"/>
          <p:cNvSpPr/>
          <p:nvPr/>
        </p:nvSpPr>
        <p:spPr>
          <a:xfrm>
            <a:off x="1590841" y="5505450"/>
            <a:ext cx="538348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uk-UA" sz="175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% </a:t>
            </a:r>
            <a:r>
              <a:rPr lang="en-US" sz="175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Зменшення розміру даних</a:t>
            </a:r>
            <a:endParaRPr lang="en-US" sz="175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6061114" cy="1650802"/>
          </a:xfrm>
          <a:prstGeom prst="roundRect">
            <a:avLst>
              <a:gd name="adj" fmla="val 6057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5025033"/>
            <a:ext cx="508592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Швидкість передбачення</a:t>
            </a:r>
            <a:endParaRPr lang="en-US" sz="2187"/>
          </a:p>
        </p:txBody>
      </p:sp>
      <p:sp>
        <p:nvSpPr>
          <p:cNvPr id="16" name="Text 14"/>
          <p:cNvSpPr/>
          <p:nvPr/>
        </p:nvSpPr>
        <p:spPr>
          <a:xfrm>
            <a:off x="7656076" y="5505450"/>
            <a:ext cx="538348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Ефективність використання в реальному часі</a:t>
            </a:r>
            <a:endParaRPr lang="en-US" sz="17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01E1DA-BA7E-407F-92BD-AFD778E02DD6}"/>
              </a:ext>
            </a:extLst>
          </p:cNvPr>
          <p:cNvSpPr txBox="1"/>
          <p:nvPr/>
        </p:nvSpPr>
        <p:spPr>
          <a:xfrm>
            <a:off x="487680" y="37007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1">
                <a:latin typeface="Inter" panose="02000503000000020004" pitchFamily="2" charset="0"/>
                <a:ea typeface="Inter" panose="02000503000000020004" pitchFamily="2" charset="0"/>
              </a:rPr>
              <a:t>Оптимізація моделей</a:t>
            </a:r>
          </a:p>
        </p:txBody>
      </p:sp>
      <p:grpSp>
        <p:nvGrpSpPr>
          <p:cNvPr id="4" name="Групувати 3">
            <a:extLst>
              <a:ext uri="{FF2B5EF4-FFF2-40B4-BE49-F238E27FC236}">
                <a16:creationId xmlns:a16="http://schemas.microsoft.com/office/drawing/2014/main" id="{70E4C4A3-AABA-4458-B5BF-E65C80A50398}"/>
              </a:ext>
            </a:extLst>
          </p:cNvPr>
          <p:cNvGrpSpPr/>
          <p:nvPr/>
        </p:nvGrpSpPr>
        <p:grpSpPr>
          <a:xfrm>
            <a:off x="487680" y="989767"/>
            <a:ext cx="12923520" cy="7160585"/>
            <a:chOff x="152400" y="152400"/>
            <a:chExt cx="9753600" cy="6181725"/>
          </a:xfrm>
        </p:grpSpPr>
        <p:pic>
          <p:nvPicPr>
            <p:cNvPr id="5" name="Shape 25">
              <a:extLst>
                <a:ext uri="{FF2B5EF4-FFF2-40B4-BE49-F238E27FC236}">
                  <a16:creationId xmlns:a16="http://schemas.microsoft.com/office/drawing/2014/main" id="{EA4C7ECF-D09D-45C2-8E3D-A13ED0B144CB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52400"/>
              <a:ext cx="9753600" cy="61817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52802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увати 1">
            <a:extLst>
              <a:ext uri="{FF2B5EF4-FFF2-40B4-BE49-F238E27FC236}">
                <a16:creationId xmlns:a16="http://schemas.microsoft.com/office/drawing/2014/main" id="{167F27F4-61C1-44FB-8BA2-037FBB6E5136}"/>
              </a:ext>
            </a:extLst>
          </p:cNvPr>
          <p:cNvGrpSpPr/>
          <p:nvPr/>
        </p:nvGrpSpPr>
        <p:grpSpPr>
          <a:xfrm>
            <a:off x="1121664" y="158273"/>
            <a:ext cx="12387072" cy="8071327"/>
            <a:chOff x="152400" y="152400"/>
            <a:chExt cx="7315200" cy="4763217"/>
          </a:xfrm>
        </p:grpSpPr>
        <p:pic>
          <p:nvPicPr>
            <p:cNvPr id="3" name="Shape 24">
              <a:extLst>
                <a:ext uri="{FF2B5EF4-FFF2-40B4-BE49-F238E27FC236}">
                  <a16:creationId xmlns:a16="http://schemas.microsoft.com/office/drawing/2014/main" id="{3CF86F9B-97DC-4011-9D22-42B862C6AB2E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52400"/>
              <a:ext cx="7315200" cy="4763217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0207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увати 1">
            <a:extLst>
              <a:ext uri="{FF2B5EF4-FFF2-40B4-BE49-F238E27FC236}">
                <a16:creationId xmlns:a16="http://schemas.microsoft.com/office/drawing/2014/main" id="{248E84B6-CDFC-405A-A43E-E07221733710}"/>
              </a:ext>
            </a:extLst>
          </p:cNvPr>
          <p:cNvGrpSpPr/>
          <p:nvPr/>
        </p:nvGrpSpPr>
        <p:grpSpPr>
          <a:xfrm>
            <a:off x="1097280" y="274320"/>
            <a:ext cx="12115078" cy="7680960"/>
            <a:chOff x="152400" y="152400"/>
            <a:chExt cx="7315200" cy="4624226"/>
          </a:xfrm>
        </p:grpSpPr>
        <p:pic>
          <p:nvPicPr>
            <p:cNvPr id="3" name="Shape 9">
              <a:extLst>
                <a:ext uri="{FF2B5EF4-FFF2-40B4-BE49-F238E27FC236}">
                  <a16:creationId xmlns:a16="http://schemas.microsoft.com/office/drawing/2014/main" id="{D754C35A-2C2C-4E49-8EB1-E5C02A81234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52400" y="152400"/>
              <a:ext cx="7315200" cy="462422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238432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увати 1">
            <a:extLst>
              <a:ext uri="{FF2B5EF4-FFF2-40B4-BE49-F238E27FC236}">
                <a16:creationId xmlns:a16="http://schemas.microsoft.com/office/drawing/2014/main" id="{1B571D4E-8210-4996-8D57-B0E7EBF7D735}"/>
              </a:ext>
            </a:extLst>
          </p:cNvPr>
          <p:cNvGrpSpPr/>
          <p:nvPr/>
        </p:nvGrpSpPr>
        <p:grpSpPr>
          <a:xfrm>
            <a:off x="1005840" y="96631"/>
            <a:ext cx="12618720" cy="8036337"/>
            <a:chOff x="152400" y="152400"/>
            <a:chExt cx="6553202" cy="4168476"/>
          </a:xfrm>
        </p:grpSpPr>
        <p:pic>
          <p:nvPicPr>
            <p:cNvPr id="3" name="Shape 23">
              <a:extLst>
                <a:ext uri="{FF2B5EF4-FFF2-40B4-BE49-F238E27FC236}">
                  <a16:creationId xmlns:a16="http://schemas.microsoft.com/office/drawing/2014/main" id="{F79E6197-7650-4DA6-BEE8-47C9315F2505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52400" y="152400"/>
              <a:ext cx="6553202" cy="416847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40902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увати 1">
            <a:extLst>
              <a:ext uri="{FF2B5EF4-FFF2-40B4-BE49-F238E27FC236}">
                <a16:creationId xmlns:a16="http://schemas.microsoft.com/office/drawing/2014/main" id="{B0CCA7B0-31AA-4B2F-94BE-BAB3F4771F72}"/>
              </a:ext>
            </a:extLst>
          </p:cNvPr>
          <p:cNvGrpSpPr/>
          <p:nvPr/>
        </p:nvGrpSpPr>
        <p:grpSpPr>
          <a:xfrm>
            <a:off x="780288" y="64839"/>
            <a:ext cx="13069824" cy="8099922"/>
            <a:chOff x="152400" y="152400"/>
            <a:chExt cx="6553199" cy="4167886"/>
          </a:xfrm>
        </p:grpSpPr>
        <p:pic>
          <p:nvPicPr>
            <p:cNvPr id="3" name="Shape 20">
              <a:extLst>
                <a:ext uri="{FF2B5EF4-FFF2-40B4-BE49-F238E27FC236}">
                  <a16:creationId xmlns:a16="http://schemas.microsoft.com/office/drawing/2014/main" id="{1CC5EEF5-AA96-4810-9C17-1875F703AF2C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52400" y="152400"/>
              <a:ext cx="6553199" cy="416788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516625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увати 1">
            <a:extLst>
              <a:ext uri="{FF2B5EF4-FFF2-40B4-BE49-F238E27FC236}">
                <a16:creationId xmlns:a16="http://schemas.microsoft.com/office/drawing/2014/main" id="{4CA86248-87B4-481D-9338-F907C059667F}"/>
              </a:ext>
            </a:extLst>
          </p:cNvPr>
          <p:cNvGrpSpPr/>
          <p:nvPr/>
        </p:nvGrpSpPr>
        <p:grpSpPr>
          <a:xfrm>
            <a:off x="182880" y="120688"/>
            <a:ext cx="14264640" cy="7988223"/>
            <a:chOff x="152400" y="152400"/>
            <a:chExt cx="6553202" cy="3742223"/>
          </a:xfrm>
        </p:grpSpPr>
        <p:pic>
          <p:nvPicPr>
            <p:cNvPr id="3" name="Shape 6">
              <a:extLst>
                <a:ext uri="{FF2B5EF4-FFF2-40B4-BE49-F238E27FC236}">
                  <a16:creationId xmlns:a16="http://schemas.microsoft.com/office/drawing/2014/main" id="{9C949AE3-69B5-4206-9A7B-DE7958606968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52400" y="152400"/>
              <a:ext cx="6553202" cy="374222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492822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увати 3">
            <a:extLst>
              <a:ext uri="{FF2B5EF4-FFF2-40B4-BE49-F238E27FC236}">
                <a16:creationId xmlns:a16="http://schemas.microsoft.com/office/drawing/2014/main" id="{535237E4-25C9-468F-8312-93E09E6179DA}"/>
              </a:ext>
            </a:extLst>
          </p:cNvPr>
          <p:cNvGrpSpPr/>
          <p:nvPr/>
        </p:nvGrpSpPr>
        <p:grpSpPr>
          <a:xfrm>
            <a:off x="6632620" y="1579943"/>
            <a:ext cx="7997780" cy="6649657"/>
            <a:chOff x="152400" y="152400"/>
            <a:chExt cx="5219700" cy="4333875"/>
          </a:xfrm>
        </p:grpSpPr>
        <p:pic>
          <p:nvPicPr>
            <p:cNvPr id="5" name="Shape 12">
              <a:extLst>
                <a:ext uri="{FF2B5EF4-FFF2-40B4-BE49-F238E27FC236}">
                  <a16:creationId xmlns:a16="http://schemas.microsoft.com/office/drawing/2014/main" id="{01E219EE-F13C-44A6-B244-5774168F75EB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52400"/>
              <a:ext cx="5219700" cy="4333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E236E4D-7202-4CF2-847F-A38EF4B9766F}"/>
              </a:ext>
            </a:extLst>
          </p:cNvPr>
          <p:cNvSpPr txBox="1"/>
          <p:nvPr/>
        </p:nvSpPr>
        <p:spPr>
          <a:xfrm>
            <a:off x="373488" y="502277"/>
            <a:ext cx="9758064" cy="6473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uk-UA" sz="2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 навчання моделі на оригінальних, не редукованих даних</a:t>
            </a:r>
            <a:r>
              <a:rPr lang="en-US" sz="2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2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моделі </a:t>
            </a:r>
            <a:r>
              <a:rPr lang="en-US" sz="2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MLP</a:t>
            </a:r>
            <a:r>
              <a:rPr lang="uk-UA" sz="2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algn="just">
              <a:lnSpc>
                <a:spcPct val="115000"/>
              </a:lnSpc>
            </a:pP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Час навчання моделі - 33.9 сек</a:t>
            </a:r>
          </a:p>
          <a:p>
            <a:pPr algn="just">
              <a:lnSpc>
                <a:spcPct val="115000"/>
              </a:lnSpc>
            </a:pP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Час затрачений для передбачення всіх x_test(10000) - 0.0488 сек</a:t>
            </a:r>
          </a:p>
          <a:p>
            <a:pPr algn="just">
              <a:lnSpc>
                <a:spcPct val="115000"/>
              </a:lnSpc>
            </a:pP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Розмір моделі в оперативній пам'яті: 56 байт</a:t>
            </a:r>
          </a:p>
          <a:p>
            <a:pPr algn="just">
              <a:lnSpc>
                <a:spcPct val="115000"/>
              </a:lnSpc>
            </a:pP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Розмір файлу-моделі на диску: 625.42 KB</a:t>
            </a:r>
          </a:p>
          <a:p>
            <a:pPr algn="just">
              <a:lnSpc>
                <a:spcPct val="115000"/>
              </a:lnSpc>
            </a:pP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classification report:</a:t>
            </a:r>
          </a:p>
          <a:p>
            <a:pPr indent="463550" algn="just">
              <a:lnSpc>
                <a:spcPct val="115000"/>
              </a:lnSpc>
            </a:pP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precision    recall  f1-score   support</a:t>
            </a:r>
          </a:p>
          <a:p>
            <a:pPr indent="463550" algn="just">
              <a:lnSpc>
                <a:spcPct val="115000"/>
              </a:lnSpc>
            </a:pP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0       0.98      0.99      0.98       980</a:t>
            </a:r>
          </a:p>
          <a:p>
            <a:pPr indent="463550" algn="just">
              <a:lnSpc>
                <a:spcPct val="115000"/>
              </a:lnSpc>
            </a:pP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1       0.99      0.99      0.99      1135</a:t>
            </a:r>
          </a:p>
          <a:p>
            <a:pPr indent="463550" algn="just">
              <a:lnSpc>
                <a:spcPct val="115000"/>
              </a:lnSpc>
            </a:pP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2       0.97      0.97      0.97      1032</a:t>
            </a:r>
          </a:p>
          <a:p>
            <a:pPr indent="463550" algn="just">
              <a:lnSpc>
                <a:spcPct val="115000"/>
              </a:lnSpc>
            </a:pP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3       0.97      0.97      0.97      1010</a:t>
            </a:r>
          </a:p>
          <a:p>
            <a:pPr indent="463550" algn="just">
              <a:lnSpc>
                <a:spcPct val="115000"/>
              </a:lnSpc>
            </a:pP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4       0.97      0.98      0.98       982</a:t>
            </a:r>
          </a:p>
          <a:p>
            <a:pPr indent="463550" algn="just">
              <a:lnSpc>
                <a:spcPct val="115000"/>
              </a:lnSpc>
            </a:pP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5       0.97      0.97      0.97       892</a:t>
            </a:r>
          </a:p>
          <a:p>
            <a:pPr indent="463550" algn="just">
              <a:lnSpc>
                <a:spcPct val="115000"/>
              </a:lnSpc>
            </a:pP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6       0.98      0.98      0.98       958</a:t>
            </a:r>
          </a:p>
          <a:p>
            <a:pPr indent="463550" algn="just">
              <a:lnSpc>
                <a:spcPct val="115000"/>
              </a:lnSpc>
            </a:pP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7       0.98      0.97      0.97      1028</a:t>
            </a:r>
          </a:p>
          <a:p>
            <a:pPr indent="463550" algn="just">
              <a:lnSpc>
                <a:spcPct val="115000"/>
              </a:lnSpc>
            </a:pP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8       0.96      0.97      0.97       974</a:t>
            </a:r>
          </a:p>
          <a:p>
            <a:pPr indent="463550" algn="just">
              <a:lnSpc>
                <a:spcPct val="115000"/>
              </a:lnSpc>
            </a:pP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9       0.97      0.97      0.97      1009</a:t>
            </a:r>
          </a:p>
          <a:p>
            <a:pPr indent="463550" algn="just">
              <a:lnSpc>
                <a:spcPct val="115000"/>
              </a:lnSpc>
            </a:pP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accuracy                           0.98     10000</a:t>
            </a:r>
          </a:p>
          <a:p>
            <a:pPr algn="just">
              <a:lnSpc>
                <a:spcPct val="115000"/>
              </a:lnSpc>
            </a:pP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macro avg    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0.98      0.98      0.98     10000</a:t>
            </a:r>
          </a:p>
          <a:p>
            <a:pPr algn="just">
              <a:lnSpc>
                <a:spcPct val="115000"/>
              </a:lnSpc>
            </a:pP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weighted avg       0.98      0.98      0.98     10000</a:t>
            </a:r>
          </a:p>
        </p:txBody>
      </p:sp>
    </p:spTree>
    <p:extLst>
      <p:ext uri="{BB962C8B-B14F-4D97-AF65-F5344CB8AC3E}">
        <p14:creationId xmlns:p14="http://schemas.microsoft.com/office/powerpoint/2010/main" val="3723024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D2E459-F69F-4DFD-9232-AE8AFE5D93A3}"/>
              </a:ext>
            </a:extLst>
          </p:cNvPr>
          <p:cNvSpPr txBox="1"/>
          <p:nvPr/>
        </p:nvSpPr>
        <p:spPr>
          <a:xfrm>
            <a:off x="377952" y="335853"/>
            <a:ext cx="7315200" cy="6827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 навчання моделі на редукованих даних, з використанням автоенкодера та SVD:</a:t>
            </a:r>
            <a:endParaRPr lang="uk-UA" sz="20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Час навчання моделі - 19.24 сек</a:t>
            </a:r>
          </a:p>
          <a:p>
            <a:pPr algn="just">
              <a:lnSpc>
                <a:spcPct val="115000"/>
              </a:lnSpc>
            </a:pP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Час затрачений для передбачення всіх x_test(10000) - 0.009 сек</a:t>
            </a:r>
          </a:p>
          <a:p>
            <a:pPr algn="just">
              <a:lnSpc>
                <a:spcPct val="115000"/>
              </a:lnSpc>
            </a:pP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Розмір моделі в оперативній пам'яті: 56 байт</a:t>
            </a:r>
          </a:p>
          <a:p>
            <a:pPr algn="just">
              <a:lnSpc>
                <a:spcPct val="115000"/>
              </a:lnSpc>
            </a:pP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Розмір файлу-моделі на диску: 67.60 KB</a:t>
            </a:r>
          </a:p>
          <a:p>
            <a:pPr algn="just">
              <a:lnSpc>
                <a:spcPct val="115000"/>
              </a:lnSpc>
            </a:pP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classification report:</a:t>
            </a:r>
          </a:p>
          <a:p>
            <a:pPr algn="just">
              <a:lnSpc>
                <a:spcPct val="115000"/>
              </a:lnSpc>
            </a:pP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precision    recall  f1-score   support</a:t>
            </a:r>
          </a:p>
          <a:p>
            <a:pPr algn="just">
              <a:lnSpc>
                <a:spcPct val="115000"/>
              </a:lnSpc>
            </a:pP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0       0.98      0.99      0.99       980</a:t>
            </a:r>
          </a:p>
          <a:p>
            <a:pPr algn="just">
              <a:lnSpc>
                <a:spcPct val="115000"/>
              </a:lnSpc>
            </a:pP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1       0.99      0.99      0.99      1135</a:t>
            </a:r>
          </a:p>
          <a:p>
            <a:pPr algn="just">
              <a:lnSpc>
                <a:spcPct val="115000"/>
              </a:lnSpc>
            </a:pP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2       0.97      0.98      0.98      1032</a:t>
            </a:r>
          </a:p>
          <a:p>
            <a:pPr algn="just">
              <a:lnSpc>
                <a:spcPct val="115000"/>
              </a:lnSpc>
            </a:pP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3       0.96      0.98      0.97      1010</a:t>
            </a:r>
          </a:p>
          <a:p>
            <a:pPr algn="just">
              <a:lnSpc>
                <a:spcPct val="115000"/>
              </a:lnSpc>
            </a:pP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4       0.98      0.98      0.98       982</a:t>
            </a:r>
          </a:p>
          <a:p>
            <a:pPr algn="just">
              <a:lnSpc>
                <a:spcPct val="115000"/>
              </a:lnSpc>
            </a:pP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5       0.98      0.97      0.98       892</a:t>
            </a:r>
          </a:p>
          <a:p>
            <a:pPr algn="just">
              <a:lnSpc>
                <a:spcPct val="115000"/>
              </a:lnSpc>
            </a:pP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6       0.98      0.98      0.98       958</a:t>
            </a:r>
          </a:p>
          <a:p>
            <a:pPr algn="just">
              <a:lnSpc>
                <a:spcPct val="115000"/>
              </a:lnSpc>
            </a:pP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7       0.98      0.97      0.97      1028</a:t>
            </a:r>
          </a:p>
          <a:p>
            <a:pPr algn="just">
              <a:lnSpc>
                <a:spcPct val="115000"/>
              </a:lnSpc>
            </a:pP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8       0.98      0.96      0.97       974</a:t>
            </a:r>
          </a:p>
          <a:p>
            <a:pPr algn="just">
              <a:lnSpc>
                <a:spcPct val="115000"/>
              </a:lnSpc>
            </a:pP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9       0.97      0.97      0.97      1009</a:t>
            </a:r>
          </a:p>
          <a:p>
            <a:pPr algn="just">
              <a:lnSpc>
                <a:spcPct val="115000"/>
              </a:lnSpc>
            </a:pP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accuracy	                          0.98     10000</a:t>
            </a:r>
          </a:p>
          <a:p>
            <a:pPr algn="just">
              <a:lnSpc>
                <a:spcPct val="115000"/>
              </a:lnSpc>
            </a:pP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macro avg	0.98      0.98      0.98     10000</a:t>
            </a:r>
          </a:p>
          <a:p>
            <a:pPr algn="just">
              <a:lnSpc>
                <a:spcPct val="115000"/>
              </a:lnSpc>
            </a:pPr>
            <a:r>
              <a:rPr lang="uk-UA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weighted avg	0.98      0.98      0.98     10000</a:t>
            </a:r>
          </a:p>
        </p:txBody>
      </p:sp>
      <p:grpSp>
        <p:nvGrpSpPr>
          <p:cNvPr id="4" name="Групувати 3">
            <a:extLst>
              <a:ext uri="{FF2B5EF4-FFF2-40B4-BE49-F238E27FC236}">
                <a16:creationId xmlns:a16="http://schemas.microsoft.com/office/drawing/2014/main" id="{BD008A39-F462-49F4-B313-2768AD25D4CB}"/>
              </a:ext>
            </a:extLst>
          </p:cNvPr>
          <p:cNvGrpSpPr/>
          <p:nvPr/>
        </p:nvGrpSpPr>
        <p:grpSpPr>
          <a:xfrm>
            <a:off x="6766143" y="1694688"/>
            <a:ext cx="7864258" cy="6534912"/>
            <a:chOff x="152400" y="152400"/>
            <a:chExt cx="5219700" cy="4333875"/>
          </a:xfrm>
        </p:grpSpPr>
        <p:pic>
          <p:nvPicPr>
            <p:cNvPr id="5" name="Shape 2">
              <a:extLst>
                <a:ext uri="{FF2B5EF4-FFF2-40B4-BE49-F238E27FC236}">
                  <a16:creationId xmlns:a16="http://schemas.microsoft.com/office/drawing/2014/main" id="{6723893C-D525-4262-817C-BACBA9A0C679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52400"/>
              <a:ext cx="5219700" cy="43338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47974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Таблиця 13">
            <a:extLst>
              <a:ext uri="{FF2B5EF4-FFF2-40B4-BE49-F238E27FC236}">
                <a16:creationId xmlns:a16="http://schemas.microsoft.com/office/drawing/2014/main" id="{B73029DB-1A8D-446F-8858-AAC95EA91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31727"/>
              </p:ext>
            </p:extLst>
          </p:nvPr>
        </p:nvGraphicFramePr>
        <p:xfrm>
          <a:off x="0" y="0"/>
          <a:ext cx="14630395" cy="83330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5415">
                  <a:extLst>
                    <a:ext uri="{9D8B030D-6E8A-4147-A177-3AD203B41FA5}">
                      <a16:colId xmlns:a16="http://schemas.microsoft.com/office/drawing/2014/main" val="4179117627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551451962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2369354003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1457327846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3357846407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349407629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4284229620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992218246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2739438984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2211269573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3473603409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4175310102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3239764728"/>
                    </a:ext>
                  </a:extLst>
                </a:gridCol>
              </a:tblGrid>
              <a:tr h="68893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endParaRPr lang="uk-UA" sz="2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51939" marB="151939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MLP</a:t>
                      </a:r>
                      <a:endParaRPr lang="uk-UA" sz="2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51939" marB="151939" anchor="b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endParaRPr lang="uk-UA" sz="2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51939" marB="151939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endParaRPr lang="uk-UA" sz="2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51939" marB="151939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endParaRPr lang="uk-UA" sz="2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51939" marB="151939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r>
                        <a:rPr lang="uk-UA" sz="2800" b="1">
                          <a:effectLst/>
                        </a:rPr>
                        <a:t>Decision</a:t>
                      </a:r>
                      <a:r>
                        <a:rPr lang="en-US" sz="2800" b="1">
                          <a:effectLst/>
                        </a:rPr>
                        <a:t> </a:t>
                      </a:r>
                      <a:r>
                        <a:rPr lang="uk-UA" sz="2800" b="1">
                          <a:effectLst/>
                        </a:rPr>
                        <a:t>Tree </a:t>
                      </a:r>
                      <a:endParaRPr lang="uk-UA" sz="2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51939" marB="151939" anchor="b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endParaRPr lang="uk-UA" sz="2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51939" marB="151939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endParaRPr lang="uk-UA" sz="2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51939" marB="151939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endParaRPr lang="uk-UA" sz="2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51939" marB="151939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ts val="0"/>
                        </a:lnSpc>
                      </a:pPr>
                      <a:r>
                        <a:rPr lang="uk-UA" sz="2800" b="1">
                          <a:effectLst/>
                        </a:rPr>
                        <a:t>Random</a:t>
                      </a:r>
                      <a:r>
                        <a:rPr lang="en-US" sz="2800" b="1">
                          <a:effectLst/>
                        </a:rPr>
                        <a:t> </a:t>
                      </a:r>
                      <a:r>
                        <a:rPr lang="uk-UA" sz="2800" b="1">
                          <a:effectLst/>
                        </a:rPr>
                        <a:t>Forest </a:t>
                      </a:r>
                      <a:endParaRPr lang="uk-UA" sz="2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51939" marB="151939" anchor="b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endParaRPr lang="uk-UA" sz="2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51939" marB="151939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endParaRPr lang="uk-UA" sz="2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51939" marB="151939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endParaRPr lang="uk-UA" sz="2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51939" marB="151939" anchor="ctr"/>
                </a:tc>
                <a:extLst>
                  <a:ext uri="{0D108BD9-81ED-4DB2-BD59-A6C34878D82A}">
                    <a16:rowId xmlns:a16="http://schemas.microsoft.com/office/drawing/2014/main" val="165741225"/>
                  </a:ext>
                </a:extLst>
              </a:tr>
              <a:tr h="130270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1600" b="1">
                          <a:effectLst/>
                        </a:rPr>
                        <a:t>Модель</a:t>
                      </a:r>
                      <a:endParaRPr lang="uk-UA" sz="2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51939" marB="1519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1600" b="1">
                          <a:effectLst/>
                        </a:rPr>
                        <a:t>оригінальні дані</a:t>
                      </a:r>
                      <a:endParaRPr lang="uk-UA" sz="2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51939" marB="1519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1">
                          <a:effectLst/>
                        </a:rPr>
                        <a:t>AE</a:t>
                      </a:r>
                      <a:endParaRPr lang="uk-UA" sz="2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51939" marB="1519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1600" b="1">
                          <a:effectLst/>
                        </a:rPr>
                        <a:t>SVD</a:t>
                      </a:r>
                      <a:endParaRPr lang="uk-UA" sz="2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51939" marB="1519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1">
                          <a:effectLst/>
                        </a:rPr>
                        <a:t>AE</a:t>
                      </a:r>
                      <a:r>
                        <a:rPr lang="uk-UA" sz="1600" b="1">
                          <a:effectLst/>
                        </a:rPr>
                        <a:t>+ SVD</a:t>
                      </a:r>
                      <a:endParaRPr lang="uk-UA" sz="2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51939" marB="1519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1600" b="1">
                          <a:effectLst/>
                        </a:rPr>
                        <a:t>оригінальні дані</a:t>
                      </a:r>
                      <a:endParaRPr lang="uk-UA" sz="2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51939" marB="1519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1">
                          <a:effectLst/>
                        </a:rPr>
                        <a:t>AE</a:t>
                      </a:r>
                      <a:endParaRPr lang="uk-UA" sz="2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51939" marB="1519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1600" b="1">
                          <a:effectLst/>
                        </a:rPr>
                        <a:t>SVD</a:t>
                      </a:r>
                      <a:endParaRPr lang="uk-UA" sz="2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51939" marB="1519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1">
                          <a:effectLst/>
                        </a:rPr>
                        <a:t>AE</a:t>
                      </a:r>
                      <a:r>
                        <a:rPr lang="uk-UA" sz="1600" b="1">
                          <a:effectLst/>
                        </a:rPr>
                        <a:t>+ SVD</a:t>
                      </a:r>
                      <a:endParaRPr lang="uk-UA" sz="2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51939" marB="1519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1600" b="1">
                          <a:effectLst/>
                        </a:rPr>
                        <a:t>оригінальні дані</a:t>
                      </a:r>
                      <a:endParaRPr lang="uk-UA" sz="2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51939" marB="1519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1">
                          <a:effectLst/>
                        </a:rPr>
                        <a:t>AE</a:t>
                      </a:r>
                      <a:endParaRPr lang="uk-UA" sz="2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51939" marB="1519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1600" b="1">
                          <a:effectLst/>
                        </a:rPr>
                        <a:t>SVD</a:t>
                      </a:r>
                      <a:endParaRPr lang="uk-UA" sz="2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51939" marB="15193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1600" b="1">
                          <a:effectLst/>
                        </a:rPr>
                        <a:t>AE</a:t>
                      </a:r>
                      <a:r>
                        <a:rPr lang="uk-UA" sz="1600" b="1">
                          <a:effectLst/>
                        </a:rPr>
                        <a:t> + SVD</a:t>
                      </a:r>
                      <a:endParaRPr lang="uk-UA" sz="2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51939" marB="151939" anchor="ctr"/>
                </a:tc>
                <a:extLst>
                  <a:ext uri="{0D108BD9-81ED-4DB2-BD59-A6C34878D82A}">
                    <a16:rowId xmlns:a16="http://schemas.microsoft.com/office/drawing/2014/main" val="1652395832"/>
                  </a:ext>
                </a:extLst>
              </a:tr>
              <a:tr h="756109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uk-UA" sz="1600" b="1">
                          <a:effectLst/>
                        </a:rPr>
                        <a:t>Точність</a:t>
                      </a:r>
                      <a:endParaRPr lang="uk-UA" sz="2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 b="0">
                          <a:effectLst/>
                        </a:rPr>
                        <a:t>0.98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 b="0">
                          <a:effectLst/>
                        </a:rPr>
                        <a:t>0.97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 b="0">
                          <a:effectLst/>
                        </a:rPr>
                        <a:t>0.98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 b="0">
                          <a:effectLst/>
                        </a:rPr>
                        <a:t>0.98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 b="0">
                          <a:effectLst/>
                        </a:rPr>
                        <a:t>0.88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 b="0">
                          <a:effectLst/>
                        </a:rPr>
                        <a:t>0.89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 b="0">
                          <a:effectLst/>
                        </a:rPr>
                        <a:t>0.84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 b="0">
                          <a:effectLst/>
                        </a:rPr>
                        <a:t>0.85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 b="0">
                          <a:effectLst/>
                        </a:rPr>
                        <a:t>0.97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 b="0">
                          <a:effectLst/>
                        </a:rPr>
                        <a:t>0.97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 b="0">
                          <a:effectLst/>
                        </a:rPr>
                        <a:t>0.95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 b="0">
                          <a:effectLst/>
                        </a:rPr>
                        <a:t>0.95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/>
                </a:tc>
                <a:extLst>
                  <a:ext uri="{0D108BD9-81ED-4DB2-BD59-A6C34878D82A}">
                    <a16:rowId xmlns:a16="http://schemas.microsoft.com/office/drawing/2014/main" val="3684913328"/>
                  </a:ext>
                </a:extLst>
              </a:tr>
              <a:tr h="1418846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uk-UA" sz="1600" b="1">
                          <a:effectLst/>
                        </a:rPr>
                        <a:t>Час навчання (с)</a:t>
                      </a:r>
                      <a:endParaRPr lang="uk-UA" sz="2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 b="0">
                          <a:effectLst/>
                        </a:rPr>
                        <a:t>33.9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 b="0">
                          <a:effectLst/>
                        </a:rPr>
                        <a:t>41.66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 b="0">
                          <a:effectLst/>
                        </a:rPr>
                        <a:t>19.23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 b="0">
                          <a:solidFill>
                            <a:schemeClr val="tx1"/>
                          </a:solidFill>
                          <a:effectLst/>
                        </a:rPr>
                        <a:t>19.24</a:t>
                      </a:r>
                      <a:endParaRPr lang="uk-UA" sz="3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 b="0">
                          <a:effectLst/>
                        </a:rPr>
                        <a:t>19.29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 b="0">
                          <a:effectLst/>
                        </a:rPr>
                        <a:t>126.29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 b="0">
                          <a:effectLst/>
                        </a:rPr>
                        <a:t>17.03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 b="0">
                          <a:effectLst/>
                        </a:rPr>
                        <a:t>21.74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 b="0">
                          <a:effectLst/>
                        </a:rPr>
                        <a:t>44.45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 b="0">
                          <a:effectLst/>
                        </a:rPr>
                        <a:t>232.09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 b="0">
                          <a:effectLst/>
                        </a:rPr>
                        <a:t>95.6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 b="0">
                          <a:effectLst/>
                        </a:rPr>
                        <a:t>73.58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/>
                </a:tc>
                <a:extLst>
                  <a:ext uri="{0D108BD9-81ED-4DB2-BD59-A6C34878D82A}">
                    <a16:rowId xmlns:a16="http://schemas.microsoft.com/office/drawing/2014/main" val="2647945859"/>
                  </a:ext>
                </a:extLst>
              </a:tr>
              <a:tr h="1418846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uk-UA" sz="1600" b="1">
                          <a:effectLst/>
                        </a:rPr>
                        <a:t>Час передбачення (с)</a:t>
                      </a:r>
                      <a:endParaRPr lang="uk-UA" sz="2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 b="0">
                          <a:effectLst/>
                        </a:rPr>
                        <a:t>0.0488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 b="0">
                          <a:effectLst/>
                        </a:rPr>
                        <a:t>0.044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 b="0">
                          <a:effectLst/>
                        </a:rPr>
                        <a:t>0.01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 b="0">
                          <a:effectLst/>
                        </a:rPr>
                        <a:t>0.009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 b="0">
                          <a:effectLst/>
                        </a:rPr>
                        <a:t>0.011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 b="0">
                          <a:effectLst/>
                        </a:rPr>
                        <a:t>0.011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 b="0">
                          <a:effectLst/>
                        </a:rPr>
                        <a:t>0.002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 b="0">
                          <a:effectLst/>
                        </a:rPr>
                        <a:t>0.004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 b="0">
                          <a:effectLst/>
                        </a:rPr>
                        <a:t>0.5264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 b="0">
                          <a:effectLst/>
                        </a:rPr>
                        <a:t>0.564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 b="0">
                          <a:effectLst/>
                        </a:rPr>
                        <a:t>0.159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 b="0">
                          <a:effectLst/>
                        </a:rPr>
                        <a:t>0.1601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/>
                </a:tc>
                <a:extLst>
                  <a:ext uri="{0D108BD9-81ED-4DB2-BD59-A6C34878D82A}">
                    <a16:rowId xmlns:a16="http://schemas.microsoft.com/office/drawing/2014/main" val="2228402130"/>
                  </a:ext>
                </a:extLst>
              </a:tr>
              <a:tr h="1287142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uk-UA" sz="1600" b="1">
                          <a:effectLst/>
                        </a:rPr>
                        <a:t>Розмір файлу (КБ)</a:t>
                      </a:r>
                      <a:endParaRPr lang="uk-UA" sz="2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 b="0">
                          <a:effectLst/>
                        </a:rPr>
                        <a:t>625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 b="0">
                          <a:effectLst/>
                        </a:rPr>
                        <a:t>625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 b="0">
                          <a:effectLst/>
                        </a:rPr>
                        <a:t>67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sz="2000" b="0">
                          <a:effectLst/>
                        </a:rPr>
                        <a:t>67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 b="0">
                          <a:effectLst/>
                        </a:rPr>
                        <a:t>923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 b="0">
                          <a:effectLst/>
                        </a:rPr>
                        <a:t>1339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 b="0">
                          <a:effectLst/>
                        </a:rPr>
                        <a:t>1333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 b="0">
                          <a:effectLst/>
                        </a:rPr>
                        <a:t>140615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 b="0">
                          <a:effectLst/>
                        </a:rPr>
                        <a:t>100843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 b="0">
                          <a:effectLst/>
                        </a:rPr>
                        <a:t>180900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/>
                        <a:t>180900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uk-UA" sz="2000"/>
                        <a:t>178930</a:t>
                      </a:r>
                      <a:endParaRPr lang="uk-UA" sz="2000" b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306154"/>
                  </a:ext>
                </a:extLst>
              </a:tr>
              <a:tr h="1418846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uk-UA" sz="1600" b="1">
                          <a:effectLst/>
                        </a:rPr>
                        <a:t>Співвідношення стиснення</a:t>
                      </a:r>
                      <a:endParaRPr lang="uk-UA" sz="2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 b="0">
                          <a:effectLst/>
                        </a:rPr>
                        <a:t>-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 b="0">
                          <a:effectLst/>
                        </a:rPr>
                        <a:t>8%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 b="0">
                          <a:effectLst/>
                        </a:rPr>
                        <a:t>8%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 b="0">
                          <a:effectLst/>
                        </a:rPr>
                        <a:t>8%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 b="0">
                          <a:effectLst/>
                        </a:rPr>
                        <a:t>-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 b="0">
                          <a:effectLst/>
                        </a:rPr>
                        <a:t>10%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 b="0">
                          <a:effectLst/>
                        </a:rPr>
                        <a:t>10%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 b="0">
                          <a:effectLst/>
                        </a:rPr>
                        <a:t>10%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 b="0">
                          <a:effectLst/>
                        </a:rPr>
                        <a:t>-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 b="0">
                          <a:effectLst/>
                        </a:rPr>
                        <a:t>10%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 b="0">
                          <a:effectLst/>
                        </a:rPr>
                        <a:t>10%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uk-UA" sz="2000" b="0">
                          <a:effectLst/>
                        </a:rPr>
                        <a:t>10%</a:t>
                      </a:r>
                      <a:endParaRPr lang="uk-UA" sz="36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31170" marR="131170" marT="131170" marB="131170" anchor="ctr"/>
                </a:tc>
                <a:extLst>
                  <a:ext uri="{0D108BD9-81ED-4DB2-BD59-A6C34878D82A}">
                    <a16:rowId xmlns:a16="http://schemas.microsoft.com/office/drawing/2014/main" val="192357793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/>
          <p:cNvSpPr/>
          <p:nvPr/>
        </p:nvSpPr>
        <p:spPr>
          <a:xfrm>
            <a:off x="758963" y="497726"/>
            <a:ext cx="649188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Мета </a:t>
            </a:r>
            <a:r>
              <a:rPr lang="uk-UA" sz="4374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курсової</a:t>
            </a:r>
            <a:r>
              <a:rPr lang="en-US" sz="4374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роботи</a:t>
            </a:r>
            <a:endParaRPr lang="en-US" sz="4374"/>
          </a:p>
        </p:txBody>
      </p:sp>
      <p:sp>
        <p:nvSpPr>
          <p:cNvPr id="7" name="Shape 4"/>
          <p:cNvSpPr/>
          <p:nvPr/>
        </p:nvSpPr>
        <p:spPr>
          <a:xfrm>
            <a:off x="758963" y="169894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948391" y="1740619"/>
            <a:ext cx="12108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1</a:t>
            </a:r>
            <a:endParaRPr lang="en-US" sz="2624"/>
          </a:p>
        </p:txBody>
      </p:sp>
      <p:sp>
        <p:nvSpPr>
          <p:cNvPr id="9" name="Text 6"/>
          <p:cNvSpPr/>
          <p:nvPr/>
        </p:nvSpPr>
        <p:spPr>
          <a:xfrm>
            <a:off x="1481077" y="1775267"/>
            <a:ext cx="338863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Створення конвеєру для редукції зображень</a:t>
            </a:r>
            <a:endParaRPr lang="en-US" sz="2187"/>
          </a:p>
        </p:txBody>
      </p:sp>
      <p:sp>
        <p:nvSpPr>
          <p:cNvPr id="10" name="Text 7"/>
          <p:cNvSpPr/>
          <p:nvPr/>
        </p:nvSpPr>
        <p:spPr>
          <a:xfrm>
            <a:off x="1481077" y="2602870"/>
            <a:ext cx="33886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Використання SVD та автоенкодерів</a:t>
            </a:r>
            <a:endParaRPr lang="en-US" sz="1750"/>
          </a:p>
        </p:txBody>
      </p:sp>
      <p:sp>
        <p:nvSpPr>
          <p:cNvPr id="11" name="Shape 8"/>
          <p:cNvSpPr/>
          <p:nvPr/>
        </p:nvSpPr>
        <p:spPr>
          <a:xfrm>
            <a:off x="5091885" y="169894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5263812" y="1740619"/>
            <a:ext cx="1559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2</a:t>
            </a:r>
            <a:endParaRPr lang="en-US" sz="2624"/>
          </a:p>
        </p:txBody>
      </p:sp>
      <p:sp>
        <p:nvSpPr>
          <p:cNvPr id="13" name="Text 10"/>
          <p:cNvSpPr/>
          <p:nvPr/>
        </p:nvSpPr>
        <p:spPr>
          <a:xfrm>
            <a:off x="5813999" y="1775267"/>
            <a:ext cx="294096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Оцінка якості редукції</a:t>
            </a:r>
            <a:endParaRPr lang="en-US" sz="2187"/>
          </a:p>
        </p:txBody>
      </p:sp>
      <p:sp>
        <p:nvSpPr>
          <p:cNvPr id="14" name="Text 11"/>
          <p:cNvSpPr/>
          <p:nvPr/>
        </p:nvSpPr>
        <p:spPr>
          <a:xfrm>
            <a:off x="5813999" y="2255684"/>
            <a:ext cx="33886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Візуалізація та підбір оптимальних параметрів</a:t>
            </a:r>
            <a:endParaRPr lang="en-US" sz="1750"/>
          </a:p>
        </p:txBody>
      </p:sp>
      <p:sp>
        <p:nvSpPr>
          <p:cNvPr id="15" name="Text 2">
            <a:extLst>
              <a:ext uri="{FF2B5EF4-FFF2-40B4-BE49-F238E27FC236}">
                <a16:creationId xmlns:a16="http://schemas.microsoft.com/office/drawing/2014/main" id="{50FA254B-DD82-481D-9E19-87D6A04BECF2}"/>
              </a:ext>
            </a:extLst>
          </p:cNvPr>
          <p:cNvSpPr/>
          <p:nvPr/>
        </p:nvSpPr>
        <p:spPr>
          <a:xfrm>
            <a:off x="758963" y="3902901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Актуальність</a:t>
            </a:r>
            <a:endParaRPr lang="en-US" sz="4374"/>
          </a:p>
        </p:txBody>
      </p:sp>
      <p:sp>
        <p:nvSpPr>
          <p:cNvPr id="16" name="Text 3">
            <a:extLst>
              <a:ext uri="{FF2B5EF4-FFF2-40B4-BE49-F238E27FC236}">
                <a16:creationId xmlns:a16="http://schemas.microsoft.com/office/drawing/2014/main" id="{9B9E2C97-CD5B-498A-B3F6-F1CA6EE3818C}"/>
              </a:ext>
            </a:extLst>
          </p:cNvPr>
          <p:cNvSpPr/>
          <p:nvPr/>
        </p:nvSpPr>
        <p:spPr>
          <a:xfrm>
            <a:off x="758963" y="5152700"/>
            <a:ext cx="24528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Зростання обсягів даних</a:t>
            </a:r>
            <a:endParaRPr lang="en-US" sz="2187"/>
          </a:p>
        </p:txBody>
      </p:sp>
      <p:sp>
        <p:nvSpPr>
          <p:cNvPr id="17" name="Text 4">
            <a:extLst>
              <a:ext uri="{FF2B5EF4-FFF2-40B4-BE49-F238E27FC236}">
                <a16:creationId xmlns:a16="http://schemas.microsoft.com/office/drawing/2014/main" id="{7BD5AB0E-DEC6-42CA-8271-6EAF2B1E97AA}"/>
              </a:ext>
            </a:extLst>
          </p:cNvPr>
          <p:cNvSpPr/>
          <p:nvPr/>
        </p:nvSpPr>
        <p:spPr>
          <a:xfrm>
            <a:off x="758963" y="6069243"/>
            <a:ext cx="245280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Потреба в ефективних методах обробки</a:t>
            </a:r>
            <a:endParaRPr lang="en-US" sz="1750"/>
          </a:p>
        </p:txBody>
      </p:sp>
      <p:sp>
        <p:nvSpPr>
          <p:cNvPr id="18" name="Text 5">
            <a:extLst>
              <a:ext uri="{FF2B5EF4-FFF2-40B4-BE49-F238E27FC236}">
                <a16:creationId xmlns:a16="http://schemas.microsoft.com/office/drawing/2014/main" id="{1F4AB21F-2BCC-48CA-87F1-AE0B502CB73D}"/>
              </a:ext>
            </a:extLst>
          </p:cNvPr>
          <p:cNvSpPr/>
          <p:nvPr/>
        </p:nvSpPr>
        <p:spPr>
          <a:xfrm>
            <a:off x="3761362" y="5152700"/>
            <a:ext cx="24528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Прискорення моделей МН</a:t>
            </a:r>
            <a:endParaRPr lang="en-US" sz="2187"/>
          </a:p>
        </p:txBody>
      </p:sp>
      <p:sp>
        <p:nvSpPr>
          <p:cNvPr id="19" name="Text 6">
            <a:extLst>
              <a:ext uri="{FF2B5EF4-FFF2-40B4-BE49-F238E27FC236}">
                <a16:creationId xmlns:a16="http://schemas.microsoft.com/office/drawing/2014/main" id="{29FCD17F-3B98-4059-A8AB-558199C85FDF}"/>
              </a:ext>
            </a:extLst>
          </p:cNvPr>
          <p:cNvSpPr/>
          <p:nvPr/>
        </p:nvSpPr>
        <p:spPr>
          <a:xfrm>
            <a:off x="3761362" y="6069243"/>
            <a:ext cx="24528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Зменшення вимог до обчислювальних ресурсів</a:t>
            </a:r>
            <a:endParaRPr lang="en-US" sz="1750"/>
          </a:p>
        </p:txBody>
      </p:sp>
      <p:sp>
        <p:nvSpPr>
          <p:cNvPr id="20" name="Text 7">
            <a:extLst>
              <a:ext uri="{FF2B5EF4-FFF2-40B4-BE49-F238E27FC236}">
                <a16:creationId xmlns:a16="http://schemas.microsoft.com/office/drawing/2014/main" id="{1CB35FA9-B3F7-4B18-99D9-21B7CCC7EB35}"/>
              </a:ext>
            </a:extLst>
          </p:cNvPr>
          <p:cNvSpPr/>
          <p:nvPr/>
        </p:nvSpPr>
        <p:spPr>
          <a:xfrm>
            <a:off x="6763761" y="5152700"/>
            <a:ext cx="24528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Застосування в різних галузях</a:t>
            </a:r>
            <a:endParaRPr lang="en-US" sz="2187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823E8B4B-1913-4F40-A8CF-BE8E4BC98F4A}"/>
              </a:ext>
            </a:extLst>
          </p:cNvPr>
          <p:cNvSpPr/>
          <p:nvPr/>
        </p:nvSpPr>
        <p:spPr>
          <a:xfrm>
            <a:off x="6763761" y="6069243"/>
            <a:ext cx="24528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Телекомунікації, мультимедіа, комп'ютерний зір</a:t>
            </a:r>
            <a:endParaRPr lang="en-US" sz="17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DBC223-1370-49D4-8D1C-762748AC5692}"/>
              </a:ext>
            </a:extLst>
          </p:cNvPr>
          <p:cNvSpPr txBox="1"/>
          <p:nvPr/>
        </p:nvSpPr>
        <p:spPr>
          <a:xfrm>
            <a:off x="9760687" y="2902892"/>
            <a:ext cx="4110750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err="1">
                <a:latin typeface="Inter" panose="02000503000000020004" pitchFamily="2" charset="0"/>
                <a:ea typeface="Inter" panose="02000503000000020004" pitchFamily="2" charset="0"/>
              </a:rPr>
              <a:t>Об'єкт</a:t>
            </a:r>
            <a:r>
              <a:rPr lang="ru-RU" sz="2800">
                <a:latin typeface="Inter" panose="02000503000000020004" pitchFamily="2" charset="0"/>
                <a:ea typeface="Inter" panose="02000503000000020004" pitchFamily="2" charset="0"/>
              </a:rPr>
              <a:t>: </a:t>
            </a:r>
          </a:p>
          <a:p>
            <a:r>
              <a:rPr lang="ru-RU" sz="2400" err="1">
                <a:latin typeface="Inter" panose="02000503000000020004" pitchFamily="2" charset="0"/>
                <a:ea typeface="Inter" panose="02000503000000020004" pitchFamily="2" charset="0"/>
              </a:rPr>
              <a:t>Процеси</a:t>
            </a:r>
            <a:r>
              <a:rPr lang="ru-RU" sz="2400"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lang="ru-RU" sz="2400" err="1">
                <a:latin typeface="Inter" panose="02000503000000020004" pitchFamily="2" charset="0"/>
                <a:ea typeface="Inter" panose="02000503000000020004" pitchFamily="2" charset="0"/>
              </a:rPr>
              <a:t>редукції</a:t>
            </a:r>
            <a:r>
              <a:rPr lang="ru-RU" sz="2400">
                <a:latin typeface="Inter" panose="02000503000000020004" pitchFamily="2" charset="0"/>
                <a:ea typeface="Inter" panose="02000503000000020004" pitchFamily="2" charset="0"/>
              </a:rPr>
              <a:t> даних.</a:t>
            </a:r>
          </a:p>
          <a:p>
            <a:endParaRPr lang="ru-RU" sz="2400" b="1">
              <a:latin typeface="Inter" panose="02000503000000020004" pitchFamily="2" charset="0"/>
              <a:ea typeface="Inter" panose="02000503000000020004" pitchFamily="2" charset="0"/>
            </a:endParaRPr>
          </a:p>
          <a:p>
            <a:r>
              <a:rPr lang="ru-RU" sz="3200">
                <a:latin typeface="Inter" panose="02000503000000020004" pitchFamily="2" charset="0"/>
                <a:ea typeface="Inter" panose="02000503000000020004" pitchFamily="2" charset="0"/>
              </a:rPr>
              <a:t>Предмет</a:t>
            </a:r>
            <a:r>
              <a:rPr lang="ru-RU" sz="2800">
                <a:latin typeface="Inter" panose="02000503000000020004" pitchFamily="2" charset="0"/>
                <a:ea typeface="Inter" panose="02000503000000020004" pitchFamily="2" charset="0"/>
              </a:rPr>
              <a:t>: </a:t>
            </a:r>
          </a:p>
          <a:p>
            <a:r>
              <a:rPr lang="ru-RU" sz="2400" err="1">
                <a:latin typeface="Inter" panose="02000503000000020004" pitchFamily="2" charset="0"/>
                <a:ea typeface="Inter" panose="02000503000000020004" pitchFamily="2" charset="0"/>
              </a:rPr>
              <a:t>Автоенкодери</a:t>
            </a:r>
            <a:r>
              <a:rPr lang="ru-RU" sz="2400">
                <a:latin typeface="Inter" panose="02000503000000020004" pitchFamily="2" charset="0"/>
                <a:ea typeface="Inter" panose="02000503000000020004" pitchFamily="2" charset="0"/>
              </a:rPr>
              <a:t> та SVD.</a:t>
            </a:r>
            <a:endParaRPr lang="uk-UA" sz="240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/>
          <p:nvPr/>
        </p:nvSpPr>
        <p:spPr>
          <a:xfrm>
            <a:off x="449500" y="127991"/>
            <a:ext cx="569023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Порівняння моделей</a:t>
            </a:r>
            <a:endParaRPr lang="en-US" sz="4374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15" y="1027629"/>
            <a:ext cx="2814518" cy="88868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23185" y="2249567"/>
            <a:ext cx="237017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MLP</a:t>
            </a:r>
            <a:endParaRPr lang="en-US" sz="2187"/>
          </a:p>
        </p:txBody>
      </p:sp>
      <p:sp>
        <p:nvSpPr>
          <p:cNvPr id="8" name="Text 4"/>
          <p:cNvSpPr/>
          <p:nvPr/>
        </p:nvSpPr>
        <p:spPr>
          <a:xfrm>
            <a:off x="723185" y="2729984"/>
            <a:ext cx="237017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Висока точність, ефективність</a:t>
            </a:r>
            <a:endParaRPr lang="en-US" sz="175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5533" y="1027629"/>
            <a:ext cx="2814518" cy="88868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3537704" y="2249567"/>
            <a:ext cx="237017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DecisionTree</a:t>
            </a:r>
            <a:endParaRPr lang="en-US" sz="2187"/>
          </a:p>
        </p:txBody>
      </p:sp>
      <p:sp>
        <p:nvSpPr>
          <p:cNvPr id="11" name="Text 6"/>
          <p:cNvSpPr/>
          <p:nvPr/>
        </p:nvSpPr>
        <p:spPr>
          <a:xfrm>
            <a:off x="3537704" y="2729984"/>
            <a:ext cx="237017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Компроміс між точністю та ефективністю</a:t>
            </a:r>
            <a:endParaRPr lang="en-US" sz="175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0052" y="1027629"/>
            <a:ext cx="2814518" cy="888682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352222" y="2249567"/>
            <a:ext cx="237017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RandomForest</a:t>
            </a:r>
            <a:endParaRPr lang="en-US" sz="2187"/>
          </a:p>
        </p:txBody>
      </p:sp>
      <p:sp>
        <p:nvSpPr>
          <p:cNvPr id="14" name="Text 8"/>
          <p:cNvSpPr/>
          <p:nvPr/>
        </p:nvSpPr>
        <p:spPr>
          <a:xfrm>
            <a:off x="6352222" y="2729984"/>
            <a:ext cx="237017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Стійкість до втрати інформації</a:t>
            </a:r>
            <a:endParaRPr lang="en-US" sz="1750"/>
          </a:p>
        </p:txBody>
      </p:sp>
      <p:grpSp>
        <p:nvGrpSpPr>
          <p:cNvPr id="20" name="Групувати 19">
            <a:extLst>
              <a:ext uri="{FF2B5EF4-FFF2-40B4-BE49-F238E27FC236}">
                <a16:creationId xmlns:a16="http://schemas.microsoft.com/office/drawing/2014/main" id="{BC3697DE-EF31-4B48-82C6-F86EAFD482F9}"/>
              </a:ext>
            </a:extLst>
          </p:cNvPr>
          <p:cNvGrpSpPr/>
          <p:nvPr/>
        </p:nvGrpSpPr>
        <p:grpSpPr>
          <a:xfrm>
            <a:off x="5379541" y="3490175"/>
            <a:ext cx="9250859" cy="4739425"/>
            <a:chOff x="152400" y="152400"/>
            <a:chExt cx="6524625" cy="3331425"/>
          </a:xfrm>
        </p:grpSpPr>
        <p:pic>
          <p:nvPicPr>
            <p:cNvPr id="21" name="Shape 13">
              <a:extLst>
                <a:ext uri="{FF2B5EF4-FFF2-40B4-BE49-F238E27FC236}">
                  <a16:creationId xmlns:a16="http://schemas.microsoft.com/office/drawing/2014/main" id="{02F8E450-8664-41C9-A2C8-0BBC962E55CF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 b="6976"/>
            <a:stretch/>
          </p:blipFill>
          <p:spPr>
            <a:xfrm>
              <a:off x="152400" y="152400"/>
              <a:ext cx="6524625" cy="33314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увати 1">
            <a:extLst>
              <a:ext uri="{FF2B5EF4-FFF2-40B4-BE49-F238E27FC236}">
                <a16:creationId xmlns:a16="http://schemas.microsoft.com/office/drawing/2014/main" id="{BF44F9ED-D146-4124-98C0-010369CC16A4}"/>
              </a:ext>
            </a:extLst>
          </p:cNvPr>
          <p:cNvGrpSpPr/>
          <p:nvPr/>
        </p:nvGrpSpPr>
        <p:grpSpPr>
          <a:xfrm>
            <a:off x="2013363" y="709815"/>
            <a:ext cx="10603673" cy="7519785"/>
            <a:chOff x="152400" y="152400"/>
            <a:chExt cx="6553200" cy="4639895"/>
          </a:xfrm>
        </p:grpSpPr>
        <p:pic>
          <p:nvPicPr>
            <p:cNvPr id="3" name="Shape 10">
              <a:extLst>
                <a:ext uri="{FF2B5EF4-FFF2-40B4-BE49-F238E27FC236}">
                  <a16:creationId xmlns:a16="http://schemas.microsoft.com/office/drawing/2014/main" id="{0F3881F5-3C06-4846-B28D-058F654751B1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52400"/>
              <a:ext cx="6553200" cy="46398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973DE41-FC43-4F74-A959-2C7518B5163B}"/>
              </a:ext>
            </a:extLst>
          </p:cNvPr>
          <p:cNvSpPr txBox="1"/>
          <p:nvPr/>
        </p:nvSpPr>
        <p:spPr>
          <a:xfrm>
            <a:off x="2206752" y="248150"/>
            <a:ext cx="72580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1">
                <a:effectLst/>
                <a:latin typeface="Inter" panose="02000503000000020004" pitchFamily="2" charset="0"/>
                <a:ea typeface="Inter" panose="02000503000000020004" pitchFamily="2" charset="0"/>
              </a:rPr>
              <a:t>Візуалізація </a:t>
            </a:r>
            <a:r>
              <a:rPr lang="uk-UA" sz="2400" b="1">
                <a:latin typeface="Inter" panose="02000503000000020004" pitchFamily="2" charset="0"/>
                <a:ea typeface="Inter" panose="02000503000000020004" pitchFamily="2" charset="0"/>
              </a:rPr>
              <a:t>редукції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7052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/>
          <p:cNvSpPr/>
          <p:nvPr/>
        </p:nvSpPr>
        <p:spPr>
          <a:xfrm>
            <a:off x="3815477" y="290764"/>
            <a:ext cx="643116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Результати та висновки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543462" y="14108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32890" y="1452565"/>
            <a:ext cx="12108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1265576" y="14872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Ключові</a:t>
            </a: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результати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1265576" y="1967630"/>
            <a:ext cx="3216272" cy="17286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Успішна реалізація конвеєру, підвищення </a:t>
            </a:r>
            <a:r>
              <a:rPr lang="en-US" sz="175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ефективності.</a:t>
            </a:r>
            <a:r>
              <a:rPr lang="ru-RU" sz="175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Модель для якої редукція найкорисніша - </a:t>
            </a:r>
            <a:r>
              <a:rPr lang="uk-UA" sz="175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en-US" sz="1750">
                <a:solidFill>
                  <a:srgbClr val="383838"/>
                </a:solidFill>
                <a:latin typeface="Inter" panose="02000503000000020004" pitchFamily="2" charset="0"/>
                <a:ea typeface="Inter" panose="02000503000000020004" pitchFamily="2" charset="0"/>
              </a:rPr>
              <a:t>MLP</a:t>
            </a:r>
            <a:endParaRPr lang="en-US" sz="175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543462" y="487165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715389" y="4913321"/>
            <a:ext cx="1559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1265576" y="494796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Висновки</a:t>
            </a:r>
            <a:endParaRPr lang="en-US" sz="2400" dirty="0"/>
          </a:p>
        </p:txBody>
      </p:sp>
      <p:sp>
        <p:nvSpPr>
          <p:cNvPr id="14" name="Text 11"/>
          <p:cNvSpPr/>
          <p:nvPr/>
        </p:nvSpPr>
        <p:spPr>
          <a:xfrm>
            <a:off x="1265576" y="5598316"/>
            <a:ext cx="856100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Комбінований підхід, який поєднує автоенкодери та сингулярне розкладання (SVD), є успішним для задачі редукції розмірності зображень</a:t>
            </a:r>
            <a:endParaRPr lang="en-US" sz="2000" dirty="0"/>
          </a:p>
        </p:txBody>
      </p:sp>
      <p:pic>
        <p:nvPicPr>
          <p:cNvPr id="16" name="Image 0" descr="preencoded.png">
            <a:extLst>
              <a:ext uri="{FF2B5EF4-FFF2-40B4-BE49-F238E27FC236}">
                <a16:creationId xmlns:a16="http://schemas.microsoft.com/office/drawing/2014/main" id="{8461A72B-6D44-43E8-95F2-467544AD4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864" y="1223489"/>
            <a:ext cx="465177" cy="465177"/>
          </a:xfrm>
          <a:prstGeom prst="rect">
            <a:avLst/>
          </a:prstGeom>
        </p:spPr>
      </p:pic>
      <p:sp>
        <p:nvSpPr>
          <p:cNvPr id="17" name="Text 3">
            <a:extLst>
              <a:ext uri="{FF2B5EF4-FFF2-40B4-BE49-F238E27FC236}">
                <a16:creationId xmlns:a16="http://schemas.microsoft.com/office/drawing/2014/main" id="{1A22A988-4127-42EA-A6A3-534619D77EAC}"/>
              </a:ext>
            </a:extLst>
          </p:cNvPr>
          <p:cNvSpPr/>
          <p:nvPr/>
        </p:nvSpPr>
        <p:spPr>
          <a:xfrm>
            <a:off x="5049878" y="1910838"/>
            <a:ext cx="1459660" cy="4804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uk-UA" sz="240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Т</a:t>
            </a:r>
            <a:r>
              <a:rPr lang="en-US" sz="240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очність</a:t>
            </a:r>
            <a:endParaRPr lang="en-US" sz="2400"/>
          </a:p>
        </p:txBody>
      </p:sp>
      <p:sp>
        <p:nvSpPr>
          <p:cNvPr id="18" name="Text 4">
            <a:extLst>
              <a:ext uri="{FF2B5EF4-FFF2-40B4-BE49-F238E27FC236}">
                <a16:creationId xmlns:a16="http://schemas.microsoft.com/office/drawing/2014/main" id="{0E0B8819-E588-434B-B9FD-872C87CBBBDE}"/>
              </a:ext>
            </a:extLst>
          </p:cNvPr>
          <p:cNvSpPr/>
          <p:nvPr/>
        </p:nvSpPr>
        <p:spPr>
          <a:xfrm>
            <a:off x="5049878" y="2391255"/>
            <a:ext cx="1860947" cy="14133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uk-UA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Втрата </a:t>
            </a:r>
            <a:r>
              <a:rPr lang="uk-UA">
                <a:solidFill>
                  <a:srgbClr val="383838"/>
                </a:solidFill>
                <a:latin typeface="Inter" panose="02000503000000020004" pitchFamily="2" charset="0"/>
                <a:ea typeface="Inter" panose="02000503000000020004" pitchFamily="2" charset="0"/>
                <a:cs typeface="Patrick Hand" pitchFamily="34" charset="-120"/>
              </a:rPr>
              <a:t>0%</a:t>
            </a:r>
            <a:endParaRPr lang="en-US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19" name="Image 1" descr="preencoded.png">
            <a:extLst>
              <a:ext uri="{FF2B5EF4-FFF2-40B4-BE49-F238E27FC236}">
                <a16:creationId xmlns:a16="http://schemas.microsoft.com/office/drawing/2014/main" id="{AE19E77E-3C37-4AE5-A668-987B87880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6074" y="1223489"/>
            <a:ext cx="465177" cy="465177"/>
          </a:xfrm>
          <a:prstGeom prst="rect">
            <a:avLst/>
          </a:prstGeom>
        </p:spPr>
      </p:pic>
      <p:sp>
        <p:nvSpPr>
          <p:cNvPr id="20" name="Text 5">
            <a:extLst>
              <a:ext uri="{FF2B5EF4-FFF2-40B4-BE49-F238E27FC236}">
                <a16:creationId xmlns:a16="http://schemas.microsoft.com/office/drawing/2014/main" id="{DC18D5B7-5F97-4E9E-9B80-C723EE301009}"/>
              </a:ext>
            </a:extLst>
          </p:cNvPr>
          <p:cNvSpPr/>
          <p:nvPr/>
        </p:nvSpPr>
        <p:spPr>
          <a:xfrm>
            <a:off x="7217088" y="1877112"/>
            <a:ext cx="1758016" cy="4651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uk-UA" sz="240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С</a:t>
            </a:r>
            <a:r>
              <a:rPr lang="en-US" sz="240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тиснення</a:t>
            </a:r>
            <a:endParaRPr lang="en-US" sz="2400"/>
          </a:p>
        </p:txBody>
      </p:sp>
      <p:sp>
        <p:nvSpPr>
          <p:cNvPr id="21" name="Text 6">
            <a:extLst>
              <a:ext uri="{FF2B5EF4-FFF2-40B4-BE49-F238E27FC236}">
                <a16:creationId xmlns:a16="http://schemas.microsoft.com/office/drawing/2014/main" id="{9851E233-5F07-428D-BF73-157C4C6F797B}"/>
              </a:ext>
            </a:extLst>
          </p:cNvPr>
          <p:cNvSpPr/>
          <p:nvPr/>
        </p:nvSpPr>
        <p:spPr>
          <a:xfrm>
            <a:off x="7225115" y="2387040"/>
            <a:ext cx="18609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До </a:t>
            </a:r>
            <a:r>
              <a:rPr lang="en-US">
                <a:solidFill>
                  <a:srgbClr val="383838"/>
                </a:solidFill>
                <a:latin typeface="Inter" panose="02000503000000020004" pitchFamily="2" charset="0"/>
                <a:ea typeface="Inter" panose="02000503000000020004" pitchFamily="2" charset="0"/>
                <a:cs typeface="Patrick Hand" pitchFamily="34" charset="-120"/>
              </a:rPr>
              <a:t>8</a:t>
            </a:r>
            <a:r>
              <a:rPr lang="uk-UA">
                <a:solidFill>
                  <a:srgbClr val="383838"/>
                </a:solidFill>
                <a:latin typeface="Inter" panose="02000503000000020004" pitchFamily="2" charset="0"/>
                <a:ea typeface="Inter" panose="02000503000000020004" pitchFamily="2" charset="0"/>
                <a:cs typeface="Patrick Hand" pitchFamily="34" charset="-120"/>
              </a:rPr>
              <a:t>%</a:t>
            </a:r>
            <a:r>
              <a:rPr lang="en-US">
                <a:solidFill>
                  <a:srgbClr val="383838"/>
                </a:solidFill>
                <a:latin typeface="Inter" panose="02000503000000020004" pitchFamily="2" charset="0"/>
                <a:ea typeface="Inter" panose="02000503000000020004" pitchFamily="2" charset="0"/>
                <a:cs typeface="Patrick Hand" pitchFamily="34" charset="-120"/>
              </a:rPr>
              <a:t> </a:t>
            </a:r>
            <a:r>
              <a:rPr lang="en-US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від оригінального розміру</a:t>
            </a:r>
            <a:endParaRPr lang="en-US"/>
          </a:p>
        </p:txBody>
      </p:sp>
      <p:pic>
        <p:nvPicPr>
          <p:cNvPr id="22" name="Image 2" descr="preencoded.png">
            <a:extLst>
              <a:ext uri="{FF2B5EF4-FFF2-40B4-BE49-F238E27FC236}">
                <a16:creationId xmlns:a16="http://schemas.microsoft.com/office/drawing/2014/main" id="{74D03C0B-E3C9-4B96-9C26-4B924425F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31626" y="1223489"/>
            <a:ext cx="465177" cy="465177"/>
          </a:xfrm>
          <a:prstGeom prst="rect">
            <a:avLst/>
          </a:prstGeom>
        </p:spPr>
      </p:pic>
      <p:sp>
        <p:nvSpPr>
          <p:cNvPr id="23" name="Text 7">
            <a:extLst>
              <a:ext uri="{FF2B5EF4-FFF2-40B4-BE49-F238E27FC236}">
                <a16:creationId xmlns:a16="http://schemas.microsoft.com/office/drawing/2014/main" id="{4767B45A-3BF9-4A46-B1B0-F4C1F3D70B71}"/>
              </a:ext>
            </a:extLst>
          </p:cNvPr>
          <p:cNvSpPr/>
          <p:nvPr/>
        </p:nvSpPr>
        <p:spPr>
          <a:xfrm>
            <a:off x="9505294" y="1885933"/>
            <a:ext cx="2138914" cy="4475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buNone/>
            </a:pPr>
            <a:r>
              <a:rPr lang="uk-UA" sz="240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Швидкість</a:t>
            </a:r>
            <a:endParaRPr lang="en-US" sz="2400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5BE8298F-9DA6-4C6A-80AB-C30F51A7B5E6}"/>
              </a:ext>
            </a:extLst>
          </p:cNvPr>
          <p:cNvSpPr/>
          <p:nvPr/>
        </p:nvSpPr>
        <p:spPr>
          <a:xfrm>
            <a:off x="9505294" y="2391254"/>
            <a:ext cx="2138914" cy="14424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uk-UA">
                <a:solidFill>
                  <a:srgbClr val="383838"/>
                </a:solidFill>
              </a:rPr>
              <a:t>Пришвидшення навчання на 37%</a:t>
            </a:r>
          </a:p>
          <a:p>
            <a:pPr marL="0" indent="0" algn="l">
              <a:buNone/>
            </a:pPr>
            <a:r>
              <a:rPr lang="uk-UA">
                <a:solidFill>
                  <a:srgbClr val="383838"/>
                </a:solidFill>
              </a:rPr>
              <a:t>Пришвидшений час відгуку на 78%</a:t>
            </a:r>
          </a:p>
          <a:p>
            <a:pPr marL="0" indent="0" algn="l">
              <a:buNone/>
            </a:pPr>
            <a:endParaRPr lang="en-US"/>
          </a:p>
        </p:txBody>
      </p:sp>
      <p:pic>
        <p:nvPicPr>
          <p:cNvPr id="25" name="Image 3" descr="preencoded.png">
            <a:extLst>
              <a:ext uri="{FF2B5EF4-FFF2-40B4-BE49-F238E27FC236}">
                <a16:creationId xmlns:a16="http://schemas.microsoft.com/office/drawing/2014/main" id="{C676C190-74F9-4DDA-B32D-18C6C37B3C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4416" y="1223489"/>
            <a:ext cx="465177" cy="465177"/>
          </a:xfrm>
          <a:prstGeom prst="rect">
            <a:avLst/>
          </a:prstGeom>
        </p:spPr>
      </p:pic>
      <p:sp>
        <p:nvSpPr>
          <p:cNvPr id="26" name="Text 9">
            <a:extLst>
              <a:ext uri="{FF2B5EF4-FFF2-40B4-BE49-F238E27FC236}">
                <a16:creationId xmlns:a16="http://schemas.microsoft.com/office/drawing/2014/main" id="{46A032A5-A8DA-45AB-ACEF-7A32B0792A46}"/>
              </a:ext>
            </a:extLst>
          </p:cNvPr>
          <p:cNvSpPr/>
          <p:nvPr/>
        </p:nvSpPr>
        <p:spPr>
          <a:xfrm>
            <a:off x="11792577" y="1910837"/>
            <a:ext cx="2138914" cy="4804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uk-UA" sz="240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Ефективність</a:t>
            </a:r>
            <a:endParaRPr lang="en-US" sz="240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B3C58BBF-85C8-462E-9102-DBD82B9CFBB4}"/>
              </a:ext>
            </a:extLst>
          </p:cNvPr>
          <p:cNvSpPr/>
          <p:nvPr/>
        </p:nvSpPr>
        <p:spPr>
          <a:xfrm>
            <a:off x="11792577" y="2391256"/>
            <a:ext cx="18609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uk-UA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В</a:t>
            </a:r>
            <a:r>
              <a:rPr lang="en-US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икористання</a:t>
            </a:r>
            <a:r>
              <a:rPr lang="uk-UA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оперативної</a:t>
            </a:r>
            <a:r>
              <a:rPr lang="en-US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пам’яті</a:t>
            </a:r>
            <a:r>
              <a:rPr lang="uk-UA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– до 1 ГБ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3093363" y="204906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Перспективи</a:t>
            </a:r>
            <a:endParaRPr lang="en-US" sz="4374"/>
          </a:p>
        </p:txBody>
      </p:sp>
      <p:sp>
        <p:nvSpPr>
          <p:cNvPr id="5" name="Shape 3"/>
          <p:cNvSpPr/>
          <p:nvPr/>
        </p:nvSpPr>
        <p:spPr>
          <a:xfrm>
            <a:off x="3093363" y="3187779"/>
            <a:ext cx="8443555" cy="2992755"/>
          </a:xfrm>
          <a:prstGeom prst="roundRect">
            <a:avLst>
              <a:gd name="adj" fmla="val 3341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100983" y="3195399"/>
            <a:ext cx="8428315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3323273" y="3336250"/>
            <a:ext cx="37659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Розширення на інші типи даних</a:t>
            </a:r>
            <a:endParaRPr lang="en-US" sz="1750"/>
          </a:p>
        </p:txBody>
      </p:sp>
      <p:sp>
        <p:nvSpPr>
          <p:cNvPr id="8" name="Text 6"/>
          <p:cNvSpPr/>
          <p:nvPr/>
        </p:nvSpPr>
        <p:spPr>
          <a:xfrm>
            <a:off x="7541181" y="3336250"/>
            <a:ext cx="37659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Кольорові зображення, відео, часові ряди</a:t>
            </a:r>
            <a:endParaRPr lang="en-US" sz="1750"/>
          </a:p>
        </p:txBody>
      </p:sp>
      <p:sp>
        <p:nvSpPr>
          <p:cNvPr id="9" name="Shape 7"/>
          <p:cNvSpPr/>
          <p:nvPr/>
        </p:nvSpPr>
        <p:spPr>
          <a:xfrm>
            <a:off x="3100983" y="4187904"/>
            <a:ext cx="8428315" cy="9925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3323273" y="4328755"/>
            <a:ext cx="37659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Підвищення інтерпретованості</a:t>
            </a:r>
            <a:endParaRPr lang="en-US" sz="1750"/>
          </a:p>
        </p:txBody>
      </p:sp>
      <p:sp>
        <p:nvSpPr>
          <p:cNvPr id="11" name="Text 9"/>
          <p:cNvSpPr/>
          <p:nvPr/>
        </p:nvSpPr>
        <p:spPr>
          <a:xfrm>
            <a:off x="7541181" y="4328755"/>
            <a:ext cx="37659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Аналіз внутрішніх представлень моделей</a:t>
            </a:r>
            <a:endParaRPr lang="en-US" sz="1750"/>
          </a:p>
        </p:txBody>
      </p:sp>
      <p:sp>
        <p:nvSpPr>
          <p:cNvPr id="12" name="Shape 10"/>
          <p:cNvSpPr/>
          <p:nvPr/>
        </p:nvSpPr>
        <p:spPr>
          <a:xfrm>
            <a:off x="3100983" y="5180409"/>
            <a:ext cx="8428315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3323273" y="5321260"/>
            <a:ext cx="37659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Інтеграція в існуючі системи</a:t>
            </a:r>
            <a:endParaRPr lang="en-US" sz="1750"/>
          </a:p>
        </p:txBody>
      </p:sp>
      <p:sp>
        <p:nvSpPr>
          <p:cNvPr id="14" name="Text 12"/>
          <p:cNvSpPr/>
          <p:nvPr/>
        </p:nvSpPr>
        <p:spPr>
          <a:xfrm>
            <a:off x="7541181" y="5321260"/>
            <a:ext cx="37659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Розробка програмного забезпечення для впровадження</a:t>
            </a:r>
            <a:endParaRPr lang="en-US" sz="17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/>
          <p:nvPr/>
        </p:nvSpPr>
        <p:spPr>
          <a:xfrm>
            <a:off x="1524779" y="557530"/>
            <a:ext cx="6306875" cy="14623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4800" err="1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Бізнес-вимоги</a:t>
            </a:r>
            <a:r>
              <a:rPr lang="en-US" sz="480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та аналіз даних</a:t>
            </a:r>
            <a:endParaRPr lang="en-US" sz="480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45928E14-8275-4B2F-A8F2-9CE372750FDF}"/>
              </a:ext>
            </a:extLst>
          </p:cNvPr>
          <p:cNvSpPr/>
          <p:nvPr/>
        </p:nvSpPr>
        <p:spPr>
          <a:xfrm>
            <a:off x="518561" y="2941677"/>
            <a:ext cx="2452807" cy="5195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Бізнес-цілі</a:t>
            </a:r>
            <a:endParaRPr lang="en-US" sz="2800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F14EC8FF-C0B2-4828-8594-FC408029F597}"/>
              </a:ext>
            </a:extLst>
          </p:cNvPr>
          <p:cNvSpPr/>
          <p:nvPr/>
        </p:nvSpPr>
        <p:spPr>
          <a:xfrm>
            <a:off x="518561" y="3511034"/>
            <a:ext cx="2452807" cy="31910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Скорочення обчислювальних витрат, зменшення часу навчання моделей, економія ресурсів.</a:t>
            </a:r>
            <a:endParaRPr lang="en-US" sz="2000" dirty="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3EFB498F-C84A-4FD2-B85D-27ADABF35997}"/>
              </a:ext>
            </a:extLst>
          </p:cNvPr>
          <p:cNvSpPr/>
          <p:nvPr/>
        </p:nvSpPr>
        <p:spPr>
          <a:xfrm>
            <a:off x="3520960" y="2941677"/>
            <a:ext cx="2452807" cy="5195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Цільові групи</a:t>
            </a:r>
            <a:endParaRPr lang="en-US" sz="2800" dirty="0"/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556DD6DC-2EAA-47B3-AAEE-96C08567DA32}"/>
              </a:ext>
            </a:extLst>
          </p:cNvPr>
          <p:cNvSpPr/>
          <p:nvPr/>
        </p:nvSpPr>
        <p:spPr>
          <a:xfrm>
            <a:off x="3520960" y="3553237"/>
            <a:ext cx="2452807" cy="15955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Розробники, аналітики даних, керівники проектів.</a:t>
            </a:r>
            <a:endParaRPr lang="en-US" sz="2000" dirty="0"/>
          </a:p>
        </p:txBody>
      </p:sp>
      <p:sp>
        <p:nvSpPr>
          <p:cNvPr id="12" name="Text 7">
            <a:extLst>
              <a:ext uri="{FF2B5EF4-FFF2-40B4-BE49-F238E27FC236}">
                <a16:creationId xmlns:a16="http://schemas.microsoft.com/office/drawing/2014/main" id="{D2249F13-2E22-4D7E-8767-76326821F365}"/>
              </a:ext>
            </a:extLst>
          </p:cNvPr>
          <p:cNvSpPr/>
          <p:nvPr/>
        </p:nvSpPr>
        <p:spPr>
          <a:xfrm>
            <a:off x="6523359" y="2941677"/>
            <a:ext cx="2452807" cy="10391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Потреби користувачів</a:t>
            </a:r>
            <a:endParaRPr lang="en-US" sz="2800" dirty="0"/>
          </a:p>
        </p:txBody>
      </p:sp>
      <p:sp>
        <p:nvSpPr>
          <p:cNvPr id="15" name="Text 8">
            <a:extLst>
              <a:ext uri="{FF2B5EF4-FFF2-40B4-BE49-F238E27FC236}">
                <a16:creationId xmlns:a16="http://schemas.microsoft.com/office/drawing/2014/main" id="{26F6C838-9F25-4414-B554-D2900E490177}"/>
              </a:ext>
            </a:extLst>
          </p:cNvPr>
          <p:cNvSpPr/>
          <p:nvPr/>
        </p:nvSpPr>
        <p:spPr>
          <a:xfrm>
            <a:off x="6523359" y="3858220"/>
            <a:ext cx="2452807" cy="21273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Ефективність, масштабованість, надійність, простота використання.</a:t>
            </a:r>
            <a:endParaRPr lang="en-US"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0245E5-6D7C-4BEF-AF53-AAB7F4405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7827" y="860"/>
            <a:ext cx="6079833" cy="82287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/>
          <p:nvPr/>
        </p:nvSpPr>
        <p:spPr>
          <a:xfrm>
            <a:off x="3699986" y="123182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Вибір підходу </a:t>
            </a:r>
            <a:r>
              <a:rPr lang="en-US" sz="4374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до </a:t>
            </a:r>
            <a:r>
              <a:rPr lang="uk-UA" sz="4374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розробки </a:t>
            </a:r>
            <a:r>
              <a:rPr lang="en-US" sz="4374">
                <a:solidFill>
                  <a:srgbClr val="383838"/>
                </a:solidFill>
                <a:latin typeface="Patrick Hand" pitchFamily="34" charset="0"/>
                <a:ea typeface="Inter" panose="02000503000000020004" pitchFamily="2" charset="0"/>
                <a:cs typeface="Patrick Hand" pitchFamily="34" charset="-120"/>
              </a:rPr>
              <a:t>ML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011096" y="2259450"/>
            <a:ext cx="44410" cy="4284821"/>
          </a:xfrm>
          <a:prstGeom prst="roundRect">
            <a:avLst>
              <a:gd name="adj" fmla="val 225151"/>
            </a:avLst>
          </a:prstGeom>
          <a:solidFill>
            <a:srgbClr val="CCCCCC"/>
          </a:solidFill>
          <a:ln/>
        </p:spPr>
      </p:sp>
      <p:sp>
        <p:nvSpPr>
          <p:cNvPr id="7" name="Shape 4"/>
          <p:cNvSpPr/>
          <p:nvPr/>
        </p:nvSpPr>
        <p:spPr>
          <a:xfrm>
            <a:off x="4283213" y="2660750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CCCCC"/>
          </a:solidFill>
          <a:ln/>
        </p:spPr>
      </p:sp>
      <p:sp>
        <p:nvSpPr>
          <p:cNvPr id="8" name="Shape 5"/>
          <p:cNvSpPr/>
          <p:nvPr/>
        </p:nvSpPr>
        <p:spPr>
          <a:xfrm>
            <a:off x="3783270" y="243304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3972698" y="2474715"/>
            <a:ext cx="12108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5255299" y="248162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Model-First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255299" y="2962038"/>
            <a:ext cx="688824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Фокус на оптимізації моделі.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4283213" y="416308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CCCCC"/>
          </a:solidFill>
          <a:ln/>
        </p:spPr>
      </p:sp>
      <p:sp>
        <p:nvSpPr>
          <p:cNvPr id="13" name="Shape 10"/>
          <p:cNvSpPr/>
          <p:nvPr/>
        </p:nvSpPr>
        <p:spPr>
          <a:xfrm>
            <a:off x="3783270" y="393537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3955196" y="3977046"/>
            <a:ext cx="1559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5255299" y="39839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System-First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5255299" y="4464369"/>
            <a:ext cx="688824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Фокус на системній інтеграції.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4283213" y="566541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CCCCC"/>
          </a:solidFill>
          <a:ln/>
        </p:spPr>
      </p:sp>
      <p:sp>
        <p:nvSpPr>
          <p:cNvPr id="18" name="Shape 15"/>
          <p:cNvSpPr/>
          <p:nvPr/>
        </p:nvSpPr>
        <p:spPr>
          <a:xfrm>
            <a:off x="3783270" y="543770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3958530" y="5479376"/>
            <a:ext cx="14930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5255299" y="548628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Вибір підходу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5255299" y="5966699"/>
            <a:ext cx="688824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Оцінка вимог та обмежень.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00329" y="106168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Аналіз даних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00329" y="2246163"/>
            <a:ext cx="4105158" cy="3644933"/>
          </a:xfrm>
          <a:prstGeom prst="roundRect">
            <a:avLst>
              <a:gd name="adj" fmla="val 6057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30119" y="2475955"/>
            <a:ext cx="365117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Доступність даних</a:t>
            </a:r>
            <a:endParaRPr lang="en-US" sz="2800" dirty="0"/>
          </a:p>
        </p:txBody>
      </p:sp>
      <p:sp>
        <p:nvSpPr>
          <p:cNvPr id="8" name="Text 5"/>
          <p:cNvSpPr/>
          <p:nvPr/>
        </p:nvSpPr>
        <p:spPr>
          <a:xfrm>
            <a:off x="1030119" y="2956372"/>
            <a:ext cx="3651170" cy="26608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Джерела</a:t>
            </a:r>
            <a:r>
              <a:rPr lang="uk-UA" sz="200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: </a:t>
            </a:r>
            <a:r>
              <a:rPr lang="en-US" sz="200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KERAS</a:t>
            </a:r>
            <a:r>
              <a:rPr lang="uk-UA" sz="200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.</a:t>
            </a:r>
            <a:r>
              <a:rPr lang="en-US" sz="200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MNIST</a:t>
            </a:r>
            <a:endParaRPr lang="uk-UA" sz="2000">
              <a:solidFill>
                <a:srgbClr val="383838"/>
              </a:solidFill>
              <a:latin typeface="Patrick Hand" pitchFamily="34" charset="0"/>
              <a:ea typeface="Patrick Hand" pitchFamily="34" charset="-122"/>
              <a:cs typeface="Patrick Hand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uk-UA" sz="200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Ф</a:t>
            </a:r>
            <a:r>
              <a:rPr lang="en-US" sz="200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ормати</a:t>
            </a:r>
            <a:r>
              <a:rPr lang="uk-UA" sz="200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: </a:t>
            </a:r>
            <a:r>
              <a:rPr lang="en-US" sz="200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Gray</a:t>
            </a:r>
            <a:endParaRPr lang="uk-UA" sz="2000">
              <a:solidFill>
                <a:srgbClr val="383838"/>
              </a:solidFill>
              <a:latin typeface="Patrick Hand" pitchFamily="34" charset="0"/>
              <a:ea typeface="Patrick Hand" pitchFamily="34" charset="-122"/>
              <a:cs typeface="Patrick Hand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uk-UA" sz="200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О</a:t>
            </a:r>
            <a:r>
              <a:rPr lang="en-US" sz="200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бмеження</a:t>
            </a:r>
            <a:r>
              <a:rPr lang="uk-UA" sz="200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:</a:t>
            </a:r>
            <a:endParaRPr lang="uk-UA" sz="2000" dirty="0">
              <a:solidFill>
                <a:srgbClr val="383838"/>
              </a:solidFill>
              <a:latin typeface="Patrick Hand" pitchFamily="34" charset="0"/>
              <a:ea typeface="Patrick Hand" pitchFamily="34" charset="-122"/>
              <a:cs typeface="Patrick Hand" pitchFamily="34" charset="-120"/>
            </a:endParaRPr>
          </a:p>
          <a:p>
            <a:pPr marL="285750" indent="-285750">
              <a:lnSpc>
                <a:spcPts val="2799"/>
              </a:lnSpc>
              <a:buFontTx/>
              <a:buChar char="-"/>
            </a:pPr>
            <a:r>
              <a:rPr lang="uk-UA" sz="200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одноканальні зображення</a:t>
            </a:r>
          </a:p>
          <a:p>
            <a:pPr marL="285750" indent="-285750">
              <a:lnSpc>
                <a:spcPts val="2799"/>
              </a:lnSpc>
              <a:buFontTx/>
              <a:buChar char="-"/>
            </a:pPr>
            <a:r>
              <a:rPr lang="uk-UA" sz="200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Розмір 28х28</a:t>
            </a:r>
          </a:p>
        </p:txBody>
      </p:sp>
      <p:sp>
        <p:nvSpPr>
          <p:cNvPr id="12" name="Shape 9"/>
          <p:cNvSpPr/>
          <p:nvPr/>
        </p:nvSpPr>
        <p:spPr>
          <a:xfrm>
            <a:off x="5512179" y="2246163"/>
            <a:ext cx="4105157" cy="3644933"/>
          </a:xfrm>
          <a:prstGeom prst="roundRect">
            <a:avLst>
              <a:gd name="adj" fmla="val 7719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5741968" y="247595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Метрики якості</a:t>
            </a:r>
            <a:endParaRPr lang="en-US" sz="2800" dirty="0"/>
          </a:p>
        </p:txBody>
      </p:sp>
      <p:sp>
        <p:nvSpPr>
          <p:cNvPr id="14" name="Text 11"/>
          <p:cNvSpPr/>
          <p:nvPr/>
        </p:nvSpPr>
        <p:spPr>
          <a:xfrm>
            <a:off x="5741968" y="2956371"/>
            <a:ext cx="3651170" cy="2660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Точність </a:t>
            </a:r>
            <a:endParaRPr lang="uk-UA" sz="2000">
              <a:solidFill>
                <a:srgbClr val="383838"/>
              </a:solidFill>
              <a:latin typeface="Patrick Hand" pitchFamily="34" charset="0"/>
              <a:ea typeface="Patrick Hand" pitchFamily="34" charset="-122"/>
              <a:cs typeface="Patrick Hand" pitchFamily="34" charset="-120"/>
            </a:endParaRPr>
          </a:p>
          <a:p>
            <a:pPr>
              <a:lnSpc>
                <a:spcPct val="150000"/>
              </a:lnSpc>
            </a:pPr>
            <a:r>
              <a:rPr lang="uk-UA" sz="200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П</a:t>
            </a:r>
            <a:r>
              <a:rPr lang="en-US" sz="200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овнота</a:t>
            </a:r>
            <a:endParaRPr lang="uk-UA" sz="2000">
              <a:solidFill>
                <a:srgbClr val="383838"/>
              </a:solidFill>
              <a:latin typeface="Patrick Hand" pitchFamily="34" charset="0"/>
              <a:ea typeface="Patrick Hand" pitchFamily="34" charset="-122"/>
              <a:cs typeface="Patrick Hand" pitchFamily="34" charset="-120"/>
            </a:endParaRPr>
          </a:p>
          <a:p>
            <a:pPr>
              <a:lnSpc>
                <a:spcPct val="150000"/>
              </a:lnSpc>
            </a:pPr>
            <a:r>
              <a:rPr lang="uk-UA" sz="200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Чистота</a:t>
            </a:r>
          </a:p>
          <a:p>
            <a:pPr>
              <a:lnSpc>
                <a:spcPct val="150000"/>
              </a:lnSpc>
            </a:pPr>
            <a:r>
              <a:rPr lang="uk-UA" sz="200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П</a:t>
            </a:r>
            <a:r>
              <a:rPr lang="en-US" sz="200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ослідовність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3093363" y="319318"/>
            <a:ext cx="7987013" cy="710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uk-UA" sz="4374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Припущення та залежності 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592459" y="134126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81887" y="1382939"/>
            <a:ext cx="12108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Shape 7"/>
          <p:cNvSpPr/>
          <p:nvPr/>
        </p:nvSpPr>
        <p:spPr>
          <a:xfrm>
            <a:off x="7539582" y="134126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711508" y="1382940"/>
            <a:ext cx="1559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1304105" y="1341267"/>
            <a:ext cx="4023147" cy="4999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Припущення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1092402" y="1842303"/>
            <a:ext cx="5675307" cy="58628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Наявність достатнього обсягу високоякісних зображень для навчання моделей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Доступність обчислювальних ресурсів (СPU/</a:t>
            </a:r>
            <a:r>
              <a:rPr lang="en-US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GPU</a:t>
            </a:r>
            <a:r>
              <a:rPr lang="uk-UA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для ефективного тренування моделей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Можливість налаштування гіперпараметрів моделей для оптимізації співвідношення розміру/якості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Припущення, що вхідні дані (зображення) надходитимуть у стандартних форматах та дотримуватимуться певних критеріїв якості.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Припущення, що дані, що надходять до системи, не містять критичних помилок або аномалій, які можуть вплинути на процес редукції.</a:t>
            </a:r>
          </a:p>
        </p:txBody>
      </p:sp>
      <p:sp>
        <p:nvSpPr>
          <p:cNvPr id="15" name="Text 13"/>
          <p:cNvSpPr/>
          <p:nvPr/>
        </p:nvSpPr>
        <p:spPr>
          <a:xfrm>
            <a:off x="8228953" y="1341267"/>
            <a:ext cx="3227941" cy="4581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uk-UA" sz="3200">
                <a:solidFill>
                  <a:srgbClr val="383838"/>
                </a:solidFill>
              </a:rPr>
              <a:t>Залежності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8228952" y="1842302"/>
            <a:ext cx="5675307" cy="58628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uk-UA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Бібліотеки та фреймворки для обробки зображень та машинного навчання: </a:t>
            </a:r>
          </a:p>
          <a:p>
            <a:pPr marL="403225" lvl="1" indent="-282575" algn="just">
              <a:buFont typeface="Arial" panose="020B0604020202020204" pitchFamily="34" charset="0"/>
              <a:buChar char="•"/>
            </a:pPr>
            <a:r>
              <a:rPr lang="en-US" sz="2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NumPy</a:t>
            </a:r>
            <a:r>
              <a:rPr lang="en-US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uk-UA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Робота з багатовимірними масивами даних.</a:t>
            </a:r>
          </a:p>
          <a:p>
            <a:pPr marL="403225" lvl="1" indent="-282575" algn="just">
              <a:buFont typeface="Arial" panose="020B0604020202020204" pitchFamily="34" charset="0"/>
              <a:buChar char="•"/>
            </a:pPr>
            <a:r>
              <a:rPr lang="en-US" sz="2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Pandas</a:t>
            </a:r>
            <a:r>
              <a:rPr lang="en-US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uk-UA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Аналіз табличних даних.</a:t>
            </a:r>
          </a:p>
          <a:p>
            <a:pPr marL="403225" lvl="1" indent="-282575" algn="just">
              <a:buFont typeface="Arial" panose="020B0604020202020204" pitchFamily="34" charset="0"/>
              <a:buChar char="•"/>
            </a:pPr>
            <a:r>
              <a:rPr lang="en-US" sz="2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Seaborn</a:t>
            </a:r>
            <a:r>
              <a:rPr lang="en-US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uk-UA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Візуалізація даних.</a:t>
            </a:r>
          </a:p>
          <a:p>
            <a:pPr marL="403225" lvl="1" indent="-282575" algn="just">
              <a:buFont typeface="Arial" panose="020B0604020202020204" pitchFamily="34" charset="0"/>
              <a:buChar char="•"/>
            </a:pPr>
            <a:r>
              <a:rPr lang="en-US" sz="2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Matplotlib</a:t>
            </a:r>
            <a:r>
              <a:rPr lang="en-US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uk-UA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Створення 2</a:t>
            </a:r>
            <a:r>
              <a:rPr lang="en-US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 </a:t>
            </a:r>
            <a:r>
              <a:rPr lang="uk-UA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 3</a:t>
            </a:r>
            <a:r>
              <a:rPr lang="en-US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 </a:t>
            </a:r>
            <a:r>
              <a:rPr lang="uk-UA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графіків.</a:t>
            </a:r>
          </a:p>
          <a:p>
            <a:pPr marL="403225" lvl="1" indent="-282575" algn="just">
              <a:buFont typeface="Arial" panose="020B0604020202020204" pitchFamily="34" charset="0"/>
              <a:buChar char="•"/>
            </a:pPr>
            <a:r>
              <a:rPr lang="en-US" sz="2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TensorFlow</a:t>
            </a:r>
            <a:r>
              <a:rPr lang="en-US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uk-UA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Створення та навчання моделей машинного навчання.</a:t>
            </a:r>
          </a:p>
          <a:p>
            <a:pPr marL="403225" lvl="1" indent="-282575" algn="just">
              <a:buFont typeface="Arial" panose="020B0604020202020204" pitchFamily="34" charset="0"/>
              <a:buChar char="•"/>
            </a:pPr>
            <a:r>
              <a:rPr lang="en-US" sz="2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Keras</a:t>
            </a:r>
            <a:r>
              <a:rPr lang="uk-UA" sz="2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_</a:t>
            </a:r>
            <a:r>
              <a:rPr lang="en-US" sz="2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Tuner</a:t>
            </a:r>
            <a:r>
              <a:rPr lang="en-US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uk-UA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Автоматичне налаштування гіперпараметрів моделей.</a:t>
            </a:r>
          </a:p>
          <a:p>
            <a:pPr marL="403225" lvl="1" indent="-282575" algn="just">
              <a:buFont typeface="Arial" panose="020B0604020202020204" pitchFamily="34" charset="0"/>
              <a:buChar char="•"/>
            </a:pPr>
            <a:r>
              <a:rPr lang="en-US" sz="2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Scikit-learn</a:t>
            </a:r>
            <a:r>
              <a:rPr lang="en-US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uk-UA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Створення та навчання моделей машинного навчання.</a:t>
            </a:r>
          </a:p>
          <a:p>
            <a:pPr marL="403225" lvl="1" indent="-282575" algn="just">
              <a:buFont typeface="Arial" panose="020B0604020202020204" pitchFamily="34" charset="0"/>
              <a:buChar char="•"/>
            </a:pPr>
            <a:r>
              <a:rPr lang="en-US" sz="2200" b="1">
                <a:latin typeface="Times New Roman" panose="02020603050405020304" pitchFamily="18" charset="0"/>
                <a:ea typeface="Times New Roman" panose="02020603050405020304" pitchFamily="18" charset="0"/>
              </a:rPr>
              <a:t>CUDA+cuDNN</a:t>
            </a:r>
            <a:r>
              <a:rPr lang="uk-UA" sz="2200" b="1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uk-UA" sz="2200">
                <a:latin typeface="Times New Roman" panose="02020603050405020304" pitchFamily="18" charset="0"/>
                <a:ea typeface="Times New Roman" panose="02020603050405020304" pitchFamily="18" charset="0"/>
              </a:rPr>
              <a:t>для тренування на відеокарті </a:t>
            </a:r>
            <a:r>
              <a:rPr lang="en-US" sz="2200">
                <a:latin typeface="Times New Roman" panose="02020603050405020304" pitchFamily="18" charset="0"/>
                <a:ea typeface="Times New Roman" panose="02020603050405020304" pitchFamily="18" charset="0"/>
              </a:rPr>
              <a:t>NVIDIA</a:t>
            </a:r>
            <a:endParaRPr lang="uk-UA" sz="2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/>
            <a:endParaRPr lang="uk-UA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264563" y="93476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marR="0" lvl="0" indent="0" algn="l" defTabSz="914400" rtl="0" eaLnBrk="1" fontAlgn="auto" latinLnBrk="0" hangingPunct="1">
              <a:lnSpc>
                <a:spcPts val="546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74" b="0" i="0" u="none" strike="noStrike" kern="1200" cap="none" spc="0" normalizeH="0" baseline="0" noProof="0" dirty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Підготовка даних</a:t>
            </a:r>
            <a:endParaRPr kumimoji="0" lang="en-US" sz="4374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563" y="1962388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708791" y="2184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marR="0" lvl="0" indent="0" algn="l" defTabSz="914400" rtl="0" eaLnBrk="1" fontAlgn="auto" latinLnBrk="0" hangingPunct="1">
              <a:lnSpc>
                <a:spcPts val="273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87" b="0" i="0" u="none" strike="noStrike" kern="1200" cap="none" spc="0" normalizeH="0" baseline="0" noProof="0" dirty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Завантаження</a:t>
            </a:r>
            <a:endParaRPr kumimoji="0" lang="en-US" sz="218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4"/>
          <p:cNvSpPr/>
          <p:nvPr/>
        </p:nvSpPr>
        <p:spPr>
          <a:xfrm>
            <a:off x="2708791" y="2664976"/>
            <a:ext cx="699932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marR="0" lvl="0" indent="0" algn="l" defTabSz="914400" rtl="0" eaLnBrk="1" fontAlgn="auto" latinLnBrk="0" hangingPunct="1">
              <a:lnSpc>
                <a:spcPts val="27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50" b="0" i="0" u="none" strike="noStrike" kern="1200" cap="none" spc="0" normalizeH="0" baseline="0" noProof="0" dirty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Загрузка датасету MNIST з офіційного джерела.</a:t>
            </a:r>
            <a:endParaRPr kumimoji="0" lang="en-US" sz="17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4563" y="3739872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708791" y="3962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marR="0" lvl="0" indent="0" algn="l" defTabSz="914400" rtl="0" eaLnBrk="1" fontAlgn="auto" latinLnBrk="0" hangingPunct="1">
              <a:lnSpc>
                <a:spcPts val="273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87" b="0" i="0" u="none" strike="noStrike" kern="1200" cap="none" spc="0" normalizeH="0" baseline="0" noProof="0" dirty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Нормалізація</a:t>
            </a:r>
            <a:endParaRPr kumimoji="0" lang="en-US" sz="218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 6"/>
          <p:cNvSpPr/>
          <p:nvPr/>
        </p:nvSpPr>
        <p:spPr>
          <a:xfrm>
            <a:off x="2708791" y="4442460"/>
            <a:ext cx="699932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marR="0" lvl="0" indent="0" algn="l" defTabSz="914400" rtl="0" eaLnBrk="1" fontAlgn="auto" latinLnBrk="0" hangingPunct="1">
              <a:lnSpc>
                <a:spcPts val="27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50" b="0" i="0" u="none" strike="noStrike" kern="1200" cap="none" spc="0" normalizeH="0" baseline="0" noProof="0" dirty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Приведення до єдиного масштабу [0, 1].</a:t>
            </a:r>
            <a:endParaRPr kumimoji="0" lang="en-US" sz="17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563" y="5517356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708791" y="57395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marR="0" lvl="0" indent="0" algn="l" defTabSz="914400" rtl="0" eaLnBrk="1" fontAlgn="auto" latinLnBrk="0" hangingPunct="1">
              <a:lnSpc>
                <a:spcPts val="273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87" b="0" i="0" u="none" strike="noStrike" kern="1200" cap="none" spc="0" normalizeH="0" baseline="0" noProof="0" dirty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Трансформація</a:t>
            </a:r>
            <a:endParaRPr kumimoji="0" lang="en-US" sz="218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8"/>
          <p:cNvSpPr/>
          <p:nvPr/>
        </p:nvSpPr>
        <p:spPr>
          <a:xfrm>
            <a:off x="2708791" y="6219944"/>
            <a:ext cx="699932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marR="0" lvl="0" indent="0" algn="l" defTabSz="914400" rtl="0" eaLnBrk="1" fontAlgn="auto" latinLnBrk="0" hangingPunct="1">
              <a:lnSpc>
                <a:spcPts val="27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50" b="0" i="0" u="none" strike="noStrike" kern="1200" cap="none" spc="0" normalizeH="0" baseline="0" noProof="0" dirty="0">
                <a:ln>
                  <a:noFill/>
                </a:ln>
                <a:solidFill>
                  <a:srgbClr val="383838"/>
                </a:solidFill>
                <a:effectLst/>
                <a:uLnTx/>
                <a:uFillTx/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Зміна формату та структури з матричного у векторне представлення.</a:t>
            </a:r>
            <a:endParaRPr kumimoji="0" lang="en-US" sz="17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426170" y="23475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Архітектура </a:t>
            </a:r>
            <a:r>
              <a:rPr lang="uk-UA" sz="4374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додатку</a:t>
            </a:r>
            <a:endParaRPr lang="en-US" sz="4374" dirty="0"/>
          </a:p>
        </p:txBody>
      </p:sp>
      <p:grpSp>
        <p:nvGrpSpPr>
          <p:cNvPr id="12" name="Групувати 11">
            <a:extLst>
              <a:ext uri="{FF2B5EF4-FFF2-40B4-BE49-F238E27FC236}">
                <a16:creationId xmlns:a16="http://schemas.microsoft.com/office/drawing/2014/main" id="{D9B00300-D5EB-4039-A1B0-162D9E2CB024}"/>
              </a:ext>
            </a:extLst>
          </p:cNvPr>
          <p:cNvGrpSpPr/>
          <p:nvPr/>
        </p:nvGrpSpPr>
        <p:grpSpPr>
          <a:xfrm>
            <a:off x="237434" y="929128"/>
            <a:ext cx="14155532" cy="7300472"/>
            <a:chOff x="152400" y="152400"/>
            <a:chExt cx="7315199" cy="3768955"/>
          </a:xfrm>
        </p:grpSpPr>
        <p:pic>
          <p:nvPicPr>
            <p:cNvPr id="13" name="Shape 8">
              <a:extLst>
                <a:ext uri="{FF2B5EF4-FFF2-40B4-BE49-F238E27FC236}">
                  <a16:creationId xmlns:a16="http://schemas.microsoft.com/office/drawing/2014/main" id="{73511D62-5062-473D-B998-CFB0EE75BC82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52400"/>
              <a:ext cx="7315199" cy="376895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264563" y="145851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Алгоритми редукції</a:t>
            </a:r>
            <a:endParaRPr lang="en-US" sz="4374"/>
          </a:p>
        </p:txBody>
      </p:sp>
      <p:sp>
        <p:nvSpPr>
          <p:cNvPr id="6" name="Shape 3"/>
          <p:cNvSpPr/>
          <p:nvPr/>
        </p:nvSpPr>
        <p:spPr>
          <a:xfrm>
            <a:off x="1575673" y="2486144"/>
            <a:ext cx="44410" cy="4284821"/>
          </a:xfrm>
          <a:prstGeom prst="roundRect">
            <a:avLst>
              <a:gd name="adj" fmla="val 225151"/>
            </a:avLst>
          </a:prstGeom>
          <a:solidFill>
            <a:srgbClr val="CCCCCC"/>
          </a:solidFill>
          <a:ln/>
        </p:spPr>
      </p:sp>
      <p:sp>
        <p:nvSpPr>
          <p:cNvPr id="7" name="Shape 4"/>
          <p:cNvSpPr/>
          <p:nvPr/>
        </p:nvSpPr>
        <p:spPr>
          <a:xfrm>
            <a:off x="1847790" y="288744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CCCCC"/>
          </a:solidFill>
          <a:ln/>
        </p:spPr>
      </p:sp>
      <p:sp>
        <p:nvSpPr>
          <p:cNvPr id="8" name="Shape 5"/>
          <p:cNvSpPr/>
          <p:nvPr/>
        </p:nvSpPr>
        <p:spPr>
          <a:xfrm>
            <a:off x="1347847" y="265973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537275" y="2701409"/>
            <a:ext cx="12108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1</a:t>
            </a:r>
            <a:endParaRPr lang="en-US" sz="2624"/>
          </a:p>
        </p:txBody>
      </p:sp>
      <p:sp>
        <p:nvSpPr>
          <p:cNvPr id="10" name="Text 7"/>
          <p:cNvSpPr/>
          <p:nvPr/>
        </p:nvSpPr>
        <p:spPr>
          <a:xfrm>
            <a:off x="2819876" y="4162068"/>
            <a:ext cx="408372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Сингулярне розкладання (SVD)</a:t>
            </a:r>
            <a:endParaRPr lang="en-US" sz="2187"/>
          </a:p>
        </p:txBody>
      </p:sp>
      <p:sp>
        <p:nvSpPr>
          <p:cNvPr id="11" name="Text 8"/>
          <p:cNvSpPr/>
          <p:nvPr/>
        </p:nvSpPr>
        <p:spPr>
          <a:xfrm>
            <a:off x="2819876" y="4642485"/>
            <a:ext cx="436316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Лінійна редукція розмірності</a:t>
            </a:r>
            <a:endParaRPr lang="en-US" sz="1750"/>
          </a:p>
        </p:txBody>
      </p:sp>
      <p:sp>
        <p:nvSpPr>
          <p:cNvPr id="12" name="Shape 9"/>
          <p:cNvSpPr/>
          <p:nvPr/>
        </p:nvSpPr>
        <p:spPr>
          <a:xfrm>
            <a:off x="1847790" y="438977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CCCCC"/>
          </a:solidFill>
          <a:ln/>
        </p:spPr>
      </p:sp>
      <p:sp>
        <p:nvSpPr>
          <p:cNvPr id="13" name="Shape 10"/>
          <p:cNvSpPr/>
          <p:nvPr/>
        </p:nvSpPr>
        <p:spPr>
          <a:xfrm>
            <a:off x="1347847" y="416206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519773" y="4203740"/>
            <a:ext cx="1559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2</a:t>
            </a:r>
            <a:endParaRPr lang="en-US" sz="2624"/>
          </a:p>
        </p:txBody>
      </p:sp>
      <p:sp>
        <p:nvSpPr>
          <p:cNvPr id="15" name="Text 12"/>
          <p:cNvSpPr/>
          <p:nvPr/>
        </p:nvSpPr>
        <p:spPr>
          <a:xfrm>
            <a:off x="2814631" y="267982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Автоенкодер</a:t>
            </a:r>
            <a:endParaRPr lang="en-US" sz="2187"/>
          </a:p>
        </p:txBody>
      </p:sp>
      <p:sp>
        <p:nvSpPr>
          <p:cNvPr id="16" name="Text 13"/>
          <p:cNvSpPr/>
          <p:nvPr/>
        </p:nvSpPr>
        <p:spPr>
          <a:xfrm>
            <a:off x="2814631" y="3160247"/>
            <a:ext cx="501975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Нелінійне кодування-декодування зображень</a:t>
            </a:r>
            <a:endParaRPr lang="en-US" sz="1750"/>
          </a:p>
        </p:txBody>
      </p:sp>
      <p:sp>
        <p:nvSpPr>
          <p:cNvPr id="17" name="Shape 14"/>
          <p:cNvSpPr/>
          <p:nvPr/>
        </p:nvSpPr>
        <p:spPr>
          <a:xfrm>
            <a:off x="1847790" y="589210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CCCCC"/>
          </a:solidFill>
          <a:ln/>
        </p:spPr>
      </p:sp>
      <p:sp>
        <p:nvSpPr>
          <p:cNvPr id="18" name="Shape 15"/>
          <p:cNvSpPr/>
          <p:nvPr/>
        </p:nvSpPr>
        <p:spPr>
          <a:xfrm>
            <a:off x="1347847" y="566439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1523107" y="5706070"/>
            <a:ext cx="14930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3</a:t>
            </a:r>
            <a:endParaRPr lang="en-US" sz="2624"/>
          </a:p>
        </p:txBody>
      </p:sp>
      <p:sp>
        <p:nvSpPr>
          <p:cNvPr id="20" name="Text 17"/>
          <p:cNvSpPr/>
          <p:nvPr/>
        </p:nvSpPr>
        <p:spPr>
          <a:xfrm>
            <a:off x="2819876" y="5712976"/>
            <a:ext cx="436316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Комбінація автоенкодер</a:t>
            </a:r>
            <a:r>
              <a:rPr lang="uk-UA" sz="2187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а та </a:t>
            </a:r>
            <a:r>
              <a:rPr lang="en-US" sz="2187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SVD</a:t>
            </a:r>
            <a:endParaRPr lang="en-US" sz="2187"/>
          </a:p>
        </p:txBody>
      </p:sp>
      <p:sp>
        <p:nvSpPr>
          <p:cNvPr id="21" name="Text 18"/>
          <p:cNvSpPr/>
          <p:nvPr/>
        </p:nvSpPr>
        <p:spPr>
          <a:xfrm>
            <a:off x="2819876" y="6193393"/>
            <a:ext cx="688824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Поєднання переваг обох підходів</a:t>
            </a:r>
            <a:endParaRPr lang="en-US" sz="17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2184</Words>
  <Application>Microsoft Office PowerPoint</Application>
  <PresentationFormat>Довільний</PresentationFormat>
  <Paragraphs>333</Paragraphs>
  <Slides>23</Slides>
  <Notes>19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23</vt:i4>
      </vt:variant>
    </vt:vector>
  </HeadingPairs>
  <TitlesOfParts>
    <vt:vector size="30" baseType="lpstr">
      <vt:lpstr>Arial</vt:lpstr>
      <vt:lpstr>Calibri</vt:lpstr>
      <vt:lpstr>Inter</vt:lpstr>
      <vt:lpstr>Patrick Hand</vt:lpstr>
      <vt:lpstr>Times New Roman</vt:lpstr>
      <vt:lpstr>ui-sans-serif</vt:lpstr>
      <vt:lpstr>Office Theme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Микола Максимович</cp:lastModifiedBy>
  <cp:revision>54</cp:revision>
  <dcterms:created xsi:type="dcterms:W3CDTF">2024-05-25T08:35:43Z</dcterms:created>
  <dcterms:modified xsi:type="dcterms:W3CDTF">2024-05-27T07:05:57Z</dcterms:modified>
</cp:coreProperties>
</file>