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0" autoAdjust="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817369" y="1083299"/>
            <a:ext cx="695325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High Value Customer Summary Table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2E7D22-D6E9-4A4A-FEA0-07E963B0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8539"/>
              </p:ext>
            </p:extLst>
          </p:nvPr>
        </p:nvGraphicFramePr>
        <p:xfrm>
          <a:off x="398033" y="2016010"/>
          <a:ext cx="8659903" cy="2863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188">
                  <a:extLst>
                    <a:ext uri="{9D8B030D-6E8A-4147-A177-3AD203B41FA5}">
                      <a16:colId xmlns:a16="http://schemas.microsoft.com/office/drawing/2014/main" val="177822810"/>
                    </a:ext>
                  </a:extLst>
                </a:gridCol>
                <a:gridCol w="1301676">
                  <a:extLst>
                    <a:ext uri="{9D8B030D-6E8A-4147-A177-3AD203B41FA5}">
                      <a16:colId xmlns:a16="http://schemas.microsoft.com/office/drawing/2014/main" val="497167508"/>
                    </a:ext>
                  </a:extLst>
                </a:gridCol>
                <a:gridCol w="860611">
                  <a:extLst>
                    <a:ext uri="{9D8B030D-6E8A-4147-A177-3AD203B41FA5}">
                      <a16:colId xmlns:a16="http://schemas.microsoft.com/office/drawing/2014/main" val="3258840518"/>
                    </a:ext>
                  </a:extLst>
                </a:gridCol>
                <a:gridCol w="1818041">
                  <a:extLst>
                    <a:ext uri="{9D8B030D-6E8A-4147-A177-3AD203B41FA5}">
                      <a16:colId xmlns:a16="http://schemas.microsoft.com/office/drawing/2014/main" val="53759572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88204642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319037625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645442157"/>
                    </a:ext>
                  </a:extLst>
                </a:gridCol>
              </a:tblGrid>
              <a:tr h="6506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Customer ID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Gender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Age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Past 3 years bike related purchases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Job industry category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Owns car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State</a:t>
                      </a:r>
                    </a:p>
                  </a:txBody>
                  <a:tcPr marT="19050" marB="19050" anchor="ctr"/>
                </a:tc>
                <a:extLst>
                  <a:ext uri="{0D108BD9-81ED-4DB2-BD59-A6C34878D82A}">
                    <a16:rowId xmlns:a16="http://schemas.microsoft.com/office/drawing/2014/main" val="927565658"/>
                  </a:ext>
                </a:extLst>
              </a:tr>
              <a:tr h="56277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272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47.0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Manufacturing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NSW</a:t>
                      </a:r>
                    </a:p>
                  </a:txBody>
                  <a:tcPr marT="19050" marB="19050" anchor="ctr"/>
                </a:tc>
                <a:extLst>
                  <a:ext uri="{0D108BD9-81ED-4DB2-BD59-A6C34878D82A}">
                    <a16:rowId xmlns:a16="http://schemas.microsoft.com/office/drawing/2014/main" val="278883469"/>
                  </a:ext>
                </a:extLst>
              </a:tr>
              <a:tr h="56277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546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51.0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Financial Services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NSW</a:t>
                      </a:r>
                    </a:p>
                  </a:txBody>
                  <a:tcPr marT="19050" marB="19050" anchor="ctr"/>
                </a:tc>
                <a:extLst>
                  <a:ext uri="{0D108BD9-81ED-4DB2-BD59-A6C34878D82A}">
                    <a16:rowId xmlns:a16="http://schemas.microsoft.com/office/drawing/2014/main" val="68876237"/>
                  </a:ext>
                </a:extLst>
              </a:tr>
              <a:tr h="56277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683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45.0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Health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NSW</a:t>
                      </a:r>
                    </a:p>
                  </a:txBody>
                  <a:tcPr marT="19050" marB="19050" anchor="ctr"/>
                </a:tc>
                <a:extLst>
                  <a:ext uri="{0D108BD9-81ED-4DB2-BD59-A6C34878D82A}">
                    <a16:rowId xmlns:a16="http://schemas.microsoft.com/office/drawing/2014/main" val="139148288"/>
                  </a:ext>
                </a:extLst>
              </a:tr>
              <a:tr h="524579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315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45.0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96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Manufacturing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VIC</a:t>
                      </a:r>
                    </a:p>
                  </a:txBody>
                  <a:tcPr marT="19050" marB="19050" anchor="ctr"/>
                </a:tc>
                <a:extLst>
                  <a:ext uri="{0D108BD9-81ED-4DB2-BD59-A6C34878D82A}">
                    <a16:rowId xmlns:a16="http://schemas.microsoft.com/office/drawing/2014/main" val="14980686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28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New Customer list we will analyze the columns :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810815" y="177610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Age 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Industry 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State that owns car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Purchased bike 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(1) – Age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35E13-6E17-758E-1CB5-DFD4C463661A}"/>
              </a:ext>
            </a:extLst>
          </p:cNvPr>
          <p:cNvSpPr txBox="1"/>
          <p:nvPr/>
        </p:nvSpPr>
        <p:spPr>
          <a:xfrm>
            <a:off x="205025" y="1398555"/>
            <a:ext cx="4097243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r>
              <a:rPr lang="en-US" b="1" dirty="0"/>
              <a:t> customer are from 41-50  age and followed by age range of 61-70.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Fewer customer are from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age group o</a:t>
            </a:r>
            <a:r>
              <a:rPr lang="en-US" b="1" dirty="0"/>
              <a:t>f 0-20 &amp; 91+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Moderate number of new customer are from age range 21-30 &amp; 51-60.</a:t>
            </a: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ACB1D-3301-2C5E-C5EC-60184E4E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68" y="820525"/>
            <a:ext cx="4688884" cy="411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(2) – Bike purchased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35E13-6E17-758E-1CB5-DFD4C463661A}"/>
              </a:ext>
            </a:extLst>
          </p:cNvPr>
          <p:cNvSpPr txBox="1"/>
          <p:nvPr/>
        </p:nvSpPr>
        <p:spPr>
          <a:xfrm>
            <a:off x="205025" y="1398555"/>
            <a:ext cx="4097243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From this Last past three year the highest purchased done by age group of 41-50.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And Female customer purchase more than male customer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In Female , age range 41-50 &amp; 51 – 60 has higher purchased.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In male , age range 41-50 &amp; 21-30 has moderate purchased as compared to female .</a:t>
            </a: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B592A2-D4B1-D0F5-5585-7B109F93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10" y="840001"/>
            <a:ext cx="4720590" cy="43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10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(3) – Job Industry(1)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35E13-6E17-758E-1CB5-DFD4C463661A}"/>
              </a:ext>
            </a:extLst>
          </p:cNvPr>
          <p:cNvSpPr txBox="1"/>
          <p:nvPr/>
        </p:nvSpPr>
        <p:spPr>
          <a:xfrm>
            <a:off x="205025" y="1398555"/>
            <a:ext cx="4097243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 new customer are mostly from the Financial service , Manufacturing and Health Industry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Therefore the this Top three industry job are high profit generating job as shown in the chart.</a:t>
            </a: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DCD758-2E4C-4E6E-B8EC-C3D1E789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68" y="1020358"/>
            <a:ext cx="4865433" cy="412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93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(3) – Job Industry(2)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35E13-6E17-758E-1CB5-DFD4C463661A}"/>
              </a:ext>
            </a:extLst>
          </p:cNvPr>
          <p:cNvSpPr txBox="1"/>
          <p:nvPr/>
        </p:nvSpPr>
        <p:spPr>
          <a:xfrm>
            <a:off x="205025" y="1398555"/>
            <a:ext cx="4097243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 Top Industry which purchased the bikes is Financial service industry , and followed by </a:t>
            </a:r>
            <a:r>
              <a:rPr lang="en-US" b="1" dirty="0" err="1"/>
              <a:t>Manufaturing</a:t>
            </a:r>
            <a:r>
              <a:rPr lang="en-US" b="1" dirty="0"/>
              <a:t> &amp; Health industry.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 lowest bike purchased is in Telecommunication &amp; agriculture sector.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9AE03D-7400-AD06-D946-4D4FDBE0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90" y="840000"/>
            <a:ext cx="4560570" cy="43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11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(4) – Car owned by states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35E13-6E17-758E-1CB5-DFD4C463661A}"/>
              </a:ext>
            </a:extLst>
          </p:cNvPr>
          <p:cNvSpPr txBox="1"/>
          <p:nvPr/>
        </p:nvSpPr>
        <p:spPr>
          <a:xfrm>
            <a:off x="205025" y="1398555"/>
            <a:ext cx="4097243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 Highest number of car not owned is in state NSW . Therefore there great chance they can purchase bike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And Therefore the customer owns car means they will not purchase bike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b="1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b="1" dirty="0"/>
              <a:t>Therefore the customer from NSW have highest chances of purchase bike.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3292E9-E803-6DA1-EECE-82F6C917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840000"/>
            <a:ext cx="4687141" cy="43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209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Classification </a:t>
            </a:r>
            <a:r>
              <a:rPr lang="en-US" sz="1600" dirty="0"/>
              <a:t>: </a:t>
            </a:r>
            <a:r>
              <a:rPr lang="en-US" sz="1600" i="1" dirty="0"/>
              <a:t>(Targeting High value Customer)</a:t>
            </a:r>
            <a:endParaRPr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50408-C221-04F6-3C41-4D3CA848867D}"/>
              </a:ext>
            </a:extLst>
          </p:cNvPr>
          <p:cNvSpPr txBox="1"/>
          <p:nvPr/>
        </p:nvSpPr>
        <p:spPr>
          <a:xfrm>
            <a:off x="662940" y="1908810"/>
            <a:ext cx="781812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sz="1400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The following are the high-value clients to target from the new list 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b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" sz="1400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Aged between 41 – 50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" b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Most value customer are Female than Male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" b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seervice &amp; Manufacturing  industry 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" sz="1400" b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hey Currently live in NSW &amp; VIC .</a:t>
            </a:r>
            <a:endParaRPr lang="en" sz="1400" b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454</Words>
  <Application>Microsoft Office PowerPoint</Application>
  <PresentationFormat>On-screen Show 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KESHAV SEMWAL</cp:lastModifiedBy>
  <cp:revision>2</cp:revision>
  <dcterms:modified xsi:type="dcterms:W3CDTF">2023-10-10T15:01:55Z</dcterms:modified>
</cp:coreProperties>
</file>