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3"/>
  </p:notesMasterIdLst>
  <p:sldIdLst>
    <p:sldId id="256" r:id="rId2"/>
    <p:sldId id="305" r:id="rId3"/>
    <p:sldId id="306" r:id="rId4"/>
    <p:sldId id="270" r:id="rId5"/>
    <p:sldId id="273" r:id="rId6"/>
    <p:sldId id="278" r:id="rId7"/>
    <p:sldId id="280" r:id="rId8"/>
    <p:sldId id="294" r:id="rId9"/>
    <p:sldId id="307" r:id="rId10"/>
    <p:sldId id="300" r:id="rId11"/>
    <p:sldId id="308" r:id="rId12"/>
  </p:sldIdLst>
  <p:sldSz cx="9144000" cy="5143500" type="screen16x9"/>
  <p:notesSz cx="6858000" cy="9144000"/>
  <p:embeddedFontLst>
    <p:embeddedFont>
      <p:font typeface="ACADEMY ENGRAVED LET PLAIN:1.0" panose="02000000000000000000" pitchFamily="2" charset="0"/>
      <p:regular r:id="rId14"/>
    </p:embeddedFont>
    <p:embeddedFont>
      <p:font typeface="ADLaM Display" panose="02010000000000000000" pitchFamily="2" charset="77"/>
      <p:regular r:id="rId15"/>
    </p:embeddedFont>
    <p:embeddedFont>
      <p:font typeface="Arial Black" panose="020B0604020202020204" pitchFamily="34" charset="0"/>
      <p:regular r:id="rId16"/>
      <p:bold r:id="rId17"/>
    </p:embeddedFont>
    <p:embeddedFont>
      <p:font typeface="Cambria Math" panose="02040503050406030204" pitchFamily="18" charset="0"/>
      <p:regular r:id="rId18"/>
    </p:embeddedFont>
    <p:embeddedFont>
      <p:font typeface="Consolas" panose="020B0609020204030204" pitchFamily="49"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74C0"/>
    <a:srgbClr val="00C0B5"/>
    <a:srgbClr val="D1D1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01"/>
    <p:restoredTop sz="86712"/>
  </p:normalViewPr>
  <p:slideViewPr>
    <p:cSldViewPr snapToGrid="0">
      <p:cViewPr varScale="1">
        <p:scale>
          <a:sx n="146" d="100"/>
          <a:sy n="146" d="100"/>
        </p:scale>
        <p:origin x="10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Hello everyone, I’m </a:t>
            </a:r>
            <a:r>
              <a:rPr lang="en-US" dirty="0" err="1"/>
              <a:t>Hanliang</a:t>
            </a:r>
            <a:r>
              <a:rPr lang="en-US" dirty="0"/>
              <a:t>. It’s my </a:t>
            </a:r>
            <a:r>
              <a:rPr lang="en-US" dirty="0" err="1"/>
              <a:t>honour</a:t>
            </a:r>
            <a:r>
              <a:rPr lang="en-US" dirty="0"/>
              <a:t> to introduce our JFP paper on calculating with contract lenses. This is a joint work with</a:t>
            </a:r>
            <a:endParaRPr dirty="0"/>
          </a:p>
        </p:txBody>
      </p:sp>
      <p:sp>
        <p:nvSpPr>
          <p:cNvPr id="439" name="Google Shape;43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to the calculational example mentioned before, with contract lenses and the calculation laws we develop, we were able to </a:t>
            </a:r>
            <a:r>
              <a:rPr lang="en-US" dirty="0" err="1"/>
              <a:t>bidirectionalise</a:t>
            </a:r>
            <a:r>
              <a:rPr lang="en-US" dirty="0"/>
              <a:t> the string Processing program as composition of </a:t>
            </a:r>
            <a:r>
              <a:rPr lang="en-US" dirty="0" err="1"/>
              <a:t>contrat</a:t>
            </a:r>
            <a:r>
              <a:rPr lang="en-US" dirty="0"/>
              <a:t> lenses. Further, those lenses can be expressed by the combinator we developed. Eventually, we can apply the bidirectional fusion law to fuse the entire program into a single fold.</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11924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conclude, we have developed a bidirectional calculation framework specific to the list data </a:t>
            </a:r>
            <a:r>
              <a:rPr lang="en-US" dirty="0" err="1"/>
              <a:t>structures,please</a:t>
            </a:r>
            <a:r>
              <a:rPr lang="en-US" dirty="0"/>
              <a:t> do check out the paper to find out more combinators and laws and applications. We have also developed an </a:t>
            </a:r>
            <a:r>
              <a:rPr lang="en-US" dirty="0" err="1"/>
              <a:t>Agda</a:t>
            </a:r>
            <a:r>
              <a:rPr lang="en-US" dirty="0"/>
              <a:t> library that formalizes all the contract lens combinators and calculation laws.</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85250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Program calculation is an established technique for reasoning about and optimizing functional programs. A calculation framework consists of many calculation laws that transforms programs in another forms. The transformation is semantics preserving and often have the extra benefits of pruning intermediate data structures and reducing time complexity. For example, the map fusion laws for list data structure states that composition of two maps can be fused into a single map, avoiding the intermediate list produced by the first map. Note that, here we use the semicolon to represent sequential composition, so the composition goes from left to right.</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Also, we have fold fusion law, which is perhaps the most important fusion law, states that, under condition listed in the above, we can fuse a fold composed by another function h into as single fold. Again, avoiding the intermediate data structure produced by the fold.</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We also have fold-map fusion law, which states that a map composed by a fold can be fused into a single fold. </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As a concrete calculational example, consider this string processing function that returns the capitalization of all letters in a string. The initial specification says that we first filter out all letter chars in a string, and for each of this chars, we use </a:t>
            </a:r>
            <a:r>
              <a:rPr lang="en-US" dirty="0" err="1"/>
              <a:t>toUpper</a:t>
            </a:r>
            <a:r>
              <a:rPr lang="en-US" dirty="0"/>
              <a:t> to perform the transformation. To calculate this program,  we first  express the program by using combinators like map and fold. Indeed, list filtering can be expressed by fold. In the next step, we apply the fold fusion law to obtain a final program as a single fold. </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 benefits of calculating this program is two-folds, firstly, the resulting program is more efficient as it avoid producing the intermediate list comparing to the original </a:t>
            </a:r>
            <a:r>
              <a:rPr lang="en-US" dirty="0" err="1"/>
              <a:t>speicificaion</a:t>
            </a:r>
            <a:r>
              <a:rPr lang="en-US" dirty="0"/>
              <a:t>. Secondly, the initial specification is simple, whereas the final program contains a more complicated f function. However, since calculation laws are semantics preserving, we prove that the final program is </a:t>
            </a:r>
            <a:r>
              <a:rPr lang="en-US" dirty="0" err="1"/>
              <a:t>euiqivalent</a:t>
            </a:r>
            <a:r>
              <a:rPr lang="en-US" dirty="0"/>
              <a:t> to the original </a:t>
            </a:r>
            <a:r>
              <a:rPr lang="en-US" dirty="0" err="1"/>
              <a:t>speicification</a:t>
            </a:r>
            <a:r>
              <a:rPr lang="en-US" dirty="0"/>
              <a:t>, without looking into this complicated f.</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So essentially, To calculate a program, one would first express the program as compositions of combinator functions, and use those calculation laws to perform program transformation. Being functions, those combinators usually have the expected nice properties of being total and compositional. </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1898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lens framework is a leading combinator approach to bidirectional programming. A lens comprises of a pair of transformations, a forward transformation get producing a view data object from a source data object; the view data object is subject to direct manipulation, and a backward transformation put which takes a source and a possibly modified view and reflects the modification on the view to the source, producing an updated source data object. We use the type notation with double-headed arrows to represent a lens.</a:t>
            </a:r>
          </a:p>
          <a:p>
            <a:r>
              <a:rPr lang="en-US" dirty="0"/>
              <a:t>In addition to functional behaviors, these two transformations need to satisfy correctness properties, which are these two roundtripping properties.</a:t>
            </a:r>
          </a:p>
          <a:p>
            <a:r>
              <a:rPr lang="en-US" dirty="0"/>
              <a:t>The </a:t>
            </a:r>
            <a:r>
              <a:rPr lang="en-US" dirty="0" err="1"/>
              <a:t>GetPut</a:t>
            </a:r>
            <a:r>
              <a:rPr lang="en-US" dirty="0"/>
              <a:t> states that no-change to the view should be reflected as no-change to the source. While the </a:t>
            </a:r>
            <a:r>
              <a:rPr lang="en-US" dirty="0" err="1"/>
              <a:t>PutGet</a:t>
            </a:r>
            <a:r>
              <a:rPr lang="en-US" dirty="0"/>
              <a:t> property requires that all changes in the view should be completely reflected to the source so that the changed view can be successfully recovered by applying the forward transformation to the updated source.</a:t>
            </a:r>
          </a:p>
          <a:p>
            <a:endParaRPr lang="en-US" dirty="0"/>
          </a:p>
          <a:p>
            <a:r>
              <a:rPr lang="en-US" dirty="0"/>
              <a:t>We are interested in whether we can develop a calculational framework for lenses. Specifically, can we develop a set of lens combinators and related calculation laws.</a:t>
            </a:r>
          </a:p>
          <a:p>
            <a:endParaRPr lang="en-US" dirty="0"/>
          </a:p>
          <a:p>
            <a:r>
              <a:rPr lang="en-US" dirty="0"/>
              <a:t>Turns out it is challenging, as we will see soon in later slides, lenses are compositional but many useful lenses often partially defined.</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55255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just now, one big advantage of lenses is their compositionality. Given a lens l1 from S to V, and a lens l2 from V to T, we can obtain a composed lens from S to T. In the forward direction, lens composition is simply a function composition of the two get functions. In the backward direction, an updated T value is first put back by using the lens l2 and the original V value to obtain an updated V –value. Which is subsequently used to update the original source, by using the lens l1.</a:t>
            </a:r>
          </a:p>
          <a:p>
            <a:endParaRPr lang="en-US" dirty="0"/>
          </a:p>
          <a:p>
            <a:r>
              <a:rPr lang="en-US" dirty="0"/>
              <a:t>Besides functional behavior, the most important things about lens composition is that it preserves correctness. Namely, if the two lenses satisfy round-tripping property, then their composition satisfy round-tripping properties</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71116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Despite being compositional, lenses are often partially defined. In this context, the term partiality links to round-tripping properties, which are strong requirements to the `put` component, as it needs to handle arbitrary view changes.</a:t>
            </a:r>
          </a:p>
          <a:p>
            <a:endParaRPr lang="en-US" dirty="0"/>
          </a:p>
          <a:p>
            <a:r>
              <a:rPr lang="en-US" dirty="0"/>
              <a:t>A lens is partial when its put component cannot successfully restore consistency for certain inputs, even if the get and put functions are total. This partiality can be inherent, where the get component is non-surjective; there is no meaningful put semantics for values outside the codomain of get.</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partiality can also be of design choices. As an example, consider the definition of list mapping as a (high-order) lens. The put direction will first peek head elements of both source and view list and apply the backward transformation on these two elements, the rest of both lists are processed recursively in the same way. If any of the lists are empty, the backward transformation returns empty list.</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lens is partial, as it cannot restore consistency when the view list is updated to be longer than before.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As an example, assuming the component lens l is an identity lens, the forward transformation of this map is a list identify. When the length of the view lists don’t change, the backward transformation simply returns the view list, no law is broken in these cases. However, if the length changes to be longer,  the backward transformation will break the put-get law</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So we kind of have a feeling that, this </a:t>
            </a:r>
            <a:r>
              <a:rPr lang="en-US" dirty="0" err="1"/>
              <a:t>bmap</a:t>
            </a:r>
            <a:r>
              <a:rPr lang="en-US" dirty="0"/>
              <a:t> construction is actually conditionally correct, since if you only allow limited updates to the view, then the round-tripping properties are satisfied, but we want a formal way to describe this kind of conditional correctness. We’re also interested in the compositional behavior of  those partial lenses. And we want to answer the question of whether composition preserves correctness.</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88015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t>
            </a:r>
            <a:r>
              <a:rPr lang="en-US" dirty="0" err="1"/>
              <a:t>infact</a:t>
            </a:r>
            <a:r>
              <a:rPr lang="en-US" dirty="0"/>
              <a:t> In this work, our solution is to extend traditional lenses with a pair of predicates to constrain the changes on the source and view (which we call source and view contracts), so that partial lenses can be constructed correctly and composed well.</a:t>
            </a:r>
          </a:p>
          <a:p>
            <a:endParaRPr lang="en-US" dirty="0"/>
          </a:p>
          <a:p>
            <a:r>
              <a:rPr lang="en-US" dirty="0"/>
              <a:t>view contract cv is a predicate that takes two arguments: the original view obtained by calling the forward transformation get  and updated view, restricting the permitted values of the updated view in relation to the original view. The source contract cs has a similar structure. It takes two arguments: the original source and the updated source obtained by calling the backward transformation put, specifying an invariant that must hold for source changes as a result of valid view changes.</a:t>
            </a:r>
          </a:p>
          <a:p>
            <a:endParaRPr lang="en-US" dirty="0"/>
          </a:p>
          <a:p>
            <a:r>
              <a:rPr lang="en-US" dirty="0"/>
              <a:t>Here we </a:t>
            </a:r>
            <a:r>
              <a:rPr lang="en-US" dirty="0" err="1"/>
              <a:t>explicity</a:t>
            </a:r>
            <a:r>
              <a:rPr lang="en-US" dirty="0"/>
              <a:t> write contracts around a lens variable to indicate that this lens has the corresponding contracts.</a:t>
            </a:r>
          </a:p>
          <a:p>
            <a:endParaRPr lang="en-US" dirty="0"/>
          </a:p>
          <a:p>
            <a:endParaRPr lang="en-US" dirty="0"/>
          </a:p>
          <a:p>
            <a:r>
              <a:rPr lang="en-US" dirty="0"/>
              <a:t>More formally, a contract lens comprises of a pair of transformations and a pair of relations, together satisfying the following round-tripping properties. </a:t>
            </a:r>
          </a:p>
          <a:p>
            <a:endParaRPr lang="en-US" dirty="0"/>
          </a:p>
          <a:p>
            <a:r>
              <a:rPr lang="en-US" dirty="0"/>
              <a:t>The Get Put law is now conditioned upon identity source changes permitted by source contract. The precondition can be understood as a weakened property that all contracts are reflexive, namely identity changes should always be permitted.</a:t>
            </a:r>
          </a:p>
          <a:p>
            <a:r>
              <a:rPr lang="en-US" dirty="0"/>
              <a:t>The Put Get law is now conditioned upon view changes constrained by the view contract.</a:t>
            </a:r>
          </a:p>
          <a:p>
            <a:r>
              <a:rPr lang="en-US" dirty="0" err="1"/>
              <a:t>BackwardValidity</a:t>
            </a:r>
            <a:r>
              <a:rPr lang="en-US" dirty="0"/>
              <a:t> states that valid view changes imply that source changes satisfy the source contract.</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 forward validity is, again, a weakened property that all contracts are reflexive. This property is crucial to prove composition correctness </a:t>
            </a:r>
            <a:r>
              <a:rPr lang="en-US" dirty="0" err="1"/>
              <a:t>etween</a:t>
            </a:r>
            <a:r>
              <a:rPr lang="en-US" dirty="0"/>
              <a:t> contract lenses.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So essentially, the view contract is the correctness condition of a possibly partial lens, and the source contract represent the effects of applying backward semantics under valid view changes.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Designed in this way, contract lens has the nice property of being compositional.</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In general, given two contract lenses l1 with source contract cs and view contract cv, and l2 with source contract cv’ and view contract ct. If the source contract of the l2 implies the view contract of l1, then the lens constructed by using usual lens composition is still a contract lens, meaning that it satisfy the roundtripping properties. And cs and </a:t>
            </a:r>
            <a:r>
              <a:rPr lang="en-US" dirty="0" err="1"/>
              <a:t>ct</a:t>
            </a:r>
            <a:r>
              <a:rPr lang="en-US" dirty="0"/>
              <a:t> becomes the source and view contracts of the composed lens.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But to formally prove this, we, again, need a forward implication that is a weakened property that all contracts are reflexive.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39582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contract lens, we can now talk about the conditional correctness of the bidirectional map we constructed before, here we simply added predicates equal length as source and view contracts. One can verify that this lens now satisfies the conditional </a:t>
            </a:r>
            <a:r>
              <a:rPr lang="en-US" dirty="0" err="1"/>
              <a:t>putget</a:t>
            </a:r>
            <a:r>
              <a:rPr lang="en-US" dirty="0"/>
              <a:t> law, that if the lengths of view list doesn’t change, then we have the usual put-get law. Also, if the view changes are subject to </a:t>
            </a:r>
            <a:r>
              <a:rPr lang="en-US" dirty="0" err="1"/>
              <a:t>eqlength</a:t>
            </a:r>
            <a:r>
              <a:rPr lang="en-US" dirty="0"/>
              <a:t> constraint, this lens guarantees that source changes are also subject to </a:t>
            </a:r>
            <a:r>
              <a:rPr lang="en-US" dirty="0" err="1"/>
              <a:t>eqlength</a:t>
            </a:r>
            <a:r>
              <a:rPr lang="en-US" dirty="0"/>
              <a:t> constraint.</a:t>
            </a:r>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08687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fact, the bidirectional map defined before is a high-order contract lens, meaning that its input component lens is also contract lenses, but we don’t put any restriction on it. </a:t>
            </a:r>
            <a:r>
              <a:rPr lang="en-US" dirty="0" err="1"/>
              <a:t>tthe</a:t>
            </a:r>
            <a:r>
              <a:rPr lang="en-US" dirty="0"/>
              <a:t> input lens should have source/view contracts that are trivially true, here we use </a:t>
            </a:r>
            <a:r>
              <a:rPr lang="en-US" dirty="0" err="1"/>
              <a:t>anyChanges</a:t>
            </a:r>
            <a:r>
              <a:rPr lang="en-US" dirty="0"/>
              <a:t> to indicate contracts that are </a:t>
            </a:r>
            <a:r>
              <a:rPr lang="en-US" dirty="0" err="1"/>
              <a:t>triviall</a:t>
            </a:r>
            <a:r>
              <a:rPr lang="en-US" dirty="0"/>
              <a:t> true. We write contracts around the lens type to indicate a requirement on the input lens</a:t>
            </a:r>
          </a:p>
          <a:p>
            <a:endParaRPr lang="en-US" dirty="0"/>
          </a:p>
          <a:p>
            <a:r>
              <a:rPr lang="en-US" dirty="0"/>
              <a:t>We can go a bit more generic and put a different requirements on the input lens. This gives us a bidirectional map combinator that takes a component lens l with generic contract cs and cv as input. The resulting lens permits only view changes that satisfies pointwise constraint, which is stricter than the </a:t>
            </a:r>
            <a:r>
              <a:rPr lang="en-US" dirty="0" err="1"/>
              <a:t>eqlength</a:t>
            </a:r>
            <a:r>
              <a:rPr lang="en-US" dirty="0"/>
              <a:t> constraint. But it also provides stronger </a:t>
            </a:r>
            <a:r>
              <a:rPr lang="en-US" dirty="0" err="1"/>
              <a:t>guarantess</a:t>
            </a:r>
            <a:r>
              <a:rPr lang="en-US" dirty="0"/>
              <a:t> on the source updates: that they satisfy pointwise constraint as well.</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68507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work, we have developed a set of lens combinators specific for list data structure. For instance,, we have developed a bidirectional fold as a high order lens that permits any view changes if the input component lens permits any view changes. Additionally, we have bidirectional fold with stricter view contract, which guarantees that source updates satisfy pointwise constraint.</a:t>
            </a:r>
          </a:p>
          <a:p>
            <a:endParaRPr lang="en-US" dirty="0"/>
          </a:p>
          <a:p>
            <a:r>
              <a:rPr lang="en-US" dirty="0"/>
              <a:t>Targeting at those combinators, we have also developed related calculation laws. For example, we have bidirectional map fusion law that states that the composition of two </a:t>
            </a:r>
            <a:r>
              <a:rPr lang="en-US" dirty="0" err="1"/>
              <a:t>bmap</a:t>
            </a:r>
            <a:r>
              <a:rPr lang="en-US" dirty="0"/>
              <a:t> can be fused into a single bidirectional map. We’ve developed bidirectional fold fusion law, and fold-map fusion law as well. And the list goes on. For more combinators and calculation laws, we refer to the original paper.</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82217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 White and Colour">
  <p:cSld name="Title Slide - White and Colour">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370800" y="1598400"/>
            <a:ext cx="5259600" cy="1101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2700"/>
              <a:buFont typeface="Arial Black"/>
              <a:buNone/>
              <a:defRPr sz="27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370800" y="2701528"/>
            <a:ext cx="5259600" cy="1314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750"/>
              </a:spcBef>
              <a:spcAft>
                <a:spcPts val="0"/>
              </a:spcAft>
              <a:buClr>
                <a:schemeClr val="dk1"/>
              </a:buClr>
              <a:buSzPts val="1700"/>
              <a:buNone/>
              <a:defRPr sz="20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148"/>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2"/>
          <p:cNvSpPr txBox="1">
            <a:spLocks noGrp="1"/>
          </p:cNvSpPr>
          <p:nvPr>
            <p:ph type="dt" idx="10"/>
          </p:nvPr>
        </p:nvSpPr>
        <p:spPr>
          <a:xfrm>
            <a:off x="370800" y="4361092"/>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6715800" y="4361092"/>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4321627" y="4771676"/>
            <a:ext cx="540000" cy="27384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ull Bleed Image">
  <p:cSld name="Full Bleed Image">
    <p:bg>
      <p:bgPr>
        <a:blipFill>
          <a:blip r:embed="rId2">
            <a:alphaModFix/>
          </a:blip>
          <a:stretch>
            <a:fillRect/>
          </a:stretch>
        </a:blipFill>
        <a:effectLst/>
      </p:bgPr>
    </p:bg>
    <p:spTree>
      <p:nvGrpSpPr>
        <p:cNvPr id="1" name="Shape 92"/>
        <p:cNvGrpSpPr/>
        <p:nvPr/>
      </p:nvGrpSpPr>
      <p:grpSpPr>
        <a:xfrm>
          <a:off x="0" y="0"/>
          <a:ext cx="0" cy="0"/>
          <a:chOff x="0" y="0"/>
          <a:chExt cx="0" cy="0"/>
        </a:xfrm>
      </p:grpSpPr>
      <p:sp>
        <p:nvSpPr>
          <p:cNvPr id="93" name="Google Shape;93;p14"/>
          <p:cNvSpPr txBox="1">
            <a:spLocks noGrp="1"/>
          </p:cNvSpPr>
          <p:nvPr>
            <p:ph type="dt" idx="10"/>
          </p:nvPr>
        </p:nvSpPr>
        <p:spPr>
          <a:xfrm>
            <a:off x="370800" y="4361092"/>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4"/>
          <p:cNvSpPr txBox="1">
            <a:spLocks noGrp="1"/>
          </p:cNvSpPr>
          <p:nvPr>
            <p:ph type="ftr" idx="11"/>
          </p:nvPr>
        </p:nvSpPr>
        <p:spPr>
          <a:xfrm>
            <a:off x="6715800" y="4361092"/>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4"/>
          <p:cNvSpPr txBox="1">
            <a:spLocks noGrp="1"/>
          </p:cNvSpPr>
          <p:nvPr>
            <p:ph type="sldNum" idx="12"/>
          </p:nvPr>
        </p:nvSpPr>
        <p:spPr>
          <a:xfrm>
            <a:off x="4321627" y="4771676"/>
            <a:ext cx="540000" cy="27384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96" name="Google Shape;96;p14"/>
          <p:cNvSpPr>
            <a:spLocks noGrp="1"/>
          </p:cNvSpPr>
          <p:nvPr>
            <p:ph type="pic" idx="2"/>
          </p:nvPr>
        </p:nvSpPr>
        <p:spPr>
          <a:xfrm>
            <a:off x="0" y="0"/>
            <a:ext cx="9144000" cy="4267200"/>
          </a:xfrm>
          <a:prstGeom prst="rect">
            <a:avLst/>
          </a:prstGeom>
          <a:noFill/>
          <a:ln>
            <a:noFill/>
          </a:ln>
        </p:spPr>
      </p:sp>
      <p:sp>
        <p:nvSpPr>
          <p:cNvPr id="97" name="Google Shape;97;p14"/>
          <p:cNvSpPr txBox="1">
            <a:spLocks noGrp="1"/>
          </p:cNvSpPr>
          <p:nvPr>
            <p:ph type="title"/>
          </p:nvPr>
        </p:nvSpPr>
        <p:spPr>
          <a:xfrm>
            <a:off x="5628824" y="4348122"/>
            <a:ext cx="3143250" cy="69029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2400"/>
              <a:buFont typeface="Arial"/>
              <a:buNone/>
              <a:defRPr sz="2400" b="0" i="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bg>
      <p:bgPr>
        <a:blipFill>
          <a:blip r:embed="rId2">
            <a:alphaModFix/>
          </a:blip>
          <a:stretch>
            <a:fillRect/>
          </a:stretch>
        </a:blip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370800" y="273844"/>
            <a:ext cx="8402400" cy="99417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2700"/>
              <a:buFont typeface="Arial Black"/>
              <a:buNone/>
              <a:defRPr sz="27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dt" idx="10"/>
          </p:nvPr>
        </p:nvSpPr>
        <p:spPr>
          <a:xfrm>
            <a:off x="370800" y="4361092"/>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6715800" y="4361092"/>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4321627" y="4771676"/>
            <a:ext cx="540000" cy="27384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Google Shape;40;p6"/>
          <p:cNvSpPr txBox="1">
            <a:spLocks noGrp="1"/>
          </p:cNvSpPr>
          <p:nvPr>
            <p:ph type="dt" idx="10"/>
          </p:nvPr>
        </p:nvSpPr>
        <p:spPr>
          <a:xfrm>
            <a:off x="370800" y="4361092"/>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6715800" y="4361092"/>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4321627" y="4771676"/>
            <a:ext cx="540000" cy="27384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 Colour and Image">
  <p:cSld name="Title Slide - Colour and Image">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7"/>
          <p:cNvSpPr/>
          <p:nvPr/>
        </p:nvSpPr>
        <p:spPr>
          <a:xfrm>
            <a:off x="5708650" y="-3175"/>
            <a:ext cx="3435350" cy="5146675"/>
          </a:xfrm>
          <a:custGeom>
            <a:avLst/>
            <a:gdLst/>
            <a:ahLst/>
            <a:cxnLst/>
            <a:rect l="l" t="t" r="r" b="b"/>
            <a:pathLst>
              <a:path w="3435350" h="5146675" extrusionOk="0">
                <a:moveTo>
                  <a:pt x="1190625" y="0"/>
                </a:moveTo>
                <a:lnTo>
                  <a:pt x="3435350" y="3175"/>
                </a:lnTo>
                <a:lnTo>
                  <a:pt x="3435350" y="5146675"/>
                </a:lnTo>
                <a:lnTo>
                  <a:pt x="0" y="5146675"/>
                </a:lnTo>
                <a:lnTo>
                  <a:pt x="1190625" y="0"/>
                </a:lnTo>
                <a:close/>
              </a:path>
            </a:pathLst>
          </a:cu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45" name="Google Shape;45;p7"/>
          <p:cNvSpPr txBox="1">
            <a:spLocks noGrp="1"/>
          </p:cNvSpPr>
          <p:nvPr>
            <p:ph type="ctrTitle"/>
          </p:nvPr>
        </p:nvSpPr>
        <p:spPr>
          <a:xfrm>
            <a:off x="370800" y="1598400"/>
            <a:ext cx="5259600" cy="1101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2700"/>
              <a:buFont typeface="Arial Black"/>
              <a:buNone/>
              <a:defRPr sz="27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subTitle" idx="1"/>
          </p:nvPr>
        </p:nvSpPr>
        <p:spPr>
          <a:xfrm>
            <a:off x="370800" y="2701528"/>
            <a:ext cx="5259600" cy="1314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750"/>
              </a:spcBef>
              <a:spcAft>
                <a:spcPts val="0"/>
              </a:spcAft>
              <a:buClr>
                <a:schemeClr val="lt1"/>
              </a:buClr>
              <a:buSzPts val="1700"/>
              <a:buNone/>
              <a:defRPr sz="2000">
                <a:solidFill>
                  <a:schemeClr val="lt1"/>
                </a:solidFill>
              </a:defRPr>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148"/>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47" name="Google Shape;47;p7"/>
          <p:cNvSpPr txBox="1">
            <a:spLocks noGrp="1"/>
          </p:cNvSpPr>
          <p:nvPr>
            <p:ph type="dt" idx="10"/>
          </p:nvPr>
        </p:nvSpPr>
        <p:spPr>
          <a:xfrm>
            <a:off x="370800" y="4361092"/>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6715800" y="4361092"/>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4321627" y="4771676"/>
            <a:ext cx="540000" cy="27384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200" b="0">
                <a:solidFill>
                  <a:schemeClr val="lt1"/>
                </a:solidFill>
                <a:latin typeface="Arial"/>
                <a:ea typeface="Arial"/>
                <a:cs typeface="Arial"/>
                <a:sym typeface="Arial"/>
              </a:defRPr>
            </a:lvl1pPr>
            <a:lvl2pPr marL="0" lvl="1" indent="0" algn="ctr">
              <a:spcBef>
                <a:spcPts val="0"/>
              </a:spcBef>
              <a:buNone/>
              <a:defRPr sz="1200" b="0">
                <a:solidFill>
                  <a:schemeClr val="lt1"/>
                </a:solidFill>
                <a:latin typeface="Arial"/>
                <a:ea typeface="Arial"/>
                <a:cs typeface="Arial"/>
                <a:sym typeface="Arial"/>
              </a:defRPr>
            </a:lvl2pPr>
            <a:lvl3pPr marL="0" lvl="2" indent="0" algn="ctr">
              <a:spcBef>
                <a:spcPts val="0"/>
              </a:spcBef>
              <a:buNone/>
              <a:defRPr sz="1200" b="0">
                <a:solidFill>
                  <a:schemeClr val="lt1"/>
                </a:solidFill>
                <a:latin typeface="Arial"/>
                <a:ea typeface="Arial"/>
                <a:cs typeface="Arial"/>
                <a:sym typeface="Arial"/>
              </a:defRPr>
            </a:lvl3pPr>
            <a:lvl4pPr marL="0" lvl="3" indent="0" algn="ctr">
              <a:spcBef>
                <a:spcPts val="0"/>
              </a:spcBef>
              <a:buNone/>
              <a:defRPr sz="1200" b="0">
                <a:solidFill>
                  <a:schemeClr val="lt1"/>
                </a:solidFill>
                <a:latin typeface="Arial"/>
                <a:ea typeface="Arial"/>
                <a:cs typeface="Arial"/>
                <a:sym typeface="Arial"/>
              </a:defRPr>
            </a:lvl4pPr>
            <a:lvl5pPr marL="0" lvl="4" indent="0" algn="ctr">
              <a:spcBef>
                <a:spcPts val="0"/>
              </a:spcBef>
              <a:buNone/>
              <a:defRPr sz="1200" b="0">
                <a:solidFill>
                  <a:schemeClr val="lt1"/>
                </a:solidFill>
                <a:latin typeface="Arial"/>
                <a:ea typeface="Arial"/>
                <a:cs typeface="Arial"/>
                <a:sym typeface="Arial"/>
              </a:defRPr>
            </a:lvl5pPr>
            <a:lvl6pPr marL="0" lvl="5" indent="0" algn="ctr">
              <a:spcBef>
                <a:spcPts val="0"/>
              </a:spcBef>
              <a:buNone/>
              <a:defRPr sz="1200" b="0">
                <a:solidFill>
                  <a:schemeClr val="lt1"/>
                </a:solidFill>
                <a:latin typeface="Arial"/>
                <a:ea typeface="Arial"/>
                <a:cs typeface="Arial"/>
                <a:sym typeface="Arial"/>
              </a:defRPr>
            </a:lvl6pPr>
            <a:lvl7pPr marL="0" lvl="6" indent="0" algn="ctr">
              <a:spcBef>
                <a:spcPts val="0"/>
              </a:spcBef>
              <a:buNone/>
              <a:defRPr sz="1200" b="0">
                <a:solidFill>
                  <a:schemeClr val="lt1"/>
                </a:solidFill>
                <a:latin typeface="Arial"/>
                <a:ea typeface="Arial"/>
                <a:cs typeface="Arial"/>
                <a:sym typeface="Arial"/>
              </a:defRPr>
            </a:lvl7pPr>
            <a:lvl8pPr marL="0" lvl="7" indent="0" algn="ctr">
              <a:spcBef>
                <a:spcPts val="0"/>
              </a:spcBef>
              <a:buNone/>
              <a:defRPr sz="1200" b="0">
                <a:solidFill>
                  <a:schemeClr val="lt1"/>
                </a:solidFill>
                <a:latin typeface="Arial"/>
                <a:ea typeface="Arial"/>
                <a:cs typeface="Arial"/>
                <a:sym typeface="Arial"/>
              </a:defRPr>
            </a:lvl8pPr>
            <a:lvl9pPr marL="0" lvl="8" indent="0" algn="ctr">
              <a:spcBef>
                <a:spcPts val="0"/>
              </a:spcBef>
              <a:buNone/>
              <a:defRPr sz="1200" b="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 White and Image">
  <p:cSld name="Title Slide - White and Image">
    <p:bg>
      <p:bgPr>
        <a:solidFill>
          <a:srgbClr val="FFFFFF"/>
        </a:solidFill>
        <a:effectLst/>
      </p:bgPr>
    </p:bg>
    <p:spTree>
      <p:nvGrpSpPr>
        <p:cNvPr id="1" name="Shape 50"/>
        <p:cNvGrpSpPr/>
        <p:nvPr/>
      </p:nvGrpSpPr>
      <p:grpSpPr>
        <a:xfrm>
          <a:off x="0" y="0"/>
          <a:ext cx="0" cy="0"/>
          <a:chOff x="0" y="0"/>
          <a:chExt cx="0" cy="0"/>
        </a:xfrm>
      </p:grpSpPr>
      <p:sp>
        <p:nvSpPr>
          <p:cNvPr id="51" name="Google Shape;51;p8"/>
          <p:cNvSpPr/>
          <p:nvPr/>
        </p:nvSpPr>
        <p:spPr>
          <a:xfrm>
            <a:off x="5708650" y="-3175"/>
            <a:ext cx="3435350" cy="5146675"/>
          </a:xfrm>
          <a:custGeom>
            <a:avLst/>
            <a:gdLst/>
            <a:ahLst/>
            <a:cxnLst/>
            <a:rect l="l" t="t" r="r" b="b"/>
            <a:pathLst>
              <a:path w="3435350" h="5146675" extrusionOk="0">
                <a:moveTo>
                  <a:pt x="1190625" y="0"/>
                </a:moveTo>
                <a:lnTo>
                  <a:pt x="3435350" y="3175"/>
                </a:lnTo>
                <a:lnTo>
                  <a:pt x="3435350" y="5146675"/>
                </a:lnTo>
                <a:lnTo>
                  <a:pt x="0" y="5146675"/>
                </a:lnTo>
                <a:lnTo>
                  <a:pt x="1190625" y="0"/>
                </a:lnTo>
                <a:close/>
              </a:path>
            </a:pathLst>
          </a:cu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52" name="Google Shape;52;p8"/>
          <p:cNvSpPr txBox="1">
            <a:spLocks noGrp="1"/>
          </p:cNvSpPr>
          <p:nvPr>
            <p:ph type="ctrTitle"/>
          </p:nvPr>
        </p:nvSpPr>
        <p:spPr>
          <a:xfrm>
            <a:off x="370800" y="1598400"/>
            <a:ext cx="5259600" cy="1101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2700"/>
              <a:buFont typeface="Arial Black"/>
              <a:buNone/>
              <a:defRPr sz="27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8"/>
          <p:cNvSpPr txBox="1">
            <a:spLocks noGrp="1"/>
          </p:cNvSpPr>
          <p:nvPr>
            <p:ph type="subTitle" idx="1"/>
          </p:nvPr>
        </p:nvSpPr>
        <p:spPr>
          <a:xfrm>
            <a:off x="370800" y="2701528"/>
            <a:ext cx="5259600" cy="1314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750"/>
              </a:spcBef>
              <a:spcAft>
                <a:spcPts val="0"/>
              </a:spcAft>
              <a:buClr>
                <a:schemeClr val="dk1"/>
              </a:buClr>
              <a:buSzPts val="1700"/>
              <a:buNone/>
              <a:defRPr sz="20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148"/>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54" name="Google Shape;54;p8"/>
          <p:cNvSpPr txBox="1">
            <a:spLocks noGrp="1"/>
          </p:cNvSpPr>
          <p:nvPr>
            <p:ph type="dt" idx="10"/>
          </p:nvPr>
        </p:nvSpPr>
        <p:spPr>
          <a:xfrm>
            <a:off x="370800" y="4361092"/>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6715800" y="4361092"/>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4321627" y="4771676"/>
            <a:ext cx="540000" cy="27384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 White (Insert Image)">
  <p:cSld name="Title Slide - White (Insert Image)">
    <p:bg>
      <p:bgPr>
        <a:solidFill>
          <a:srgbClr val="FFFFFF"/>
        </a:solidFill>
        <a:effectLst/>
      </p:bgPr>
    </p:bg>
    <p:spTree>
      <p:nvGrpSpPr>
        <p:cNvPr id="1" name="Shape 57"/>
        <p:cNvGrpSpPr/>
        <p:nvPr/>
      </p:nvGrpSpPr>
      <p:grpSpPr>
        <a:xfrm>
          <a:off x="0" y="0"/>
          <a:ext cx="0" cy="0"/>
          <a:chOff x="0" y="0"/>
          <a:chExt cx="0" cy="0"/>
        </a:xfrm>
      </p:grpSpPr>
      <p:sp>
        <p:nvSpPr>
          <p:cNvPr id="58" name="Google Shape;58;p9"/>
          <p:cNvSpPr txBox="1">
            <a:spLocks noGrp="1"/>
          </p:cNvSpPr>
          <p:nvPr>
            <p:ph type="ctrTitle"/>
          </p:nvPr>
        </p:nvSpPr>
        <p:spPr>
          <a:xfrm>
            <a:off x="370800" y="1598400"/>
            <a:ext cx="5259600" cy="1101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2700"/>
              <a:buFont typeface="Arial Black"/>
              <a:buNone/>
              <a:defRPr sz="27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9"/>
          <p:cNvSpPr txBox="1">
            <a:spLocks noGrp="1"/>
          </p:cNvSpPr>
          <p:nvPr>
            <p:ph type="subTitle" idx="1"/>
          </p:nvPr>
        </p:nvSpPr>
        <p:spPr>
          <a:xfrm>
            <a:off x="370800" y="2701528"/>
            <a:ext cx="5259600" cy="1314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750"/>
              </a:spcBef>
              <a:spcAft>
                <a:spcPts val="0"/>
              </a:spcAft>
              <a:buClr>
                <a:schemeClr val="dk1"/>
              </a:buClr>
              <a:buSzPts val="1700"/>
              <a:buNone/>
              <a:defRPr sz="20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148"/>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60" name="Google Shape;60;p9"/>
          <p:cNvSpPr txBox="1">
            <a:spLocks noGrp="1"/>
          </p:cNvSpPr>
          <p:nvPr>
            <p:ph type="dt" idx="10"/>
          </p:nvPr>
        </p:nvSpPr>
        <p:spPr>
          <a:xfrm>
            <a:off x="370800" y="4361092"/>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txBox="1">
            <a:spLocks noGrp="1"/>
          </p:cNvSpPr>
          <p:nvPr>
            <p:ph type="ftr" idx="11"/>
          </p:nvPr>
        </p:nvSpPr>
        <p:spPr>
          <a:xfrm>
            <a:off x="6715800" y="4361092"/>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sldNum" idx="12"/>
          </p:nvPr>
        </p:nvSpPr>
        <p:spPr>
          <a:xfrm>
            <a:off x="4321627" y="4771676"/>
            <a:ext cx="540000" cy="27384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63" name="Google Shape;63;p9"/>
          <p:cNvSpPr>
            <a:spLocks noGrp="1"/>
          </p:cNvSpPr>
          <p:nvPr>
            <p:ph type="pic" idx="2"/>
          </p:nvPr>
        </p:nvSpPr>
        <p:spPr>
          <a:xfrm>
            <a:off x="5682354" y="0"/>
            <a:ext cx="3461646" cy="5143858"/>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 Colour (Insert Image)">
  <p:cSld name="Title Slide - Colour (Insert Image)">
    <p:bg>
      <p:bgPr>
        <a:blipFill>
          <a:blip r:embed="rId2">
            <a:alphaModFix/>
          </a:blip>
          <a:stretch>
            <a:fillRect/>
          </a:stretch>
        </a:blip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70800" y="1598400"/>
            <a:ext cx="5259600" cy="1101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2700"/>
              <a:buFont typeface="Arial Black"/>
              <a:buNone/>
              <a:defRPr sz="27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0"/>
          <p:cNvSpPr txBox="1">
            <a:spLocks noGrp="1"/>
          </p:cNvSpPr>
          <p:nvPr>
            <p:ph type="subTitle" idx="1"/>
          </p:nvPr>
        </p:nvSpPr>
        <p:spPr>
          <a:xfrm>
            <a:off x="370800" y="2701528"/>
            <a:ext cx="5259600" cy="1314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750"/>
              </a:spcBef>
              <a:spcAft>
                <a:spcPts val="0"/>
              </a:spcAft>
              <a:buClr>
                <a:schemeClr val="lt1"/>
              </a:buClr>
              <a:buSzPts val="1700"/>
              <a:buNone/>
              <a:defRPr sz="2000">
                <a:solidFill>
                  <a:schemeClr val="lt1"/>
                </a:solidFill>
              </a:defRPr>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148"/>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67" name="Google Shape;67;p10"/>
          <p:cNvSpPr txBox="1">
            <a:spLocks noGrp="1"/>
          </p:cNvSpPr>
          <p:nvPr>
            <p:ph type="dt" idx="10"/>
          </p:nvPr>
        </p:nvSpPr>
        <p:spPr>
          <a:xfrm>
            <a:off x="370800" y="4361092"/>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txBox="1">
            <a:spLocks noGrp="1"/>
          </p:cNvSpPr>
          <p:nvPr>
            <p:ph type="ftr" idx="11"/>
          </p:nvPr>
        </p:nvSpPr>
        <p:spPr>
          <a:xfrm>
            <a:off x="6715800" y="4361092"/>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sldNum" idx="12"/>
          </p:nvPr>
        </p:nvSpPr>
        <p:spPr>
          <a:xfrm>
            <a:off x="4321627" y="4771676"/>
            <a:ext cx="540000" cy="27384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200" b="0">
                <a:solidFill>
                  <a:schemeClr val="lt1"/>
                </a:solidFill>
                <a:latin typeface="Arial"/>
                <a:ea typeface="Arial"/>
                <a:cs typeface="Arial"/>
                <a:sym typeface="Arial"/>
              </a:defRPr>
            </a:lvl1pPr>
            <a:lvl2pPr marL="0" lvl="1" indent="0" algn="ctr">
              <a:spcBef>
                <a:spcPts val="0"/>
              </a:spcBef>
              <a:buNone/>
              <a:defRPr sz="1200" b="0">
                <a:solidFill>
                  <a:schemeClr val="lt1"/>
                </a:solidFill>
                <a:latin typeface="Arial"/>
                <a:ea typeface="Arial"/>
                <a:cs typeface="Arial"/>
                <a:sym typeface="Arial"/>
              </a:defRPr>
            </a:lvl2pPr>
            <a:lvl3pPr marL="0" lvl="2" indent="0" algn="ctr">
              <a:spcBef>
                <a:spcPts val="0"/>
              </a:spcBef>
              <a:buNone/>
              <a:defRPr sz="1200" b="0">
                <a:solidFill>
                  <a:schemeClr val="lt1"/>
                </a:solidFill>
                <a:latin typeface="Arial"/>
                <a:ea typeface="Arial"/>
                <a:cs typeface="Arial"/>
                <a:sym typeface="Arial"/>
              </a:defRPr>
            </a:lvl3pPr>
            <a:lvl4pPr marL="0" lvl="3" indent="0" algn="ctr">
              <a:spcBef>
                <a:spcPts val="0"/>
              </a:spcBef>
              <a:buNone/>
              <a:defRPr sz="1200" b="0">
                <a:solidFill>
                  <a:schemeClr val="lt1"/>
                </a:solidFill>
                <a:latin typeface="Arial"/>
                <a:ea typeface="Arial"/>
                <a:cs typeface="Arial"/>
                <a:sym typeface="Arial"/>
              </a:defRPr>
            </a:lvl4pPr>
            <a:lvl5pPr marL="0" lvl="4" indent="0" algn="ctr">
              <a:spcBef>
                <a:spcPts val="0"/>
              </a:spcBef>
              <a:buNone/>
              <a:defRPr sz="1200" b="0">
                <a:solidFill>
                  <a:schemeClr val="lt1"/>
                </a:solidFill>
                <a:latin typeface="Arial"/>
                <a:ea typeface="Arial"/>
                <a:cs typeface="Arial"/>
                <a:sym typeface="Arial"/>
              </a:defRPr>
            </a:lvl5pPr>
            <a:lvl6pPr marL="0" lvl="5" indent="0" algn="ctr">
              <a:spcBef>
                <a:spcPts val="0"/>
              </a:spcBef>
              <a:buNone/>
              <a:defRPr sz="1200" b="0">
                <a:solidFill>
                  <a:schemeClr val="lt1"/>
                </a:solidFill>
                <a:latin typeface="Arial"/>
                <a:ea typeface="Arial"/>
                <a:cs typeface="Arial"/>
                <a:sym typeface="Arial"/>
              </a:defRPr>
            </a:lvl6pPr>
            <a:lvl7pPr marL="0" lvl="6" indent="0" algn="ctr">
              <a:spcBef>
                <a:spcPts val="0"/>
              </a:spcBef>
              <a:buNone/>
              <a:defRPr sz="1200" b="0">
                <a:solidFill>
                  <a:schemeClr val="lt1"/>
                </a:solidFill>
                <a:latin typeface="Arial"/>
                <a:ea typeface="Arial"/>
                <a:cs typeface="Arial"/>
                <a:sym typeface="Arial"/>
              </a:defRPr>
            </a:lvl7pPr>
            <a:lvl8pPr marL="0" lvl="7" indent="0" algn="ctr">
              <a:spcBef>
                <a:spcPts val="0"/>
              </a:spcBef>
              <a:buNone/>
              <a:defRPr sz="1200" b="0">
                <a:solidFill>
                  <a:schemeClr val="lt1"/>
                </a:solidFill>
                <a:latin typeface="Arial"/>
                <a:ea typeface="Arial"/>
                <a:cs typeface="Arial"/>
                <a:sym typeface="Arial"/>
              </a:defRPr>
            </a:lvl8pPr>
            <a:lvl9pPr marL="0" lvl="8" indent="0" algn="ctr">
              <a:spcBef>
                <a:spcPts val="0"/>
              </a:spcBef>
              <a:buNone/>
              <a:defRPr sz="1200" b="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70" name="Google Shape;70;p10"/>
          <p:cNvSpPr>
            <a:spLocks noGrp="1"/>
          </p:cNvSpPr>
          <p:nvPr>
            <p:ph type="pic" idx="2"/>
          </p:nvPr>
        </p:nvSpPr>
        <p:spPr>
          <a:xfrm>
            <a:off x="5682354" y="0"/>
            <a:ext cx="3461646" cy="5143858"/>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Image">
  <p:cSld name="Title, Content and Image">
    <p:bg>
      <p:bgPr>
        <a:blipFill>
          <a:blip r:embed="rId2">
            <a:alphaModFix/>
          </a:blip>
          <a:stretch>
            <a:fillRect/>
          </a:stretch>
        </a:blipFill>
        <a:effectLst/>
      </p:bgPr>
    </p:bg>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370800" y="680400"/>
            <a:ext cx="5259600" cy="11016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2700"/>
              <a:buFont typeface="Arial Black"/>
              <a:buNone/>
              <a:defRPr sz="27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1"/>
          <p:cNvSpPr txBox="1">
            <a:spLocks noGrp="1"/>
          </p:cNvSpPr>
          <p:nvPr>
            <p:ph type="body" idx="1"/>
          </p:nvPr>
        </p:nvSpPr>
        <p:spPr>
          <a:xfrm>
            <a:off x="370800" y="1825200"/>
            <a:ext cx="5259600" cy="25020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750"/>
              </a:spcBef>
              <a:spcAft>
                <a:spcPts val="0"/>
              </a:spcAft>
              <a:buClr>
                <a:schemeClr val="dk1"/>
              </a:buClr>
              <a:buSzPts val="1530"/>
              <a:buChar char="▪"/>
              <a:defRPr/>
            </a:lvl1pPr>
            <a:lvl2pPr marL="914400" lvl="1" indent="-342900" algn="l">
              <a:lnSpc>
                <a:spcPct val="90000"/>
              </a:lnSpc>
              <a:spcBef>
                <a:spcPts val="375"/>
              </a:spcBef>
              <a:spcAft>
                <a:spcPts val="0"/>
              </a:spcAft>
              <a:buClr>
                <a:schemeClr val="dk1"/>
              </a:buClr>
              <a:buSzPts val="1800"/>
              <a:buChar char="–"/>
              <a:defRPr/>
            </a:lvl2pPr>
            <a:lvl3pPr marL="1371600" lvl="2" indent="-325755" algn="l">
              <a:lnSpc>
                <a:spcPct val="90000"/>
              </a:lnSpc>
              <a:spcBef>
                <a:spcPts val="375"/>
              </a:spcBef>
              <a:spcAft>
                <a:spcPts val="0"/>
              </a:spcAft>
              <a:buClr>
                <a:schemeClr val="dk1"/>
              </a:buClr>
              <a:buSzPts val="153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o"/>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370800" y="4361092"/>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6715800" y="4361092"/>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4321627" y="4771676"/>
            <a:ext cx="540000" cy="27384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77" name="Google Shape;77;p11"/>
          <p:cNvSpPr>
            <a:spLocks noGrp="1"/>
          </p:cNvSpPr>
          <p:nvPr>
            <p:ph type="pic" idx="2"/>
          </p:nvPr>
        </p:nvSpPr>
        <p:spPr>
          <a:xfrm>
            <a:off x="5682354" y="0"/>
            <a:ext cx="3461646" cy="5143500"/>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p:cSld name="Image">
    <p:bg>
      <p:bgPr>
        <a:blipFill>
          <a:blip r:embed="rId2">
            <a:alphaModFix/>
          </a:blip>
          <a:stretch>
            <a:fillRect/>
          </a:stretch>
        </a:blipFill>
        <a:effectLst/>
      </p:bgPr>
    </p:bg>
    <p:spTree>
      <p:nvGrpSpPr>
        <p:cNvPr id="1" name="Shape 85"/>
        <p:cNvGrpSpPr/>
        <p:nvPr/>
      </p:nvGrpSpPr>
      <p:grpSpPr>
        <a:xfrm>
          <a:off x="0" y="0"/>
          <a:ext cx="0" cy="0"/>
          <a:chOff x="0" y="0"/>
          <a:chExt cx="0" cy="0"/>
        </a:xfrm>
      </p:grpSpPr>
      <p:sp>
        <p:nvSpPr>
          <p:cNvPr id="86" name="Google Shape;86;p13"/>
          <p:cNvSpPr/>
          <p:nvPr/>
        </p:nvSpPr>
        <p:spPr>
          <a:xfrm>
            <a:off x="0" y="0"/>
            <a:ext cx="9144000" cy="422435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87" name="Google Shape;87;p13"/>
          <p:cNvSpPr>
            <a:spLocks noGrp="1"/>
          </p:cNvSpPr>
          <p:nvPr>
            <p:ph type="pic" idx="2"/>
          </p:nvPr>
        </p:nvSpPr>
        <p:spPr>
          <a:xfrm>
            <a:off x="370800" y="335674"/>
            <a:ext cx="8402400" cy="3553088"/>
          </a:xfrm>
          <a:prstGeom prst="rect">
            <a:avLst/>
          </a:prstGeom>
          <a:noFill/>
          <a:ln>
            <a:noFill/>
          </a:ln>
        </p:spPr>
      </p:sp>
      <p:sp>
        <p:nvSpPr>
          <p:cNvPr id="88" name="Google Shape;88;p13"/>
          <p:cNvSpPr txBox="1">
            <a:spLocks noGrp="1"/>
          </p:cNvSpPr>
          <p:nvPr>
            <p:ph type="dt" idx="10"/>
          </p:nvPr>
        </p:nvSpPr>
        <p:spPr>
          <a:xfrm>
            <a:off x="370800" y="4361092"/>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ftr" idx="11"/>
          </p:nvPr>
        </p:nvSpPr>
        <p:spPr>
          <a:xfrm>
            <a:off x="6715800" y="4361092"/>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3"/>
          <p:cNvSpPr txBox="1">
            <a:spLocks noGrp="1"/>
          </p:cNvSpPr>
          <p:nvPr>
            <p:ph type="sldNum" idx="12"/>
          </p:nvPr>
        </p:nvSpPr>
        <p:spPr>
          <a:xfrm>
            <a:off x="4321627" y="4771676"/>
            <a:ext cx="540000" cy="27384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91" name="Google Shape;91;p13"/>
          <p:cNvSpPr txBox="1">
            <a:spLocks noGrp="1"/>
          </p:cNvSpPr>
          <p:nvPr>
            <p:ph type="title"/>
          </p:nvPr>
        </p:nvSpPr>
        <p:spPr>
          <a:xfrm>
            <a:off x="5628824" y="4348122"/>
            <a:ext cx="3143250" cy="69029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2400"/>
              <a:buFont typeface="Arial"/>
              <a:buNone/>
              <a:defRPr sz="2400" b="0" i="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70800" y="273844"/>
            <a:ext cx="8402400" cy="99417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700"/>
              <a:buFont typeface="Arial Black"/>
              <a:buNone/>
              <a:defRPr sz="2700" b="1" i="0" u="none" strike="noStrike" cap="none">
                <a:solidFill>
                  <a:schemeClr val="dk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370800" y="1369219"/>
            <a:ext cx="8402400" cy="2894917"/>
          </a:xfrm>
          <a:prstGeom prst="rect">
            <a:avLst/>
          </a:prstGeom>
          <a:noFill/>
          <a:ln>
            <a:noFill/>
          </a:ln>
        </p:spPr>
        <p:txBody>
          <a:bodyPr spcFirstLastPara="1" wrap="square" lIns="91425" tIns="45700" rIns="91425" bIns="45700" anchor="t" anchorCtr="0">
            <a:normAutofit/>
          </a:bodyPr>
          <a:lstStyle>
            <a:lvl1pPr marL="457200" marR="0" lvl="0" indent="-341947" algn="l" rtl="0">
              <a:lnSpc>
                <a:spcPct val="90000"/>
              </a:lnSpc>
              <a:spcBef>
                <a:spcPts val="750"/>
              </a:spcBef>
              <a:spcAft>
                <a:spcPts val="0"/>
              </a:spcAft>
              <a:buClr>
                <a:schemeClr val="dk1"/>
              </a:buClr>
              <a:buSzPts val="1785"/>
              <a:buFont typeface="Noto Sans Symbols"/>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09562" algn="l" rtl="0">
              <a:lnSpc>
                <a:spcPct val="90000"/>
              </a:lnSpc>
              <a:spcBef>
                <a:spcPts val="375"/>
              </a:spcBef>
              <a:spcAft>
                <a:spcPts val="0"/>
              </a:spcAft>
              <a:buClr>
                <a:schemeClr val="dk1"/>
              </a:buClr>
              <a:buSzPts val="1275"/>
              <a:buFont typeface="Noto Sans Symbols"/>
              <a:buChar char="⮚"/>
              <a:defRPr sz="1500" b="0" i="0" u="none" strike="noStrike" cap="none">
                <a:solidFill>
                  <a:schemeClr val="dk1"/>
                </a:solidFill>
                <a:latin typeface="Arial"/>
                <a:ea typeface="Arial"/>
                <a:cs typeface="Arial"/>
                <a:sym typeface="Arial"/>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L="2286000" marR="0" lvl="4" indent="-314325" algn="l" rtl="0">
              <a:lnSpc>
                <a:spcPct val="90000"/>
              </a:lnSpc>
              <a:spcBef>
                <a:spcPts val="375"/>
              </a:spcBef>
              <a:spcAft>
                <a:spcPts val="0"/>
              </a:spcAft>
              <a:buClr>
                <a:schemeClr val="dk1"/>
              </a:buClr>
              <a:buSzPts val="1350"/>
              <a:buFont typeface="Courier New"/>
              <a:buChar char="o"/>
              <a:defRPr sz="135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370800" y="4361092"/>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35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35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35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35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35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35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35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35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6715800" y="4361092"/>
            <a:ext cx="2057400" cy="273844"/>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35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35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35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35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35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35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35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35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4321627" y="4771676"/>
            <a:ext cx="540000" cy="273844"/>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200" b="0" i="0" u="none" strike="noStrike" cap="none">
                <a:solidFill>
                  <a:schemeClr val="dk1"/>
                </a:solidFill>
                <a:latin typeface="Arial"/>
                <a:ea typeface="Arial"/>
                <a:cs typeface="Arial"/>
                <a:sym typeface="Arial"/>
              </a:defRPr>
            </a:lvl1pPr>
            <a:lvl2pPr marL="0" marR="0" lvl="1" indent="0" algn="ctr" rtl="0">
              <a:spcBef>
                <a:spcPts val="0"/>
              </a:spcBef>
              <a:buNone/>
              <a:defRPr sz="1200" b="0" i="0" u="none" strike="noStrike" cap="none">
                <a:solidFill>
                  <a:schemeClr val="dk1"/>
                </a:solidFill>
                <a:latin typeface="Arial"/>
                <a:ea typeface="Arial"/>
                <a:cs typeface="Arial"/>
                <a:sym typeface="Arial"/>
              </a:defRPr>
            </a:lvl2pPr>
            <a:lvl3pPr marL="0" marR="0" lvl="2" indent="0" algn="ctr" rtl="0">
              <a:spcBef>
                <a:spcPts val="0"/>
              </a:spcBef>
              <a:buNone/>
              <a:defRPr sz="1200" b="0" i="0" u="none" strike="noStrike" cap="none">
                <a:solidFill>
                  <a:schemeClr val="dk1"/>
                </a:solidFill>
                <a:latin typeface="Arial"/>
                <a:ea typeface="Arial"/>
                <a:cs typeface="Arial"/>
                <a:sym typeface="Arial"/>
              </a:defRPr>
            </a:lvl3pPr>
            <a:lvl4pPr marL="0" marR="0" lvl="3" indent="0" algn="ctr" rtl="0">
              <a:spcBef>
                <a:spcPts val="0"/>
              </a:spcBef>
              <a:buNone/>
              <a:defRPr sz="1200" b="0" i="0" u="none" strike="noStrike" cap="none">
                <a:solidFill>
                  <a:schemeClr val="dk1"/>
                </a:solidFill>
                <a:latin typeface="Arial"/>
                <a:ea typeface="Arial"/>
                <a:cs typeface="Arial"/>
                <a:sym typeface="Arial"/>
              </a:defRPr>
            </a:lvl4pPr>
            <a:lvl5pPr marL="0" marR="0" lvl="4" indent="0" algn="ctr" rtl="0">
              <a:spcBef>
                <a:spcPts val="0"/>
              </a:spcBef>
              <a:buNone/>
              <a:defRPr sz="1200" b="0" i="0" u="none" strike="noStrike" cap="none">
                <a:solidFill>
                  <a:schemeClr val="dk1"/>
                </a:solidFill>
                <a:latin typeface="Arial"/>
                <a:ea typeface="Arial"/>
                <a:cs typeface="Arial"/>
                <a:sym typeface="Arial"/>
              </a:defRPr>
            </a:lvl5pPr>
            <a:lvl6pPr marL="0" marR="0" lvl="5" indent="0" algn="ctr" rtl="0">
              <a:spcBef>
                <a:spcPts val="0"/>
              </a:spcBef>
              <a:buNone/>
              <a:defRPr sz="1200" b="0" i="0" u="none" strike="noStrike" cap="none">
                <a:solidFill>
                  <a:schemeClr val="dk1"/>
                </a:solidFill>
                <a:latin typeface="Arial"/>
                <a:ea typeface="Arial"/>
                <a:cs typeface="Arial"/>
                <a:sym typeface="Arial"/>
              </a:defRPr>
            </a:lvl6pPr>
            <a:lvl7pPr marL="0" marR="0" lvl="6" indent="0" algn="ctr" rtl="0">
              <a:spcBef>
                <a:spcPts val="0"/>
              </a:spcBef>
              <a:buNone/>
              <a:defRPr sz="1200" b="0" i="0" u="none" strike="noStrike" cap="none">
                <a:solidFill>
                  <a:schemeClr val="dk1"/>
                </a:solidFill>
                <a:latin typeface="Arial"/>
                <a:ea typeface="Arial"/>
                <a:cs typeface="Arial"/>
                <a:sym typeface="Arial"/>
              </a:defRPr>
            </a:lvl7pPr>
            <a:lvl8pPr marL="0" marR="0" lvl="7" indent="0" algn="ctr" rtl="0">
              <a:spcBef>
                <a:spcPts val="0"/>
              </a:spcBef>
              <a:buNone/>
              <a:defRPr sz="1200" b="0" i="0" u="none" strike="noStrike" cap="none">
                <a:solidFill>
                  <a:schemeClr val="dk1"/>
                </a:solidFill>
                <a:latin typeface="Arial"/>
                <a:ea typeface="Arial"/>
                <a:cs typeface="Arial"/>
                <a:sym typeface="Arial"/>
              </a:defRPr>
            </a:lvl8pPr>
            <a:lvl9pPr marL="0" marR="0" lvl="8" indent="0" algn="ctr" rtl="0">
              <a:spcBef>
                <a:spcPts val="0"/>
              </a:spcBef>
              <a:buNone/>
              <a:defRPr sz="12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9" r:id="rId9"/>
    <p:sldLayoutId id="214748366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130.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2.pn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29"/>
          <p:cNvSpPr txBox="1">
            <a:spLocks noGrp="1"/>
          </p:cNvSpPr>
          <p:nvPr>
            <p:ph type="ctrTitle"/>
          </p:nvPr>
        </p:nvSpPr>
        <p:spPr>
          <a:xfrm>
            <a:off x="370799" y="1598400"/>
            <a:ext cx="6562015" cy="1101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2700"/>
              <a:buFont typeface="Arial Black"/>
              <a:buNone/>
            </a:pPr>
            <a:r>
              <a:rPr lang="en-US" sz="2400" dirty="0">
                <a:latin typeface="Arial Black"/>
                <a:ea typeface="Arial Black"/>
                <a:cs typeface="Arial Black"/>
                <a:sym typeface="Arial Black"/>
              </a:rPr>
              <a:t>Calculating with Contract Lenses</a:t>
            </a:r>
            <a:endParaRPr sz="2400" dirty="0"/>
          </a:p>
        </p:txBody>
      </p:sp>
      <p:sp>
        <p:nvSpPr>
          <p:cNvPr id="442" name="Google Shape;442;p29"/>
          <p:cNvSpPr txBox="1">
            <a:spLocks noGrp="1"/>
          </p:cNvSpPr>
          <p:nvPr>
            <p:ph type="subTitle" idx="1"/>
          </p:nvPr>
        </p:nvSpPr>
        <p:spPr>
          <a:xfrm>
            <a:off x="370800" y="2701528"/>
            <a:ext cx="5259600" cy="1314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700"/>
              <a:buNone/>
            </a:pPr>
            <a:r>
              <a:rPr lang="en-US" sz="1100" b="1" dirty="0" err="1">
                <a:latin typeface="Arial"/>
                <a:ea typeface="Arial"/>
                <a:cs typeface="Arial"/>
                <a:sym typeface="Arial"/>
              </a:rPr>
              <a:t>Hanliang</a:t>
            </a:r>
            <a:r>
              <a:rPr lang="en-US" sz="1100" b="1" dirty="0">
                <a:latin typeface="Arial"/>
                <a:ea typeface="Arial"/>
                <a:cs typeface="Arial"/>
                <a:sym typeface="Arial"/>
              </a:rPr>
              <a:t> Zhang</a:t>
            </a:r>
            <a:r>
              <a:rPr lang="en-US" sz="1100" baseline="30000" dirty="0">
                <a:latin typeface="Arial"/>
                <a:ea typeface="Arial"/>
                <a:cs typeface="Arial"/>
                <a:sym typeface="Arial"/>
              </a:rPr>
              <a:t>1</a:t>
            </a:r>
            <a:r>
              <a:rPr lang="en-US" sz="1100" dirty="0">
                <a:latin typeface="Arial"/>
                <a:ea typeface="Arial"/>
                <a:cs typeface="Arial"/>
                <a:sym typeface="Arial"/>
              </a:rPr>
              <a:t>, </a:t>
            </a:r>
            <a:r>
              <a:rPr lang="en-US" sz="1100" dirty="0" err="1">
                <a:latin typeface="Arial"/>
                <a:ea typeface="Arial"/>
                <a:cs typeface="Arial"/>
                <a:sym typeface="Arial"/>
              </a:rPr>
              <a:t>Wenghao</a:t>
            </a:r>
            <a:r>
              <a:rPr lang="en-US" sz="1100" dirty="0">
                <a:latin typeface="Arial"/>
                <a:ea typeface="Arial"/>
                <a:cs typeface="Arial"/>
                <a:sym typeface="Arial"/>
              </a:rPr>
              <a:t> Tang</a:t>
            </a:r>
            <a:r>
              <a:rPr lang="en-US" sz="1100" baseline="30000" dirty="0">
                <a:latin typeface="Arial"/>
                <a:ea typeface="Arial"/>
                <a:cs typeface="Arial"/>
                <a:sym typeface="Arial"/>
              </a:rPr>
              <a:t>2</a:t>
            </a:r>
            <a:r>
              <a:rPr lang="en-US" sz="1100" dirty="0">
                <a:latin typeface="Arial"/>
                <a:ea typeface="Arial"/>
                <a:cs typeface="Arial"/>
                <a:sym typeface="Arial"/>
              </a:rPr>
              <a:t>, </a:t>
            </a:r>
            <a:r>
              <a:rPr lang="en-US" sz="1100" dirty="0" err="1">
                <a:latin typeface="Arial"/>
                <a:ea typeface="Arial"/>
                <a:cs typeface="Arial"/>
                <a:sym typeface="Arial"/>
              </a:rPr>
              <a:t>Ruifeng</a:t>
            </a:r>
            <a:r>
              <a:rPr lang="en-US" sz="1100" dirty="0">
                <a:latin typeface="Arial"/>
                <a:ea typeface="Arial"/>
                <a:cs typeface="Arial"/>
                <a:sym typeface="Arial"/>
              </a:rPr>
              <a:t> Xie</a:t>
            </a:r>
            <a:r>
              <a:rPr lang="en-US" sz="1100" baseline="30000" dirty="0">
                <a:latin typeface="Arial"/>
                <a:ea typeface="Arial"/>
                <a:cs typeface="Arial"/>
                <a:sym typeface="Arial"/>
              </a:rPr>
              <a:t>3</a:t>
            </a:r>
            <a:r>
              <a:rPr lang="en-US" sz="1100" dirty="0">
                <a:latin typeface="Arial"/>
                <a:ea typeface="Arial"/>
                <a:cs typeface="Arial"/>
                <a:sym typeface="Arial"/>
              </a:rPr>
              <a:t>,</a:t>
            </a:r>
            <a:r>
              <a:rPr lang="en-US" sz="1100" dirty="0"/>
              <a:t> </a:t>
            </a:r>
            <a:r>
              <a:rPr lang="en-US" sz="1100" dirty="0">
                <a:latin typeface="Arial"/>
                <a:ea typeface="Arial"/>
                <a:cs typeface="Arial"/>
                <a:sym typeface="Arial"/>
              </a:rPr>
              <a:t>Meng Wang</a:t>
            </a:r>
            <a:r>
              <a:rPr lang="en-US" sz="1100" baseline="30000" dirty="0">
                <a:latin typeface="Arial"/>
                <a:ea typeface="Arial"/>
                <a:cs typeface="Arial"/>
                <a:sym typeface="Arial"/>
              </a:rPr>
              <a:t>1</a:t>
            </a:r>
            <a:r>
              <a:rPr lang="en-US" sz="1100" dirty="0">
                <a:latin typeface="Arial"/>
                <a:ea typeface="Arial"/>
                <a:cs typeface="Arial"/>
                <a:sym typeface="Arial"/>
              </a:rPr>
              <a:t>, Zhenjiang Hu</a:t>
            </a:r>
            <a:r>
              <a:rPr lang="en-US" sz="1100" baseline="30000" dirty="0">
                <a:latin typeface="Arial"/>
                <a:ea typeface="Arial"/>
                <a:cs typeface="Arial"/>
                <a:sym typeface="Arial"/>
              </a:rPr>
              <a:t>3</a:t>
            </a:r>
          </a:p>
          <a:p>
            <a:pPr marL="0" lvl="0" indent="0" algn="l" rtl="0">
              <a:lnSpc>
                <a:spcPct val="90000"/>
              </a:lnSpc>
              <a:spcBef>
                <a:spcPts val="0"/>
              </a:spcBef>
              <a:spcAft>
                <a:spcPts val="0"/>
              </a:spcAft>
              <a:buClr>
                <a:schemeClr val="dk1"/>
              </a:buClr>
              <a:buSzPts val="1700"/>
              <a:buNone/>
            </a:pPr>
            <a:endParaRPr lang="en-US" sz="1100" baseline="30000" dirty="0"/>
          </a:p>
          <a:p>
            <a:pPr marL="0" lvl="0" indent="0" algn="l" rtl="0">
              <a:lnSpc>
                <a:spcPct val="90000"/>
              </a:lnSpc>
              <a:spcBef>
                <a:spcPts val="0"/>
              </a:spcBef>
              <a:spcAft>
                <a:spcPts val="0"/>
              </a:spcAft>
              <a:buClr>
                <a:schemeClr val="dk1"/>
              </a:buClr>
              <a:buSzPts val="1700"/>
            </a:pPr>
            <a:r>
              <a:rPr lang="en-US" sz="1100" baseline="30000" dirty="0"/>
              <a:t>1. University of Bristol</a:t>
            </a:r>
          </a:p>
          <a:p>
            <a:pPr marL="0" lvl="0" indent="0" algn="l" rtl="0">
              <a:lnSpc>
                <a:spcPct val="90000"/>
              </a:lnSpc>
              <a:spcBef>
                <a:spcPts val="0"/>
              </a:spcBef>
              <a:spcAft>
                <a:spcPts val="0"/>
              </a:spcAft>
              <a:buClr>
                <a:schemeClr val="dk1"/>
              </a:buClr>
              <a:buSzPts val="1700"/>
            </a:pPr>
            <a:r>
              <a:rPr lang="en-US" sz="1100" baseline="30000" dirty="0"/>
              <a:t>2. University of Edinburgh</a:t>
            </a:r>
          </a:p>
          <a:p>
            <a:pPr marL="0" lvl="0" indent="0" algn="l" rtl="0">
              <a:lnSpc>
                <a:spcPct val="90000"/>
              </a:lnSpc>
              <a:spcBef>
                <a:spcPts val="0"/>
              </a:spcBef>
              <a:spcAft>
                <a:spcPts val="0"/>
              </a:spcAft>
              <a:buClr>
                <a:schemeClr val="dk1"/>
              </a:buClr>
              <a:buSzPts val="1700"/>
            </a:pPr>
            <a:r>
              <a:rPr lang="en-US" sz="1100" baseline="30000" dirty="0"/>
              <a:t>3. Peking University</a:t>
            </a:r>
          </a:p>
        </p:txBody>
      </p:sp>
      <p:sp>
        <p:nvSpPr>
          <p:cNvPr id="446" name="Google Shape;446;p29"/>
          <p:cNvSpPr/>
          <p:nvPr/>
        </p:nvSpPr>
        <p:spPr>
          <a:xfrm>
            <a:off x="370800" y="4634575"/>
            <a:ext cx="1805700" cy="368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txBox="1">
            <a:spLocks noGrp="1"/>
          </p:cNvSpPr>
          <p:nvPr>
            <p:ph type="sldNum" idx="12"/>
          </p:nvPr>
        </p:nvSpPr>
        <p:spPr>
          <a:xfrm>
            <a:off x="4321627" y="4771676"/>
            <a:ext cx="540000" cy="273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a:t>
            </a:fld>
            <a:endParaRPr/>
          </a:p>
        </p:txBody>
      </p:sp>
      <p:sp>
        <p:nvSpPr>
          <p:cNvPr id="2" name="Rectangle 1">
            <a:extLst>
              <a:ext uri="{FF2B5EF4-FFF2-40B4-BE49-F238E27FC236}">
                <a16:creationId xmlns:a16="http://schemas.microsoft.com/office/drawing/2014/main" id="{DBB6489A-DD1D-D451-AF99-869AA336A5E9}"/>
              </a:ext>
            </a:extLst>
          </p:cNvPr>
          <p:cNvSpPr/>
          <p:nvPr/>
        </p:nvSpPr>
        <p:spPr>
          <a:xfrm>
            <a:off x="307571" y="315884"/>
            <a:ext cx="2086494" cy="89777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logo for university of bristol&#10;&#10;Description automatically generated">
            <a:extLst>
              <a:ext uri="{FF2B5EF4-FFF2-40B4-BE49-F238E27FC236}">
                <a16:creationId xmlns:a16="http://schemas.microsoft.com/office/drawing/2014/main" id="{FB63BFD2-7086-AF0B-B6EF-1052D3B80CDA}"/>
              </a:ext>
            </a:extLst>
          </p:cNvPr>
          <p:cNvPicPr>
            <a:picLocks noChangeAspect="1"/>
          </p:cNvPicPr>
          <p:nvPr/>
        </p:nvPicPr>
        <p:blipFill>
          <a:blip r:embed="rId3"/>
          <a:stretch>
            <a:fillRect/>
          </a:stretch>
        </p:blipFill>
        <p:spPr>
          <a:xfrm>
            <a:off x="192578" y="289189"/>
            <a:ext cx="2483804" cy="999687"/>
          </a:xfrm>
          <a:prstGeom prst="rect">
            <a:avLst/>
          </a:prstGeom>
        </p:spPr>
      </p:pic>
      <p:pic>
        <p:nvPicPr>
          <p:cNvPr id="6" name="Picture 5" descr="A logo with a black and red circle&#10;&#10;Description automatically generated">
            <a:extLst>
              <a:ext uri="{FF2B5EF4-FFF2-40B4-BE49-F238E27FC236}">
                <a16:creationId xmlns:a16="http://schemas.microsoft.com/office/drawing/2014/main" id="{22EF52C2-2894-6502-08F5-FCA7AB1B7F9D}"/>
              </a:ext>
            </a:extLst>
          </p:cNvPr>
          <p:cNvPicPr>
            <a:picLocks noChangeAspect="1"/>
          </p:cNvPicPr>
          <p:nvPr/>
        </p:nvPicPr>
        <p:blipFill>
          <a:blip r:embed="rId4"/>
          <a:stretch>
            <a:fillRect/>
          </a:stretch>
        </p:blipFill>
        <p:spPr>
          <a:xfrm>
            <a:off x="3000600" y="315884"/>
            <a:ext cx="953884" cy="953884"/>
          </a:xfrm>
          <a:prstGeom prst="rect">
            <a:avLst/>
          </a:prstGeom>
        </p:spPr>
      </p:pic>
      <p:sp>
        <p:nvSpPr>
          <p:cNvPr id="7" name="TextBox 6">
            <a:extLst>
              <a:ext uri="{FF2B5EF4-FFF2-40B4-BE49-F238E27FC236}">
                <a16:creationId xmlns:a16="http://schemas.microsoft.com/office/drawing/2014/main" id="{3B5E7F43-7BBA-6638-0FCF-4B2400912369}"/>
              </a:ext>
            </a:extLst>
          </p:cNvPr>
          <p:cNvSpPr txBox="1"/>
          <p:nvPr/>
        </p:nvSpPr>
        <p:spPr>
          <a:xfrm>
            <a:off x="6375862" y="3632662"/>
            <a:ext cx="184731" cy="307777"/>
          </a:xfrm>
          <a:prstGeom prst="rect">
            <a:avLst/>
          </a:prstGeom>
          <a:noFill/>
        </p:spPr>
        <p:txBody>
          <a:bodyPr wrap="none" rtlCol="0">
            <a:spAutoFit/>
          </a:bodyPr>
          <a:lstStyle/>
          <a:p>
            <a:endParaRPr lang="en-US" dirty="0"/>
          </a:p>
        </p:txBody>
      </p:sp>
      <p:pic>
        <p:nvPicPr>
          <p:cNvPr id="5" name="Graphic 4">
            <a:extLst>
              <a:ext uri="{FF2B5EF4-FFF2-40B4-BE49-F238E27FC236}">
                <a16:creationId xmlns:a16="http://schemas.microsoft.com/office/drawing/2014/main" id="{8EAB29C3-9E09-03A0-C93C-C813119E0AC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54484" y="-900896"/>
            <a:ext cx="4783201" cy="341657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A5B83-132D-8150-C52C-323EADE8F22C}"/>
              </a:ext>
            </a:extLst>
          </p:cNvPr>
          <p:cNvSpPr>
            <a:spLocks noGrp="1"/>
          </p:cNvSpPr>
          <p:nvPr>
            <p:ph type="title"/>
          </p:nvPr>
        </p:nvSpPr>
        <p:spPr/>
        <p:txBody>
          <a:bodyPr/>
          <a:lstStyle/>
          <a:p>
            <a:r>
              <a:rPr lang="en-US" dirty="0"/>
              <a:t>Bidirectional String Processing</a:t>
            </a:r>
          </a:p>
        </p:txBody>
      </p:sp>
      <p:sp>
        <p:nvSpPr>
          <p:cNvPr id="3" name="Slide Number Placeholder 2">
            <a:extLst>
              <a:ext uri="{FF2B5EF4-FFF2-40B4-BE49-F238E27FC236}">
                <a16:creationId xmlns:a16="http://schemas.microsoft.com/office/drawing/2014/main" id="{CEC9CC4A-47B4-230A-816F-0504CCC4D39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10</a:t>
            </a:fld>
            <a:endParaRPr lang="en-US"/>
          </a:p>
        </p:txBody>
      </p:sp>
      <p:sp>
        <p:nvSpPr>
          <p:cNvPr id="4" name="TextBox 3">
            <a:extLst>
              <a:ext uri="{FF2B5EF4-FFF2-40B4-BE49-F238E27FC236}">
                <a16:creationId xmlns:a16="http://schemas.microsoft.com/office/drawing/2014/main" id="{4223CBCF-9118-8A51-0431-78FC93872F51}"/>
              </a:ext>
            </a:extLst>
          </p:cNvPr>
          <p:cNvSpPr txBox="1"/>
          <p:nvPr/>
        </p:nvSpPr>
        <p:spPr>
          <a:xfrm>
            <a:off x="1327634" y="1268016"/>
            <a:ext cx="6270195" cy="307777"/>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bfilter</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bisLetter</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bmap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btoUpper</a:t>
            </a:r>
            <a:endParaRPr lang="en-US" dirty="0">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5FBC6416-E960-76C0-C2FF-C3F948F985E4}"/>
              </a:ext>
            </a:extLst>
          </p:cNvPr>
          <p:cNvSpPr txBox="1"/>
          <p:nvPr/>
        </p:nvSpPr>
        <p:spPr>
          <a:xfrm>
            <a:off x="1327635" y="2932377"/>
            <a:ext cx="6270195" cy="954107"/>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bfold</a:t>
            </a:r>
            <a:r>
              <a:rPr lang="en-US" dirty="0">
                <a:latin typeface="Consolas" panose="020B0609020204030204" pitchFamily="49" charset="0"/>
                <a:cs typeface="Consolas" panose="020B0609020204030204" pitchFamily="49" charset="0"/>
              </a:rPr>
              <a:t> l</a:t>
            </a:r>
          </a:p>
          <a:p>
            <a:r>
              <a:rPr lang="en-US" dirty="0">
                <a:latin typeface="Consolas" panose="020B0609020204030204" pitchFamily="49" charset="0"/>
                <a:cs typeface="Consolas" panose="020B0609020204030204" pitchFamily="49" charset="0"/>
              </a:rPr>
              <a:t>    where</a:t>
            </a:r>
          </a:p>
          <a:p>
            <a:r>
              <a:rPr lang="en-US" dirty="0">
                <a:latin typeface="Consolas" panose="020B0609020204030204" pitchFamily="49" charset="0"/>
                <a:cs typeface="Consolas" panose="020B0609020204030204" pitchFamily="49" charset="0"/>
              </a:rPr>
              <a:t>        l: (Either () (Char, [Char])) &lt;-&gt; [Char]</a:t>
            </a:r>
          </a:p>
          <a:p>
            <a:r>
              <a:rPr lang="en-US" dirty="0">
                <a:latin typeface="Consolas" panose="020B0609020204030204" pitchFamily="49" charset="0"/>
                <a:cs typeface="Consolas" panose="020B0609020204030204" pitchFamily="49" charset="0"/>
              </a:rPr>
              <a:t>        l = …</a:t>
            </a:r>
          </a:p>
        </p:txBody>
      </p:sp>
      <p:sp>
        <p:nvSpPr>
          <p:cNvPr id="6" name="TextBox 5">
            <a:extLst>
              <a:ext uri="{FF2B5EF4-FFF2-40B4-BE49-F238E27FC236}">
                <a16:creationId xmlns:a16="http://schemas.microsoft.com/office/drawing/2014/main" id="{163B5D51-ED58-5A77-BCA8-FC00B8B2EECD}"/>
              </a:ext>
            </a:extLst>
          </p:cNvPr>
          <p:cNvSpPr txBox="1"/>
          <p:nvPr/>
        </p:nvSpPr>
        <p:spPr>
          <a:xfrm>
            <a:off x="1172095" y="1719156"/>
            <a:ext cx="5486400" cy="307777"/>
          </a:xfrm>
          <a:prstGeom prst="rect">
            <a:avLst/>
          </a:prstGeom>
          <a:noFill/>
        </p:spPr>
        <p:txBody>
          <a:bodyPr wrap="square" rtlCol="0">
            <a:spAutoFit/>
          </a:bodyPr>
          <a:lstStyle/>
          <a:p>
            <a:r>
              <a:rPr lang="en-US" dirty="0"/>
              <a:t>=   { Expressing </a:t>
            </a:r>
            <a:r>
              <a:rPr lang="en-US" dirty="0" err="1"/>
              <a:t>b</a:t>
            </a:r>
            <a:r>
              <a:rPr lang="en-US" dirty="0" err="1">
                <a:latin typeface="Consolas" panose="020B0609020204030204" pitchFamily="49" charset="0"/>
                <a:cs typeface="Consolas" panose="020B0609020204030204" pitchFamily="49" charset="0"/>
              </a:rPr>
              <a:t>filter</a:t>
            </a:r>
            <a:r>
              <a:rPr lang="en-US" dirty="0"/>
              <a:t> as </a:t>
            </a:r>
            <a:r>
              <a:rPr lang="en-US" dirty="0" err="1">
                <a:latin typeface="Consolas" panose="020B0609020204030204" pitchFamily="49" charset="0"/>
                <a:cs typeface="Consolas" panose="020B0609020204030204" pitchFamily="49" charset="0"/>
              </a:rPr>
              <a:t>bfold</a:t>
            </a:r>
            <a:r>
              <a:rPr lang="en-US" dirty="0"/>
              <a:t> }</a:t>
            </a:r>
          </a:p>
        </p:txBody>
      </p:sp>
      <p:sp>
        <p:nvSpPr>
          <p:cNvPr id="7" name="TextBox 6">
            <a:extLst>
              <a:ext uri="{FF2B5EF4-FFF2-40B4-BE49-F238E27FC236}">
                <a16:creationId xmlns:a16="http://schemas.microsoft.com/office/drawing/2014/main" id="{8F8B96CE-AFF7-9894-1EDA-3F1C0EB8798F}"/>
              </a:ext>
            </a:extLst>
          </p:cNvPr>
          <p:cNvSpPr txBox="1"/>
          <p:nvPr/>
        </p:nvSpPr>
        <p:spPr>
          <a:xfrm>
            <a:off x="1327634" y="2108299"/>
            <a:ext cx="6270195" cy="307777"/>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bfold</a:t>
            </a:r>
            <a:r>
              <a:rPr lang="en-US" dirty="0">
                <a:latin typeface="Consolas" panose="020B0609020204030204" pitchFamily="49" charset="0"/>
                <a:cs typeface="Consolas" panose="020B0609020204030204" pitchFamily="49" charset="0"/>
              </a:rPr>
              <a:t> (…) ; </a:t>
            </a:r>
            <a:r>
              <a:rPr lang="en-US" dirty="0" err="1">
                <a:latin typeface="Consolas" panose="020B0609020204030204" pitchFamily="49" charset="0"/>
                <a:cs typeface="Consolas" panose="020B0609020204030204" pitchFamily="49" charset="0"/>
              </a:rPr>
              <a:t>bmap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btoUpper</a:t>
            </a:r>
            <a:endParaRPr lang="en-US" dirty="0">
              <a:latin typeface="Consolas" panose="020B0609020204030204" pitchFamily="49" charset="0"/>
              <a:cs typeface="Consolas" panose="020B0609020204030204" pitchFamily="49" charset="0"/>
            </a:endParaRPr>
          </a:p>
        </p:txBody>
      </p:sp>
      <p:sp>
        <p:nvSpPr>
          <p:cNvPr id="8" name="TextBox 7">
            <a:extLst>
              <a:ext uri="{FF2B5EF4-FFF2-40B4-BE49-F238E27FC236}">
                <a16:creationId xmlns:a16="http://schemas.microsoft.com/office/drawing/2014/main" id="{6F8CBAE8-BFD4-E097-E489-899D7629D4E8}"/>
              </a:ext>
            </a:extLst>
          </p:cNvPr>
          <p:cNvSpPr txBox="1"/>
          <p:nvPr/>
        </p:nvSpPr>
        <p:spPr>
          <a:xfrm>
            <a:off x="1172095" y="2538545"/>
            <a:ext cx="5486400" cy="307777"/>
          </a:xfrm>
          <a:prstGeom prst="rect">
            <a:avLst/>
          </a:prstGeom>
          <a:noFill/>
        </p:spPr>
        <p:txBody>
          <a:bodyPr wrap="square" rtlCol="0">
            <a:spAutoFit/>
          </a:bodyPr>
          <a:lstStyle/>
          <a:p>
            <a:r>
              <a:rPr lang="en-US" dirty="0"/>
              <a:t>=   { </a:t>
            </a:r>
            <a:r>
              <a:rPr lang="en-US" b="1" dirty="0"/>
              <a:t>Bidirectional Fold Fusion</a:t>
            </a:r>
            <a:r>
              <a:rPr lang="en-US" dirty="0"/>
              <a:t> }</a:t>
            </a:r>
          </a:p>
        </p:txBody>
      </p:sp>
      <p:sp>
        <p:nvSpPr>
          <p:cNvPr id="9" name="Rectangle 8">
            <a:extLst>
              <a:ext uri="{FF2B5EF4-FFF2-40B4-BE49-F238E27FC236}">
                <a16:creationId xmlns:a16="http://schemas.microsoft.com/office/drawing/2014/main" id="{81A100D2-F235-CCCD-1E27-ECD0E3770B63}"/>
              </a:ext>
            </a:extLst>
          </p:cNvPr>
          <p:cNvSpPr/>
          <p:nvPr/>
        </p:nvSpPr>
        <p:spPr>
          <a:xfrm>
            <a:off x="238897" y="4496910"/>
            <a:ext cx="2075935" cy="5486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logo for university of bristol&#10;&#10;Description automatically generated">
            <a:extLst>
              <a:ext uri="{FF2B5EF4-FFF2-40B4-BE49-F238E27FC236}">
                <a16:creationId xmlns:a16="http://schemas.microsoft.com/office/drawing/2014/main" id="{D4961D1A-DF0C-62C0-DBCC-A523E9342EA2}"/>
              </a:ext>
            </a:extLst>
          </p:cNvPr>
          <p:cNvPicPr>
            <a:picLocks noChangeAspect="1"/>
          </p:cNvPicPr>
          <p:nvPr/>
        </p:nvPicPr>
        <p:blipFill>
          <a:blip r:embed="rId3"/>
          <a:stretch>
            <a:fillRect/>
          </a:stretch>
        </p:blipFill>
        <p:spPr>
          <a:xfrm>
            <a:off x="0" y="4143813"/>
            <a:ext cx="2483804" cy="999687"/>
          </a:xfrm>
          <a:prstGeom prst="rect">
            <a:avLst/>
          </a:prstGeom>
        </p:spPr>
      </p:pic>
    </p:spTree>
    <p:extLst>
      <p:ext uri="{BB962C8B-B14F-4D97-AF65-F5344CB8AC3E}">
        <p14:creationId xmlns:p14="http://schemas.microsoft.com/office/powerpoint/2010/main" val="219276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370AB-A70C-8163-54D3-88243DFDFA76}"/>
              </a:ext>
            </a:extLst>
          </p:cNvPr>
          <p:cNvSpPr>
            <a:spLocks noGrp="1"/>
          </p:cNvSpPr>
          <p:nvPr>
            <p:ph type="title"/>
          </p:nvPr>
        </p:nvSpPr>
        <p:spPr/>
        <p:txBody>
          <a:bodyPr/>
          <a:lstStyle/>
          <a:p>
            <a:r>
              <a:rPr lang="en-US" dirty="0"/>
              <a:t>Conclusion</a:t>
            </a:r>
          </a:p>
        </p:txBody>
      </p:sp>
      <p:sp>
        <p:nvSpPr>
          <p:cNvPr id="3" name="Slide Number Placeholder 2">
            <a:extLst>
              <a:ext uri="{FF2B5EF4-FFF2-40B4-BE49-F238E27FC236}">
                <a16:creationId xmlns:a16="http://schemas.microsoft.com/office/drawing/2014/main" id="{DDE41E1A-1643-EFD0-B49E-9817E143E7A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11</a:t>
            </a:fld>
            <a:endParaRPr lang="en-US"/>
          </a:p>
        </p:txBody>
      </p:sp>
      <p:pic>
        <p:nvPicPr>
          <p:cNvPr id="4" name="Picture 3" descr="A logo for university of bristol&#10;&#10;Description automatically generated">
            <a:extLst>
              <a:ext uri="{FF2B5EF4-FFF2-40B4-BE49-F238E27FC236}">
                <a16:creationId xmlns:a16="http://schemas.microsoft.com/office/drawing/2014/main" id="{29BE662C-17CA-277A-31C7-70801EE12D3B}"/>
              </a:ext>
            </a:extLst>
          </p:cNvPr>
          <p:cNvPicPr>
            <a:picLocks noChangeAspect="1"/>
          </p:cNvPicPr>
          <p:nvPr/>
        </p:nvPicPr>
        <p:blipFill>
          <a:blip r:embed="rId3"/>
          <a:stretch>
            <a:fillRect/>
          </a:stretch>
        </p:blipFill>
        <p:spPr>
          <a:xfrm>
            <a:off x="0" y="4143813"/>
            <a:ext cx="2483804" cy="999687"/>
          </a:xfrm>
          <a:prstGeom prst="rect">
            <a:avLst/>
          </a:prstGeom>
        </p:spPr>
      </p:pic>
      <p:sp>
        <p:nvSpPr>
          <p:cNvPr id="5" name="TextBox 4">
            <a:extLst>
              <a:ext uri="{FF2B5EF4-FFF2-40B4-BE49-F238E27FC236}">
                <a16:creationId xmlns:a16="http://schemas.microsoft.com/office/drawing/2014/main" id="{ADFCF2B8-FE6B-CDAF-8927-1A28DDFC7AA4}"/>
              </a:ext>
            </a:extLst>
          </p:cNvPr>
          <p:cNvSpPr txBox="1"/>
          <p:nvPr/>
        </p:nvSpPr>
        <p:spPr>
          <a:xfrm>
            <a:off x="1272987" y="1577788"/>
            <a:ext cx="6284259" cy="738664"/>
          </a:xfrm>
          <a:prstGeom prst="rect">
            <a:avLst/>
          </a:prstGeom>
          <a:noFill/>
        </p:spPr>
        <p:txBody>
          <a:bodyPr wrap="square" rtlCol="0">
            <a:spAutoFit/>
          </a:bodyPr>
          <a:lstStyle/>
          <a:p>
            <a:pPr marL="285750" indent="-285750">
              <a:buFont typeface="Arial" panose="020B0604020202020204" pitchFamily="34" charset="0"/>
              <a:buChar char="•"/>
            </a:pPr>
            <a:r>
              <a:rPr lang="en-US" dirty="0"/>
              <a:t>More contract lens combinators/calculation laws in the paper</a:t>
            </a:r>
          </a:p>
          <a:p>
            <a:pPr marL="285750" indent="-285750">
              <a:buFont typeface="Arial" panose="020B0604020202020204" pitchFamily="34" charset="0"/>
              <a:buChar char="•"/>
            </a:pPr>
            <a:r>
              <a:rPr lang="en-US" dirty="0"/>
              <a:t>An </a:t>
            </a:r>
            <a:r>
              <a:rPr lang="en-US" dirty="0" err="1"/>
              <a:t>Agda</a:t>
            </a:r>
            <a:r>
              <a:rPr lang="en-US" dirty="0"/>
              <a:t> library that formalizes all contract lens combinators and laws</a:t>
            </a:r>
            <a:br>
              <a:rPr lang="en-US" dirty="0"/>
            </a:br>
            <a:r>
              <a:rPr lang="en-US" dirty="0"/>
              <a:t>(https://</a:t>
            </a:r>
            <a:r>
              <a:rPr lang="en-US" dirty="0" err="1"/>
              <a:t>github.com</a:t>
            </a:r>
            <a:r>
              <a:rPr lang="en-US" dirty="0"/>
              <a:t>/</a:t>
            </a:r>
            <a:r>
              <a:rPr lang="en-US" dirty="0" err="1"/>
              <a:t>KomaEc</a:t>
            </a:r>
            <a:r>
              <a:rPr lang="en-US" dirty="0"/>
              <a:t>/</a:t>
            </a:r>
            <a:r>
              <a:rPr lang="en-US" dirty="0" err="1"/>
              <a:t>ContractLens</a:t>
            </a:r>
            <a:r>
              <a:rPr lang="en-US" dirty="0"/>
              <a:t>-artifact/tree/master/proof)</a:t>
            </a:r>
          </a:p>
        </p:txBody>
      </p:sp>
    </p:spTree>
    <p:extLst>
      <p:ext uri="{BB962C8B-B14F-4D97-AF65-F5344CB8AC3E}">
        <p14:creationId xmlns:p14="http://schemas.microsoft.com/office/powerpoint/2010/main" val="4262539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495BC-C0B4-BAF1-B6FB-A57742FA9504}"/>
              </a:ext>
            </a:extLst>
          </p:cNvPr>
          <p:cNvSpPr>
            <a:spLocks noGrp="1"/>
          </p:cNvSpPr>
          <p:nvPr>
            <p:ph type="title"/>
          </p:nvPr>
        </p:nvSpPr>
        <p:spPr/>
        <p:txBody>
          <a:bodyPr/>
          <a:lstStyle/>
          <a:p>
            <a:r>
              <a:rPr lang="en-US" dirty="0"/>
              <a:t>Program Calculation</a:t>
            </a:r>
          </a:p>
        </p:txBody>
      </p:sp>
      <p:sp>
        <p:nvSpPr>
          <p:cNvPr id="3" name="Slide Number Placeholder 2">
            <a:extLst>
              <a:ext uri="{FF2B5EF4-FFF2-40B4-BE49-F238E27FC236}">
                <a16:creationId xmlns:a16="http://schemas.microsoft.com/office/drawing/2014/main" id="{2DEFC6F5-9706-D5CD-DF6D-B29DF795B8C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a:t>
            </a:fld>
            <a:endParaRPr lang="en-US"/>
          </a:p>
        </p:txBody>
      </p:sp>
      <p:sp>
        <p:nvSpPr>
          <p:cNvPr id="5" name="Rectangle 4">
            <a:extLst>
              <a:ext uri="{FF2B5EF4-FFF2-40B4-BE49-F238E27FC236}">
                <a16:creationId xmlns:a16="http://schemas.microsoft.com/office/drawing/2014/main" id="{B04C3EF6-4A31-DA65-D237-09DDD3F782DE}"/>
              </a:ext>
            </a:extLst>
          </p:cNvPr>
          <p:cNvSpPr/>
          <p:nvPr/>
        </p:nvSpPr>
        <p:spPr>
          <a:xfrm>
            <a:off x="370800" y="2233174"/>
            <a:ext cx="2182276" cy="52444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black and white math equation&#10;&#10;Description automatically generated">
            <a:extLst>
              <a:ext uri="{FF2B5EF4-FFF2-40B4-BE49-F238E27FC236}">
                <a16:creationId xmlns:a16="http://schemas.microsoft.com/office/drawing/2014/main" id="{8F2FF9B8-8311-AD89-D678-3A382D606E1C}"/>
              </a:ext>
            </a:extLst>
          </p:cNvPr>
          <p:cNvPicPr>
            <a:picLocks noChangeAspect="1"/>
          </p:cNvPicPr>
          <p:nvPr/>
        </p:nvPicPr>
        <p:blipFill>
          <a:blip r:embed="rId3"/>
          <a:stretch>
            <a:fillRect/>
          </a:stretch>
        </p:blipFill>
        <p:spPr>
          <a:xfrm>
            <a:off x="247252" y="1845117"/>
            <a:ext cx="1581020" cy="593576"/>
          </a:xfrm>
          <a:prstGeom prst="rect">
            <a:avLst/>
          </a:prstGeom>
        </p:spPr>
      </p:pic>
      <p:pic>
        <p:nvPicPr>
          <p:cNvPr id="16" name="Picture 15" descr="A black text with a white background&#10;&#10;Description automatically generated">
            <a:extLst>
              <a:ext uri="{FF2B5EF4-FFF2-40B4-BE49-F238E27FC236}">
                <a16:creationId xmlns:a16="http://schemas.microsoft.com/office/drawing/2014/main" id="{F97EF47E-35E5-0ED3-7EE4-F030002B0B06}"/>
              </a:ext>
            </a:extLst>
          </p:cNvPr>
          <p:cNvPicPr>
            <a:picLocks noChangeAspect="1"/>
          </p:cNvPicPr>
          <p:nvPr/>
        </p:nvPicPr>
        <p:blipFill>
          <a:blip r:embed="rId4"/>
          <a:stretch>
            <a:fillRect/>
          </a:stretch>
        </p:blipFill>
        <p:spPr>
          <a:xfrm>
            <a:off x="1754442" y="2258745"/>
            <a:ext cx="1560291" cy="376505"/>
          </a:xfrm>
          <a:prstGeom prst="rect">
            <a:avLst/>
          </a:prstGeom>
        </p:spPr>
      </p:pic>
      <p:sp>
        <p:nvSpPr>
          <p:cNvPr id="17" name="TextBox 16">
            <a:extLst>
              <a:ext uri="{FF2B5EF4-FFF2-40B4-BE49-F238E27FC236}">
                <a16:creationId xmlns:a16="http://schemas.microsoft.com/office/drawing/2014/main" id="{619758FC-3CA1-BB64-3607-E8847D95E1B1}"/>
              </a:ext>
            </a:extLst>
          </p:cNvPr>
          <p:cNvSpPr txBox="1"/>
          <p:nvPr/>
        </p:nvSpPr>
        <p:spPr>
          <a:xfrm>
            <a:off x="4016826" y="1264044"/>
            <a:ext cx="2968331" cy="276999"/>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filter </a:t>
            </a:r>
            <a:r>
              <a:rPr lang="en-US" sz="1200" dirty="0" err="1">
                <a:latin typeface="Consolas" panose="020B0609020204030204" pitchFamily="49" charset="0"/>
                <a:cs typeface="Consolas" panose="020B0609020204030204" pitchFamily="49" charset="0"/>
              </a:rPr>
              <a:t>isLetter</a:t>
            </a:r>
            <a:r>
              <a:rPr lang="en-US" sz="1200" dirty="0">
                <a:latin typeface="Consolas" panose="020B0609020204030204" pitchFamily="49" charset="0"/>
                <a:cs typeface="Consolas" panose="020B0609020204030204" pitchFamily="49" charset="0"/>
              </a:rPr>
              <a:t> ; map </a:t>
            </a:r>
            <a:r>
              <a:rPr lang="en-US" sz="1200" dirty="0" err="1">
                <a:latin typeface="Consolas" panose="020B0609020204030204" pitchFamily="49" charset="0"/>
                <a:cs typeface="Consolas" panose="020B0609020204030204" pitchFamily="49" charset="0"/>
              </a:rPr>
              <a:t>toUpper</a:t>
            </a:r>
            <a:endParaRPr lang="en-US" sz="1200" dirty="0">
              <a:latin typeface="Consolas" panose="020B0609020204030204" pitchFamily="49" charset="0"/>
              <a:cs typeface="Consolas" panose="020B0609020204030204" pitchFamily="49" charset="0"/>
            </a:endParaRPr>
          </a:p>
        </p:txBody>
      </p:sp>
      <p:pic>
        <p:nvPicPr>
          <p:cNvPr id="21" name="Picture 20" descr="A black text with a white background&#10;&#10;Description automatically generated with medium confidence">
            <a:extLst>
              <a:ext uri="{FF2B5EF4-FFF2-40B4-BE49-F238E27FC236}">
                <a16:creationId xmlns:a16="http://schemas.microsoft.com/office/drawing/2014/main" id="{AA339B82-F407-DED7-51E4-40B864C9AE93}"/>
              </a:ext>
            </a:extLst>
          </p:cNvPr>
          <p:cNvPicPr>
            <a:picLocks noChangeAspect="1"/>
          </p:cNvPicPr>
          <p:nvPr/>
        </p:nvPicPr>
        <p:blipFill>
          <a:blip r:embed="rId5"/>
          <a:stretch>
            <a:fillRect/>
          </a:stretch>
        </p:blipFill>
        <p:spPr>
          <a:xfrm>
            <a:off x="370800" y="1457133"/>
            <a:ext cx="1985960" cy="376505"/>
          </a:xfrm>
          <a:prstGeom prst="rect">
            <a:avLst/>
          </a:prstGeom>
        </p:spPr>
      </p:pic>
      <p:sp>
        <p:nvSpPr>
          <p:cNvPr id="22" name="TextBox 21">
            <a:extLst>
              <a:ext uri="{FF2B5EF4-FFF2-40B4-BE49-F238E27FC236}">
                <a16:creationId xmlns:a16="http://schemas.microsoft.com/office/drawing/2014/main" id="{513B9D18-F896-22B0-5DB2-889D28E30D46}"/>
              </a:ext>
            </a:extLst>
          </p:cNvPr>
          <p:cNvSpPr txBox="1"/>
          <p:nvPr/>
        </p:nvSpPr>
        <p:spPr>
          <a:xfrm>
            <a:off x="3879438" y="1679749"/>
            <a:ext cx="2791546" cy="276999"/>
          </a:xfrm>
          <a:prstGeom prst="rect">
            <a:avLst/>
          </a:prstGeom>
          <a:noFill/>
        </p:spPr>
        <p:txBody>
          <a:bodyPr wrap="square" rtlCol="0">
            <a:spAutoFit/>
          </a:bodyPr>
          <a:lstStyle/>
          <a:p>
            <a:r>
              <a:rPr lang="en-US" sz="1200" dirty="0"/>
              <a:t>=   { Expressing </a:t>
            </a:r>
            <a:r>
              <a:rPr lang="en-US" sz="1200" dirty="0">
                <a:latin typeface="Consolas" panose="020B0609020204030204" pitchFamily="49" charset="0"/>
                <a:cs typeface="Consolas" panose="020B0609020204030204" pitchFamily="49" charset="0"/>
              </a:rPr>
              <a:t>filter</a:t>
            </a:r>
            <a:r>
              <a:rPr lang="en-US" sz="1200" dirty="0"/>
              <a:t> as </a:t>
            </a:r>
            <a:r>
              <a:rPr lang="en-US" sz="1200" dirty="0">
                <a:latin typeface="Consolas" panose="020B0609020204030204" pitchFamily="49" charset="0"/>
                <a:cs typeface="Consolas" panose="020B0609020204030204" pitchFamily="49" charset="0"/>
              </a:rPr>
              <a:t>fold</a:t>
            </a:r>
            <a:r>
              <a:rPr lang="en-US" sz="1200" dirty="0"/>
              <a:t> }</a:t>
            </a:r>
          </a:p>
        </p:txBody>
      </p:sp>
      <p:sp>
        <p:nvSpPr>
          <p:cNvPr id="23" name="TextBox 22">
            <a:extLst>
              <a:ext uri="{FF2B5EF4-FFF2-40B4-BE49-F238E27FC236}">
                <a16:creationId xmlns:a16="http://schemas.microsoft.com/office/drawing/2014/main" id="{B6A14542-1C04-3516-C5D2-E26FAC69CB6B}"/>
              </a:ext>
            </a:extLst>
          </p:cNvPr>
          <p:cNvSpPr txBox="1"/>
          <p:nvPr/>
        </p:nvSpPr>
        <p:spPr>
          <a:xfrm>
            <a:off x="4016827" y="2095454"/>
            <a:ext cx="2321704" cy="276999"/>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fold (…) ; map </a:t>
            </a:r>
            <a:r>
              <a:rPr lang="en-US" sz="1200" dirty="0" err="1">
                <a:latin typeface="Consolas" panose="020B0609020204030204" pitchFamily="49" charset="0"/>
                <a:cs typeface="Consolas" panose="020B0609020204030204" pitchFamily="49" charset="0"/>
              </a:rPr>
              <a:t>toUpper</a:t>
            </a:r>
            <a:endParaRPr lang="en-US" sz="1200" dirty="0">
              <a:latin typeface="Consolas" panose="020B0609020204030204" pitchFamily="49" charset="0"/>
              <a:cs typeface="Consolas" panose="020B0609020204030204" pitchFamily="49" charset="0"/>
            </a:endParaRPr>
          </a:p>
        </p:txBody>
      </p:sp>
      <p:sp>
        <p:nvSpPr>
          <p:cNvPr id="24" name="TextBox 23">
            <a:extLst>
              <a:ext uri="{FF2B5EF4-FFF2-40B4-BE49-F238E27FC236}">
                <a16:creationId xmlns:a16="http://schemas.microsoft.com/office/drawing/2014/main" id="{472095DE-D74D-3242-2998-FDF66598B163}"/>
              </a:ext>
            </a:extLst>
          </p:cNvPr>
          <p:cNvSpPr txBox="1"/>
          <p:nvPr/>
        </p:nvSpPr>
        <p:spPr>
          <a:xfrm>
            <a:off x="3879437" y="2511159"/>
            <a:ext cx="4991684" cy="276999"/>
          </a:xfrm>
          <a:prstGeom prst="rect">
            <a:avLst/>
          </a:prstGeom>
          <a:noFill/>
        </p:spPr>
        <p:txBody>
          <a:bodyPr wrap="square" rtlCol="0">
            <a:spAutoFit/>
          </a:bodyPr>
          <a:lstStyle/>
          <a:p>
            <a:r>
              <a:rPr lang="en-US" sz="1200" dirty="0"/>
              <a:t>=   { </a:t>
            </a:r>
            <a:r>
              <a:rPr lang="en-US" sz="1200" b="1" dirty="0"/>
              <a:t>Fold Fusion</a:t>
            </a:r>
            <a:r>
              <a:rPr lang="en-US" sz="1200" dirty="0"/>
              <a:t> }</a:t>
            </a:r>
          </a:p>
        </p:txBody>
      </p:sp>
      <p:sp>
        <p:nvSpPr>
          <p:cNvPr id="25" name="TextBox 24">
            <a:extLst>
              <a:ext uri="{FF2B5EF4-FFF2-40B4-BE49-F238E27FC236}">
                <a16:creationId xmlns:a16="http://schemas.microsoft.com/office/drawing/2014/main" id="{295F6EB4-6880-4130-49B9-E407E217D0B7}"/>
              </a:ext>
            </a:extLst>
          </p:cNvPr>
          <p:cNvSpPr txBox="1"/>
          <p:nvPr/>
        </p:nvSpPr>
        <p:spPr>
          <a:xfrm>
            <a:off x="4016827" y="2926864"/>
            <a:ext cx="5066724" cy="1200329"/>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fold f</a:t>
            </a:r>
          </a:p>
          <a:p>
            <a:r>
              <a:rPr lang="en-US" sz="1200" dirty="0">
                <a:latin typeface="Consolas" panose="020B0609020204030204" pitchFamily="49" charset="0"/>
                <a:cs typeface="Consolas" panose="020B0609020204030204" pitchFamily="49" charset="0"/>
              </a:rPr>
              <a:t>    where</a:t>
            </a:r>
          </a:p>
          <a:p>
            <a:r>
              <a:rPr lang="en-US" sz="1200" dirty="0">
                <a:latin typeface="Consolas" panose="020B0609020204030204" pitchFamily="49" charset="0"/>
                <a:cs typeface="Consolas" panose="020B0609020204030204" pitchFamily="49" charset="0"/>
              </a:rPr>
              <a:t>        f: (Either () (Char, [Char])) -&gt; [Char]</a:t>
            </a:r>
          </a:p>
          <a:p>
            <a:r>
              <a:rPr lang="en-US" sz="1200" dirty="0">
                <a:latin typeface="Consolas" panose="020B0609020204030204" pitchFamily="49" charset="0"/>
                <a:cs typeface="Consolas" panose="020B0609020204030204" pitchFamily="49" charset="0"/>
              </a:rPr>
              <a:t>        f (Left ()) = []</a:t>
            </a:r>
          </a:p>
          <a:p>
            <a:r>
              <a:rPr lang="en-US" sz="1200" dirty="0">
                <a:latin typeface="Consolas" panose="020B0609020204030204" pitchFamily="49" charset="0"/>
                <a:cs typeface="Consolas" panose="020B0609020204030204" pitchFamily="49" charset="0"/>
              </a:rPr>
              <a:t>        f (Right (x, </a:t>
            </a:r>
            <a:r>
              <a:rPr lang="en-US" sz="1200" dirty="0" err="1">
                <a:latin typeface="Consolas" panose="020B0609020204030204" pitchFamily="49" charset="0"/>
                <a:cs typeface="Consolas" panose="020B0609020204030204" pitchFamily="49" charset="0"/>
              </a:rPr>
              <a:t>xs</a:t>
            </a:r>
            <a:r>
              <a:rPr lang="en-US" sz="1200" dirty="0">
                <a:latin typeface="Consolas" panose="020B0609020204030204" pitchFamily="49" charset="0"/>
                <a:cs typeface="Consolas" panose="020B0609020204030204" pitchFamily="49" charset="0"/>
              </a:rPr>
              <a:t>)) =</a:t>
            </a:r>
          </a:p>
          <a:p>
            <a:r>
              <a:rPr lang="en-US" sz="1200" dirty="0">
                <a:latin typeface="Consolas" panose="020B0609020204030204" pitchFamily="49" charset="0"/>
                <a:cs typeface="Consolas" panose="020B0609020204030204" pitchFamily="49" charset="0"/>
              </a:rPr>
              <a:t>            if </a:t>
            </a:r>
            <a:r>
              <a:rPr lang="en-US" sz="1200" dirty="0" err="1">
                <a:latin typeface="Consolas" panose="020B0609020204030204" pitchFamily="49" charset="0"/>
                <a:cs typeface="Consolas" panose="020B0609020204030204" pitchFamily="49" charset="0"/>
              </a:rPr>
              <a:t>isLetter</a:t>
            </a:r>
            <a:r>
              <a:rPr lang="en-US" sz="1200" dirty="0">
                <a:latin typeface="Consolas" panose="020B0609020204030204" pitchFamily="49" charset="0"/>
                <a:cs typeface="Consolas" panose="020B0609020204030204" pitchFamily="49" charset="0"/>
              </a:rPr>
              <a:t> x then </a:t>
            </a:r>
            <a:r>
              <a:rPr lang="en-US" sz="1200" dirty="0" err="1">
                <a:latin typeface="Consolas" panose="020B0609020204030204" pitchFamily="49" charset="0"/>
                <a:cs typeface="Consolas" panose="020B0609020204030204" pitchFamily="49" charset="0"/>
              </a:rPr>
              <a:t>toUpper</a:t>
            </a:r>
            <a:r>
              <a:rPr lang="en-US" sz="1200" dirty="0">
                <a:latin typeface="Consolas" panose="020B0609020204030204" pitchFamily="49" charset="0"/>
                <a:cs typeface="Consolas" panose="020B0609020204030204" pitchFamily="49" charset="0"/>
              </a:rPr>
              <a:t> x :: </a:t>
            </a:r>
            <a:r>
              <a:rPr lang="en-US" sz="1200" dirty="0" err="1">
                <a:latin typeface="Consolas" panose="020B0609020204030204" pitchFamily="49" charset="0"/>
                <a:cs typeface="Consolas" panose="020B0609020204030204" pitchFamily="49" charset="0"/>
              </a:rPr>
              <a:t>xs</a:t>
            </a:r>
            <a:r>
              <a:rPr lang="en-US" sz="1200" dirty="0">
                <a:latin typeface="Consolas" panose="020B0609020204030204" pitchFamily="49" charset="0"/>
                <a:cs typeface="Consolas" panose="020B0609020204030204" pitchFamily="49" charset="0"/>
              </a:rPr>
              <a:t> else </a:t>
            </a:r>
            <a:r>
              <a:rPr lang="en-US" sz="1200" dirty="0" err="1">
                <a:latin typeface="Consolas" panose="020B0609020204030204" pitchFamily="49" charset="0"/>
                <a:cs typeface="Consolas" panose="020B0609020204030204" pitchFamily="49" charset="0"/>
              </a:rPr>
              <a:t>xs</a:t>
            </a:r>
            <a:endParaRPr lang="en-US" sz="1200" dirty="0">
              <a:latin typeface="Consolas" panose="020B0609020204030204" pitchFamily="49" charset="0"/>
              <a:cs typeface="Consolas" panose="020B0609020204030204" pitchFamily="49" charset="0"/>
            </a:endParaRPr>
          </a:p>
        </p:txBody>
      </p:sp>
      <p:pic>
        <p:nvPicPr>
          <p:cNvPr id="27" name="Picture 26" descr="A logo for university of bristol&#10;&#10;Description automatically generated">
            <a:extLst>
              <a:ext uri="{FF2B5EF4-FFF2-40B4-BE49-F238E27FC236}">
                <a16:creationId xmlns:a16="http://schemas.microsoft.com/office/drawing/2014/main" id="{9D2050CB-4941-498A-DE8A-62A9BA5A04FB}"/>
              </a:ext>
            </a:extLst>
          </p:cNvPr>
          <p:cNvPicPr>
            <a:picLocks noChangeAspect="1"/>
          </p:cNvPicPr>
          <p:nvPr/>
        </p:nvPicPr>
        <p:blipFill>
          <a:blip r:embed="rId6"/>
          <a:stretch>
            <a:fillRect/>
          </a:stretch>
        </p:blipFill>
        <p:spPr>
          <a:xfrm>
            <a:off x="0" y="4143813"/>
            <a:ext cx="2483804" cy="999687"/>
          </a:xfrm>
          <a:prstGeom prst="rect">
            <a:avLst/>
          </a:prstGeom>
        </p:spPr>
      </p:pic>
      <p:sp>
        <p:nvSpPr>
          <p:cNvPr id="29" name="TextBox 28">
            <a:extLst>
              <a:ext uri="{FF2B5EF4-FFF2-40B4-BE49-F238E27FC236}">
                <a16:creationId xmlns:a16="http://schemas.microsoft.com/office/drawing/2014/main" id="{EDB00514-D7D9-D36A-ACBE-1B5E219F4E7D}"/>
              </a:ext>
            </a:extLst>
          </p:cNvPr>
          <p:cNvSpPr txBox="1"/>
          <p:nvPr/>
        </p:nvSpPr>
        <p:spPr>
          <a:xfrm>
            <a:off x="370800" y="3156665"/>
            <a:ext cx="1985960" cy="307777"/>
          </a:xfrm>
          <a:prstGeom prst="rect">
            <a:avLst/>
          </a:prstGeom>
          <a:noFill/>
        </p:spPr>
        <p:txBody>
          <a:bodyPr wrap="square">
            <a:spAutoFit/>
          </a:bodyPr>
          <a:lstStyle/>
          <a:p>
            <a:r>
              <a:rPr lang="en-US" dirty="0"/>
              <a:t>combinator </a:t>
            </a:r>
            <a:r>
              <a:rPr lang="en-US" b="1" dirty="0"/>
              <a:t>functions</a:t>
            </a:r>
            <a:endParaRPr lang="en-US" dirty="0"/>
          </a:p>
        </p:txBody>
      </p:sp>
      <p:sp>
        <p:nvSpPr>
          <p:cNvPr id="30" name="TextBox 29">
            <a:extLst>
              <a:ext uri="{FF2B5EF4-FFF2-40B4-BE49-F238E27FC236}">
                <a16:creationId xmlns:a16="http://schemas.microsoft.com/office/drawing/2014/main" id="{26165E56-F818-E1AD-E762-24D488CA8539}"/>
              </a:ext>
            </a:extLst>
          </p:cNvPr>
          <p:cNvSpPr txBox="1"/>
          <p:nvPr/>
        </p:nvSpPr>
        <p:spPr>
          <a:xfrm>
            <a:off x="1363780" y="3461170"/>
            <a:ext cx="1608133" cy="523220"/>
          </a:xfrm>
          <a:prstGeom prst="rect">
            <a:avLst/>
          </a:prstGeom>
          <a:noFill/>
        </p:spPr>
        <p:txBody>
          <a:bodyPr wrap="none" rtlCol="0">
            <a:spAutoFit/>
          </a:bodyPr>
          <a:lstStyle/>
          <a:p>
            <a:pPr marL="285750" indent="-285750">
              <a:buFont typeface="Arial" panose="020B0604020202020204" pitchFamily="34" charset="0"/>
              <a:buChar char="•"/>
            </a:pPr>
            <a:r>
              <a:rPr lang="en-US" dirty="0">
                <a:solidFill>
                  <a:srgbClr val="00B050"/>
                </a:solidFill>
              </a:rPr>
              <a:t>Compositional</a:t>
            </a:r>
          </a:p>
          <a:p>
            <a:pPr marL="285750" indent="-285750">
              <a:buFont typeface="Arial" panose="020B0604020202020204" pitchFamily="34" charset="0"/>
              <a:buChar char="•"/>
            </a:pPr>
            <a:r>
              <a:rPr lang="en-US" dirty="0">
                <a:solidFill>
                  <a:srgbClr val="00B050"/>
                </a:solidFill>
              </a:rPr>
              <a:t>Total</a:t>
            </a:r>
          </a:p>
        </p:txBody>
      </p:sp>
      <p:pic>
        <p:nvPicPr>
          <p:cNvPr id="36" name="Picture 35" descr="A black and white image of a symbol&#10;&#10;Description automatically generated">
            <a:extLst>
              <a:ext uri="{FF2B5EF4-FFF2-40B4-BE49-F238E27FC236}">
                <a16:creationId xmlns:a16="http://schemas.microsoft.com/office/drawing/2014/main" id="{01ACAD19-EDCF-A667-2CB9-6F8A254A591D}"/>
              </a:ext>
            </a:extLst>
          </p:cNvPr>
          <p:cNvPicPr>
            <a:picLocks noChangeAspect="1"/>
          </p:cNvPicPr>
          <p:nvPr/>
        </p:nvPicPr>
        <p:blipFill>
          <a:blip r:embed="rId7"/>
          <a:stretch>
            <a:fillRect/>
          </a:stretch>
        </p:blipFill>
        <p:spPr>
          <a:xfrm>
            <a:off x="336931" y="2607625"/>
            <a:ext cx="2361228" cy="328054"/>
          </a:xfrm>
          <a:prstGeom prst="rect">
            <a:avLst/>
          </a:prstGeom>
        </p:spPr>
      </p:pic>
      <p:pic>
        <p:nvPicPr>
          <p:cNvPr id="38" name="Picture 37" descr="A black text with a white background&#10;&#10;Description automatically generated">
            <a:extLst>
              <a:ext uri="{FF2B5EF4-FFF2-40B4-BE49-F238E27FC236}">
                <a16:creationId xmlns:a16="http://schemas.microsoft.com/office/drawing/2014/main" id="{D3E76C63-2A39-8D39-8120-F3AA1D3C413C}"/>
              </a:ext>
            </a:extLst>
          </p:cNvPr>
          <p:cNvPicPr>
            <a:picLocks noChangeAspect="1"/>
          </p:cNvPicPr>
          <p:nvPr/>
        </p:nvPicPr>
        <p:blipFill>
          <a:blip r:embed="rId8"/>
          <a:stretch>
            <a:fillRect/>
          </a:stretch>
        </p:blipFill>
        <p:spPr>
          <a:xfrm>
            <a:off x="1754442" y="2888108"/>
            <a:ext cx="1606100" cy="322654"/>
          </a:xfrm>
          <a:prstGeom prst="rect">
            <a:avLst/>
          </a:prstGeom>
        </p:spPr>
      </p:pic>
    </p:spTree>
    <p:extLst>
      <p:ext uri="{BB962C8B-B14F-4D97-AF65-F5344CB8AC3E}">
        <p14:creationId xmlns:p14="http://schemas.microsoft.com/office/powerpoint/2010/main" val="125979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2" grpId="0"/>
      <p:bldP spid="23" grpId="0"/>
      <p:bldP spid="24" grpId="0"/>
      <p:bldP spid="25" grpId="0"/>
      <p:bldP spid="29" grpId="0"/>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D26E7-F95D-4E4B-CF09-97B373212737}"/>
              </a:ext>
            </a:extLst>
          </p:cNvPr>
          <p:cNvSpPr>
            <a:spLocks noGrp="1"/>
          </p:cNvSpPr>
          <p:nvPr>
            <p:ph type="title"/>
          </p:nvPr>
        </p:nvSpPr>
        <p:spPr/>
        <p:txBody>
          <a:bodyPr/>
          <a:lstStyle/>
          <a:p>
            <a:r>
              <a:rPr lang="en-US" dirty="0"/>
              <a:t>Lenses</a:t>
            </a:r>
          </a:p>
        </p:txBody>
      </p:sp>
      <p:sp>
        <p:nvSpPr>
          <p:cNvPr id="3" name="Slide Number Placeholder 2">
            <a:extLst>
              <a:ext uri="{FF2B5EF4-FFF2-40B4-BE49-F238E27FC236}">
                <a16:creationId xmlns:a16="http://schemas.microsoft.com/office/drawing/2014/main" id="{DC53FE7B-1B91-1D70-0008-5742C8A4B15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a:t>
            </a:fld>
            <a:endParaRPr lang="en-US"/>
          </a:p>
        </p:txBody>
      </p:sp>
      <p:pic>
        <p:nvPicPr>
          <p:cNvPr id="5" name="Picture 4" descr="A diagram of a diagram&#10;&#10;Description automatically generated">
            <a:extLst>
              <a:ext uri="{FF2B5EF4-FFF2-40B4-BE49-F238E27FC236}">
                <a16:creationId xmlns:a16="http://schemas.microsoft.com/office/drawing/2014/main" id="{0402DD33-C1FC-9FFD-35CD-8C88012F04DF}"/>
              </a:ext>
            </a:extLst>
          </p:cNvPr>
          <p:cNvPicPr>
            <a:picLocks noChangeAspect="1"/>
          </p:cNvPicPr>
          <p:nvPr/>
        </p:nvPicPr>
        <p:blipFill>
          <a:blip r:embed="rId3"/>
          <a:stretch>
            <a:fillRect/>
          </a:stretch>
        </p:blipFill>
        <p:spPr>
          <a:xfrm>
            <a:off x="509460" y="1533142"/>
            <a:ext cx="2224775" cy="2018633"/>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FAEEB42-36C5-AD9E-B8B5-1F53026477FD}"/>
                  </a:ext>
                </a:extLst>
              </p:cNvPr>
              <p:cNvSpPr txBox="1"/>
              <p:nvPr/>
            </p:nvSpPr>
            <p:spPr>
              <a:xfrm>
                <a:off x="259039" y="1098739"/>
                <a:ext cx="1362808"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l</a:t>
                </a:r>
                <a:r>
                  <a:rPr lang="en-GB" sz="1600" b="0" dirty="0">
                    <a:latin typeface="Consolas" panose="020B0609020204030204" pitchFamily="49" charset="0"/>
                    <a:cs typeface="Consolas" panose="020B0609020204030204" pitchFamily="49" charset="0"/>
                  </a:rPr>
                  <a:t>: </a:t>
                </a:r>
                <a14:m>
                  <m:oMath xmlns:m="http://schemas.openxmlformats.org/officeDocument/2006/math">
                    <m:r>
                      <m:rPr>
                        <m:sty m:val="p"/>
                      </m:rPr>
                      <a:rPr lang="en-GB" sz="1600" b="0" i="0" smtClean="0">
                        <a:latin typeface="Cambria Math" panose="02040503050406030204" pitchFamily="18" charset="0"/>
                        <a:cs typeface="Consolas" panose="020B0609020204030204" pitchFamily="49" charset="0"/>
                      </a:rPr>
                      <m:t>S</m:t>
                    </m:r>
                    <m:r>
                      <a:rPr lang="en-GB" sz="1600" b="0" i="1" smtClean="0">
                        <a:latin typeface="Cambria Math" panose="02040503050406030204" pitchFamily="18" charset="0"/>
                        <a:cs typeface="Consolas" panose="020B0609020204030204" pitchFamily="49" charset="0"/>
                      </a:rPr>
                      <m:t>↔</m:t>
                    </m:r>
                    <m:r>
                      <m:rPr>
                        <m:sty m:val="p"/>
                      </m:rPr>
                      <a:rPr lang="en-GB" sz="1600" b="0" i="0" smtClean="0">
                        <a:latin typeface="Cambria Math" panose="02040503050406030204" pitchFamily="18" charset="0"/>
                        <a:cs typeface="Consolas" panose="020B0609020204030204" pitchFamily="49" charset="0"/>
                      </a:rPr>
                      <m:t>V</m:t>
                    </m:r>
                    <m:r>
                      <a:rPr lang="en-GB" sz="1600" b="0" i="1" smtClean="0">
                        <a:latin typeface="Cambria Math" panose="02040503050406030204" pitchFamily="18" charset="0"/>
                        <a:cs typeface="Consolas" panose="020B0609020204030204" pitchFamily="49" charset="0"/>
                      </a:rPr>
                      <m:t> </m:t>
                    </m:r>
                  </m:oMath>
                </a14:m>
                <a:endParaRPr lang="en-US" sz="1600" dirty="0">
                  <a:latin typeface="Consolas" panose="020B0609020204030204" pitchFamily="49" charset="0"/>
                  <a:cs typeface="Consolas" panose="020B0609020204030204" pitchFamily="49" charset="0"/>
                </a:endParaRPr>
              </a:p>
            </p:txBody>
          </p:sp>
        </mc:Choice>
        <mc:Fallback xmlns="">
          <p:sp>
            <p:nvSpPr>
              <p:cNvPr id="6" name="TextBox 5">
                <a:extLst>
                  <a:ext uri="{FF2B5EF4-FFF2-40B4-BE49-F238E27FC236}">
                    <a16:creationId xmlns:a16="http://schemas.microsoft.com/office/drawing/2014/main" id="{0FAEEB42-36C5-AD9E-B8B5-1F53026477FD}"/>
                  </a:ext>
                </a:extLst>
              </p:cNvPr>
              <p:cNvSpPr txBox="1">
                <a:spLocks noRot="1" noChangeAspect="1" noMove="1" noResize="1" noEditPoints="1" noAdjustHandles="1" noChangeArrowheads="1" noChangeShapeType="1" noTextEdit="1"/>
              </p:cNvSpPr>
              <p:nvPr/>
            </p:nvSpPr>
            <p:spPr>
              <a:xfrm>
                <a:off x="259039" y="1098739"/>
                <a:ext cx="1362808" cy="338554"/>
              </a:xfrm>
              <a:prstGeom prst="rect">
                <a:avLst/>
              </a:prstGeom>
              <a:blipFill>
                <a:blip r:embed="rId4"/>
                <a:stretch>
                  <a:fillRect t="-7143" b="-21429"/>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9773AA29-FB35-BBAD-920F-369C2AF73832}"/>
              </a:ext>
            </a:extLst>
          </p:cNvPr>
          <p:cNvSpPr txBox="1"/>
          <p:nvPr/>
        </p:nvSpPr>
        <p:spPr>
          <a:xfrm>
            <a:off x="674345" y="3620593"/>
            <a:ext cx="1648208" cy="523220"/>
          </a:xfrm>
          <a:prstGeom prst="rect">
            <a:avLst/>
          </a:prstGeom>
          <a:noFill/>
        </p:spPr>
        <p:txBody>
          <a:bodyPr wrap="none" rtlCol="0">
            <a:spAutoFit/>
          </a:bodyPr>
          <a:lstStyle/>
          <a:p>
            <a:pPr marL="285750" indent="-285750">
              <a:buFont typeface="Arial" panose="020B0604020202020204" pitchFamily="34" charset="0"/>
              <a:buChar char="•"/>
            </a:pPr>
            <a:r>
              <a:rPr lang="en-US" dirty="0">
                <a:solidFill>
                  <a:srgbClr val="00B050"/>
                </a:solidFill>
              </a:rPr>
              <a:t>Compositional</a:t>
            </a:r>
          </a:p>
          <a:p>
            <a:pPr marL="285750" indent="-285750">
              <a:buFont typeface="Arial" panose="020B0604020202020204" pitchFamily="34" charset="0"/>
              <a:buChar char="•"/>
            </a:pPr>
            <a:r>
              <a:rPr lang="en-US" dirty="0">
                <a:solidFill>
                  <a:srgbClr val="FF0000"/>
                </a:solidFill>
              </a:rPr>
              <a:t>Partial</a:t>
            </a:r>
            <a:endParaRPr lang="en-US" dirty="0">
              <a:solidFill>
                <a:srgbClr val="00B050"/>
              </a:solidFill>
            </a:endParaRPr>
          </a:p>
        </p:txBody>
      </p:sp>
      <p:pic>
        <p:nvPicPr>
          <p:cNvPr id="8" name="Picture 7" descr="A logo for university of bristol&#10;&#10;Description automatically generated">
            <a:extLst>
              <a:ext uri="{FF2B5EF4-FFF2-40B4-BE49-F238E27FC236}">
                <a16:creationId xmlns:a16="http://schemas.microsoft.com/office/drawing/2014/main" id="{040E3354-86B8-6329-66C3-28E4C866E62C}"/>
              </a:ext>
            </a:extLst>
          </p:cNvPr>
          <p:cNvPicPr>
            <a:picLocks noChangeAspect="1"/>
          </p:cNvPicPr>
          <p:nvPr/>
        </p:nvPicPr>
        <p:blipFill>
          <a:blip r:embed="rId5"/>
          <a:stretch>
            <a:fillRect/>
          </a:stretch>
        </p:blipFill>
        <p:spPr>
          <a:xfrm>
            <a:off x="0" y="4143813"/>
            <a:ext cx="2483804" cy="999687"/>
          </a:xfrm>
          <a:prstGeom prst="rect">
            <a:avLst/>
          </a:prstGeom>
        </p:spPr>
      </p:pic>
      <p:sp>
        <p:nvSpPr>
          <p:cNvPr id="11" name="TextBox 10">
            <a:extLst>
              <a:ext uri="{FF2B5EF4-FFF2-40B4-BE49-F238E27FC236}">
                <a16:creationId xmlns:a16="http://schemas.microsoft.com/office/drawing/2014/main" id="{38A7782D-A5EE-BC9E-D0EF-E9D91EDE6BDF}"/>
              </a:ext>
            </a:extLst>
          </p:cNvPr>
          <p:cNvSpPr txBox="1"/>
          <p:nvPr/>
        </p:nvSpPr>
        <p:spPr>
          <a:xfrm>
            <a:off x="1903741" y="355793"/>
            <a:ext cx="2957886" cy="738664"/>
          </a:xfrm>
          <a:prstGeom prst="rect">
            <a:avLst/>
          </a:prstGeom>
          <a:noFill/>
        </p:spPr>
        <p:txBody>
          <a:bodyPr wrap="square" rtlCol="0">
            <a:spAutoFit/>
          </a:bodyPr>
          <a:lstStyle/>
          <a:p>
            <a:r>
              <a:rPr lang="en-US" b="1" dirty="0"/>
              <a:t>Round-tripping</a:t>
            </a:r>
            <a:r>
              <a:rPr lang="en-US" dirty="0"/>
              <a:t>:</a:t>
            </a:r>
          </a:p>
          <a:p>
            <a:r>
              <a:rPr lang="en-US" dirty="0">
                <a:latin typeface="Consolas" panose="020B0609020204030204" pitchFamily="49" charset="0"/>
                <a:cs typeface="Consolas" panose="020B0609020204030204" pitchFamily="49" charset="0"/>
              </a:rPr>
              <a:t>put s (get s) = s (</a:t>
            </a:r>
            <a:r>
              <a:rPr lang="en-US" dirty="0" err="1">
                <a:solidFill>
                  <a:srgbClr val="2874C0"/>
                </a:solidFill>
                <a:latin typeface="ACADEMY ENGRAVED LET PLAIN:1.0" panose="02000000000000000000" pitchFamily="2" charset="0"/>
                <a:cs typeface="Consolas" panose="020B0609020204030204" pitchFamily="49" charset="0"/>
              </a:rPr>
              <a:t>GetPut</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get (put s v) = v (</a:t>
            </a:r>
            <a:r>
              <a:rPr lang="en-US" dirty="0" err="1">
                <a:solidFill>
                  <a:srgbClr val="0070C0"/>
                </a:solidFill>
                <a:latin typeface="ACADEMY ENGRAVED LET PLAIN:1.0" panose="02000000000000000000" pitchFamily="2" charset="0"/>
                <a:cs typeface="Consolas" panose="020B0609020204030204" pitchFamily="49" charset="0"/>
              </a:rPr>
              <a:t>PutGet</a:t>
            </a:r>
            <a:r>
              <a:rPr lang="en-US" dirty="0">
                <a:latin typeface="Consolas" panose="020B0609020204030204" pitchFamily="49" charset="0"/>
                <a:cs typeface="Consolas" panose="020B0609020204030204" pitchFamily="49" charset="0"/>
              </a:rPr>
              <a:t>)</a:t>
            </a:r>
          </a:p>
        </p:txBody>
      </p:sp>
      <p:grpSp>
        <p:nvGrpSpPr>
          <p:cNvPr id="19" name="Group 18">
            <a:extLst>
              <a:ext uri="{FF2B5EF4-FFF2-40B4-BE49-F238E27FC236}">
                <a16:creationId xmlns:a16="http://schemas.microsoft.com/office/drawing/2014/main" id="{BFBCBAE3-A8E8-0AC5-9F27-E141A9E74E73}"/>
              </a:ext>
            </a:extLst>
          </p:cNvPr>
          <p:cNvGrpSpPr/>
          <p:nvPr/>
        </p:nvGrpSpPr>
        <p:grpSpPr>
          <a:xfrm>
            <a:off x="3408580" y="1349965"/>
            <a:ext cx="5364620" cy="2493817"/>
            <a:chOff x="3408580" y="1349965"/>
            <a:chExt cx="5706266" cy="2493817"/>
          </a:xfrm>
        </p:grpSpPr>
        <p:sp>
          <p:nvSpPr>
            <p:cNvPr id="12" name="TextBox 11">
              <a:extLst>
                <a:ext uri="{FF2B5EF4-FFF2-40B4-BE49-F238E27FC236}">
                  <a16:creationId xmlns:a16="http://schemas.microsoft.com/office/drawing/2014/main" id="{5B4FC004-0D35-831C-BB9F-AC4BEB629254}"/>
                </a:ext>
              </a:extLst>
            </p:cNvPr>
            <p:cNvSpPr txBox="1"/>
            <p:nvPr/>
          </p:nvSpPr>
          <p:spPr>
            <a:xfrm>
              <a:off x="3545969" y="1349965"/>
              <a:ext cx="3262516" cy="276999"/>
            </a:xfrm>
            <a:prstGeom prst="rect">
              <a:avLst/>
            </a:prstGeom>
            <a:noFill/>
          </p:spPr>
          <p:txBody>
            <a:bodyPr wrap="square" rtlCol="0">
              <a:spAutoFit/>
            </a:bodyPr>
            <a:lstStyle/>
            <a:p>
              <a:r>
                <a:rPr lang="en-US" sz="1200" dirty="0" err="1">
                  <a:latin typeface="Consolas" panose="020B0609020204030204" pitchFamily="49" charset="0"/>
                  <a:cs typeface="Consolas" panose="020B0609020204030204" pitchFamily="49" charset="0"/>
                </a:rPr>
                <a:t>bfilter</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bisLetter</a:t>
              </a:r>
              <a:r>
                <a:rPr lang="en-US" sz="1200" dirty="0">
                  <a:latin typeface="Consolas" panose="020B0609020204030204" pitchFamily="49" charset="0"/>
                  <a:cs typeface="Consolas" panose="020B0609020204030204" pitchFamily="49" charset="0"/>
                </a:rPr>
                <a:t> ; </a:t>
              </a:r>
              <a:r>
                <a:rPr lang="en-US" sz="1200" dirty="0" err="1">
                  <a:latin typeface="Consolas" panose="020B0609020204030204" pitchFamily="49" charset="0"/>
                  <a:cs typeface="Consolas" panose="020B0609020204030204" pitchFamily="49" charset="0"/>
                </a:rPr>
                <a:t>bmap</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btoUpper</a:t>
              </a:r>
              <a:endParaRPr lang="en-US" sz="1200" dirty="0">
                <a:latin typeface="Consolas" panose="020B0609020204030204" pitchFamily="49" charset="0"/>
                <a:cs typeface="Consolas" panose="020B0609020204030204" pitchFamily="49" charset="0"/>
              </a:endParaRPr>
            </a:p>
          </p:txBody>
        </p:sp>
        <p:sp>
          <p:nvSpPr>
            <p:cNvPr id="13" name="TextBox 12">
              <a:extLst>
                <a:ext uri="{FF2B5EF4-FFF2-40B4-BE49-F238E27FC236}">
                  <a16:creationId xmlns:a16="http://schemas.microsoft.com/office/drawing/2014/main" id="{AAFD5BB4-3696-263A-6872-F7067C0FE2B3}"/>
                </a:ext>
              </a:extLst>
            </p:cNvPr>
            <p:cNvSpPr txBox="1"/>
            <p:nvPr/>
          </p:nvSpPr>
          <p:spPr>
            <a:xfrm>
              <a:off x="3408580" y="1765670"/>
              <a:ext cx="3068211" cy="276999"/>
            </a:xfrm>
            <a:prstGeom prst="rect">
              <a:avLst/>
            </a:prstGeom>
            <a:noFill/>
          </p:spPr>
          <p:txBody>
            <a:bodyPr wrap="square" rtlCol="0">
              <a:spAutoFit/>
            </a:bodyPr>
            <a:lstStyle/>
            <a:p>
              <a:r>
                <a:rPr lang="en-US" sz="1200" dirty="0"/>
                <a:t>=   { Expressing </a:t>
              </a:r>
              <a:r>
                <a:rPr lang="en-US" sz="1200" dirty="0" err="1"/>
                <a:t>b</a:t>
              </a:r>
              <a:r>
                <a:rPr lang="en-US" sz="1200" dirty="0" err="1">
                  <a:latin typeface="Consolas" panose="020B0609020204030204" pitchFamily="49" charset="0"/>
                  <a:cs typeface="Consolas" panose="020B0609020204030204" pitchFamily="49" charset="0"/>
                </a:rPr>
                <a:t>filter</a:t>
              </a:r>
              <a:r>
                <a:rPr lang="en-US" sz="1200" dirty="0"/>
                <a:t> as </a:t>
              </a:r>
              <a:r>
                <a:rPr lang="en-US" sz="1200" dirty="0" err="1"/>
                <a:t>b</a:t>
              </a:r>
              <a:r>
                <a:rPr lang="en-US" sz="1200" dirty="0" err="1">
                  <a:latin typeface="Consolas" panose="020B0609020204030204" pitchFamily="49" charset="0"/>
                  <a:cs typeface="Consolas" panose="020B0609020204030204" pitchFamily="49" charset="0"/>
                </a:rPr>
                <a:t>fold</a:t>
              </a:r>
              <a:r>
                <a:rPr lang="en-US" sz="1200" dirty="0"/>
                <a:t> }</a:t>
              </a:r>
            </a:p>
          </p:txBody>
        </p:sp>
        <p:sp>
          <p:nvSpPr>
            <p:cNvPr id="14" name="TextBox 13">
              <a:extLst>
                <a:ext uri="{FF2B5EF4-FFF2-40B4-BE49-F238E27FC236}">
                  <a16:creationId xmlns:a16="http://schemas.microsoft.com/office/drawing/2014/main" id="{1E3A70C2-A420-69FB-C9D5-580B48B1C47F}"/>
                </a:ext>
              </a:extLst>
            </p:cNvPr>
            <p:cNvSpPr txBox="1"/>
            <p:nvPr/>
          </p:nvSpPr>
          <p:spPr>
            <a:xfrm>
              <a:off x="3545969" y="2181375"/>
              <a:ext cx="2551803" cy="276999"/>
            </a:xfrm>
            <a:prstGeom prst="rect">
              <a:avLst/>
            </a:prstGeom>
            <a:noFill/>
          </p:spPr>
          <p:txBody>
            <a:bodyPr wrap="square" rtlCol="0">
              <a:spAutoFit/>
            </a:bodyPr>
            <a:lstStyle/>
            <a:p>
              <a:r>
                <a:rPr lang="en-US" sz="1200" dirty="0" err="1">
                  <a:latin typeface="Consolas" panose="020B0609020204030204" pitchFamily="49" charset="0"/>
                  <a:cs typeface="Consolas" panose="020B0609020204030204" pitchFamily="49" charset="0"/>
                </a:rPr>
                <a:t>bfold</a:t>
              </a:r>
              <a:r>
                <a:rPr lang="en-US" sz="1200" dirty="0">
                  <a:latin typeface="Consolas" panose="020B0609020204030204" pitchFamily="49" charset="0"/>
                  <a:cs typeface="Consolas" panose="020B0609020204030204" pitchFamily="49" charset="0"/>
                </a:rPr>
                <a:t> (…) ; </a:t>
              </a:r>
              <a:r>
                <a:rPr lang="en-US" sz="1200" dirty="0" err="1">
                  <a:latin typeface="Consolas" panose="020B0609020204030204" pitchFamily="49" charset="0"/>
                  <a:cs typeface="Consolas" panose="020B0609020204030204" pitchFamily="49" charset="0"/>
                </a:rPr>
                <a:t>bmap</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btoUpper</a:t>
              </a:r>
              <a:endParaRPr lang="en-US" sz="1200" dirty="0">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941AC85-A035-B37E-04D7-2650A9162725}"/>
                </a:ext>
              </a:extLst>
            </p:cNvPr>
            <p:cNvSpPr txBox="1"/>
            <p:nvPr/>
          </p:nvSpPr>
          <p:spPr>
            <a:xfrm>
              <a:off x="3408580" y="2597080"/>
              <a:ext cx="5486400" cy="276999"/>
            </a:xfrm>
            <a:prstGeom prst="rect">
              <a:avLst/>
            </a:prstGeom>
            <a:noFill/>
          </p:spPr>
          <p:txBody>
            <a:bodyPr wrap="square" rtlCol="0">
              <a:spAutoFit/>
            </a:bodyPr>
            <a:lstStyle/>
            <a:p>
              <a:r>
                <a:rPr lang="en-US" sz="1200" dirty="0"/>
                <a:t>=   { </a:t>
              </a:r>
              <a:r>
                <a:rPr lang="en-US" sz="1200" b="1" dirty="0"/>
                <a:t>Bidirectional Fold Fusion</a:t>
              </a:r>
              <a:r>
                <a:rPr lang="en-US" sz="1200" dirty="0"/>
                <a:t> }</a:t>
              </a:r>
            </a:p>
          </p:txBody>
        </p:sp>
        <p:sp>
          <p:nvSpPr>
            <p:cNvPr id="16" name="TextBox 15">
              <a:extLst>
                <a:ext uri="{FF2B5EF4-FFF2-40B4-BE49-F238E27FC236}">
                  <a16:creationId xmlns:a16="http://schemas.microsoft.com/office/drawing/2014/main" id="{6F38368F-1ABA-16FE-E4EA-B50642203BAB}"/>
                </a:ext>
              </a:extLst>
            </p:cNvPr>
            <p:cNvSpPr txBox="1"/>
            <p:nvPr/>
          </p:nvSpPr>
          <p:spPr>
            <a:xfrm>
              <a:off x="3545969" y="3012785"/>
              <a:ext cx="5568877" cy="830997"/>
            </a:xfrm>
            <a:prstGeom prst="rect">
              <a:avLst/>
            </a:prstGeom>
            <a:noFill/>
          </p:spPr>
          <p:txBody>
            <a:bodyPr wrap="square" rtlCol="0">
              <a:spAutoFit/>
            </a:bodyPr>
            <a:lstStyle/>
            <a:p>
              <a:r>
                <a:rPr lang="en-US" sz="1200" dirty="0" err="1">
                  <a:latin typeface="Consolas" panose="020B0609020204030204" pitchFamily="49" charset="0"/>
                  <a:cs typeface="Consolas" panose="020B0609020204030204" pitchFamily="49" charset="0"/>
                </a:rPr>
                <a:t>bfold</a:t>
              </a:r>
              <a:r>
                <a:rPr lang="en-US" sz="1200" dirty="0">
                  <a:latin typeface="Consolas" panose="020B0609020204030204" pitchFamily="49" charset="0"/>
                  <a:cs typeface="Consolas" panose="020B0609020204030204" pitchFamily="49" charset="0"/>
                </a:rPr>
                <a:t> l</a:t>
              </a:r>
            </a:p>
            <a:p>
              <a:r>
                <a:rPr lang="en-US" sz="1200" dirty="0">
                  <a:latin typeface="Consolas" panose="020B0609020204030204" pitchFamily="49" charset="0"/>
                  <a:cs typeface="Consolas" panose="020B0609020204030204" pitchFamily="49" charset="0"/>
                </a:rPr>
                <a:t>    where</a:t>
              </a:r>
            </a:p>
            <a:p>
              <a:r>
                <a:rPr lang="en-US" sz="1200" dirty="0">
                  <a:latin typeface="Consolas" panose="020B0609020204030204" pitchFamily="49" charset="0"/>
                  <a:cs typeface="Consolas" panose="020B0609020204030204" pitchFamily="49" charset="0"/>
                </a:rPr>
                <a:t>        l = (Either () (Char, [Char])) &lt;-&gt; [Char]</a:t>
              </a:r>
            </a:p>
            <a:p>
              <a:r>
                <a:rPr lang="en-US" sz="1200" dirty="0">
                  <a:latin typeface="Consolas" panose="020B0609020204030204" pitchFamily="49" charset="0"/>
                  <a:cs typeface="Consolas" panose="020B0609020204030204" pitchFamily="49" charset="0"/>
                </a:rPr>
                <a:t>        l = …</a:t>
              </a:r>
            </a:p>
          </p:txBody>
        </p:sp>
      </p:grpSp>
      <p:pic>
        <p:nvPicPr>
          <p:cNvPr id="18" name="Graphic 17" descr="Question Mark with solid fill">
            <a:extLst>
              <a:ext uri="{FF2B5EF4-FFF2-40B4-BE49-F238E27FC236}">
                <a16:creationId xmlns:a16="http://schemas.microsoft.com/office/drawing/2014/main" id="{06F00327-1272-5BD5-411F-D3CD47A4C9E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98395">
            <a:off x="6211996" y="2139880"/>
            <a:ext cx="914400" cy="914400"/>
          </a:xfrm>
          <a:prstGeom prst="rect">
            <a:avLst/>
          </a:prstGeom>
        </p:spPr>
      </p:pic>
    </p:spTree>
    <p:extLst>
      <p:ext uri="{BB962C8B-B14F-4D97-AF65-F5344CB8AC3E}">
        <p14:creationId xmlns:p14="http://schemas.microsoft.com/office/powerpoint/2010/main" val="1756056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34880-A3BA-F51F-513E-722DEC3AC23B}"/>
              </a:ext>
            </a:extLst>
          </p:cNvPr>
          <p:cNvSpPr>
            <a:spLocks noGrp="1"/>
          </p:cNvSpPr>
          <p:nvPr>
            <p:ph type="title"/>
          </p:nvPr>
        </p:nvSpPr>
        <p:spPr/>
        <p:txBody>
          <a:bodyPr/>
          <a:lstStyle/>
          <a:p>
            <a:r>
              <a:rPr lang="en-US" dirty="0"/>
              <a:t>Lens Composition</a:t>
            </a:r>
          </a:p>
        </p:txBody>
      </p:sp>
      <p:sp>
        <p:nvSpPr>
          <p:cNvPr id="3" name="Slide Number Placeholder 2">
            <a:extLst>
              <a:ext uri="{FF2B5EF4-FFF2-40B4-BE49-F238E27FC236}">
                <a16:creationId xmlns:a16="http://schemas.microsoft.com/office/drawing/2014/main" id="{0D92EDBD-5A10-27DE-4924-74B6501036F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a:t>
            </a:fld>
            <a:endParaRPr lang="en-US"/>
          </a:p>
        </p:txBody>
      </p:sp>
      <p:sp>
        <p:nvSpPr>
          <p:cNvPr id="16" name="TextBox 15">
            <a:extLst>
              <a:ext uri="{FF2B5EF4-FFF2-40B4-BE49-F238E27FC236}">
                <a16:creationId xmlns:a16="http://schemas.microsoft.com/office/drawing/2014/main" id="{ECCDC960-F3B7-A52A-9BB2-0F1833A8B662}"/>
              </a:ext>
            </a:extLst>
          </p:cNvPr>
          <p:cNvSpPr txBox="1"/>
          <p:nvPr/>
        </p:nvSpPr>
        <p:spPr>
          <a:xfrm>
            <a:off x="2768377" y="3385803"/>
            <a:ext cx="3989869" cy="954107"/>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get = get l1 ; get l2 </a:t>
            </a:r>
          </a:p>
          <a:p>
            <a:r>
              <a:rPr lang="en-US" dirty="0">
                <a:latin typeface="Consolas" panose="020B0609020204030204" pitchFamily="49" charset="0"/>
                <a:cs typeface="Consolas" panose="020B0609020204030204" pitchFamily="49" charset="0"/>
              </a:rPr>
              <a:t>put s t = </a:t>
            </a:r>
          </a:p>
          <a:p>
            <a:r>
              <a:rPr lang="en-US" dirty="0">
                <a:latin typeface="Consolas" panose="020B0609020204030204" pitchFamily="49" charset="0"/>
                <a:cs typeface="Consolas" panose="020B0609020204030204" pitchFamily="49" charset="0"/>
              </a:rPr>
              <a:t>    let v’ = put l2 (get l1 s) t in</a:t>
            </a:r>
          </a:p>
          <a:p>
            <a:r>
              <a:rPr lang="en-US" dirty="0">
                <a:latin typeface="Consolas" panose="020B0609020204030204" pitchFamily="49" charset="0"/>
                <a:cs typeface="Consolas" panose="020B0609020204030204" pitchFamily="49" charset="0"/>
              </a:rPr>
              <a:t>    put l1 s v’</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D423780-8829-2E26-7819-5F62513DE2C0}"/>
                  </a:ext>
                </a:extLst>
              </p:cNvPr>
              <p:cNvSpPr txBox="1"/>
              <p:nvPr/>
            </p:nvSpPr>
            <p:spPr>
              <a:xfrm>
                <a:off x="370799" y="1231156"/>
                <a:ext cx="1895653" cy="830997"/>
              </a:xfrm>
              <a:prstGeom prst="rect">
                <a:avLst/>
              </a:prstGeom>
              <a:noFill/>
            </p:spPr>
            <p:txBody>
              <a:bodyPr wrap="square" rtlCol="0">
                <a:spAutoFit/>
              </a:bodyPr>
              <a:lstStyle/>
              <a:p>
                <a:r>
                  <a:rPr lang="en-GB" sz="1600" dirty="0">
                    <a:latin typeface="Consolas" panose="020B0609020204030204" pitchFamily="49" charset="0"/>
                    <a:cs typeface="Consolas" panose="020B0609020204030204" pitchFamily="49" charset="0"/>
                  </a:rPr>
                  <a:t>l1     </a:t>
                </a:r>
                <a:r>
                  <a:rPr lang="en-GB" sz="1600" b="0" dirty="0">
                    <a:latin typeface="Consolas" panose="020B0609020204030204" pitchFamily="49" charset="0"/>
                    <a:cs typeface="Consolas" panose="020B0609020204030204" pitchFamily="49" charset="0"/>
                  </a:rPr>
                  <a:t>: </a:t>
                </a:r>
                <a14:m>
                  <m:oMath xmlns:m="http://schemas.openxmlformats.org/officeDocument/2006/math">
                    <m:r>
                      <m:rPr>
                        <m:sty m:val="p"/>
                      </m:rPr>
                      <a:rPr lang="en-GB" sz="1600" b="0" i="0" smtClean="0">
                        <a:latin typeface="Cambria Math" panose="02040503050406030204" pitchFamily="18" charset="0"/>
                        <a:cs typeface="Consolas" panose="020B0609020204030204" pitchFamily="49" charset="0"/>
                      </a:rPr>
                      <m:t>S</m:t>
                    </m:r>
                    <m:r>
                      <a:rPr lang="en-GB" sz="1600" b="0" i="1" smtClean="0">
                        <a:latin typeface="Cambria Math" panose="02040503050406030204" pitchFamily="18" charset="0"/>
                        <a:cs typeface="Consolas" panose="020B0609020204030204" pitchFamily="49" charset="0"/>
                      </a:rPr>
                      <m:t>↔</m:t>
                    </m:r>
                    <m:r>
                      <m:rPr>
                        <m:sty m:val="p"/>
                      </m:rPr>
                      <a:rPr lang="en-GB" sz="1600" b="0" i="0" smtClean="0">
                        <a:latin typeface="Cambria Math" panose="02040503050406030204" pitchFamily="18" charset="0"/>
                        <a:cs typeface="Consolas" panose="020B0609020204030204" pitchFamily="49" charset="0"/>
                      </a:rPr>
                      <m:t>V</m:t>
                    </m:r>
                    <m:r>
                      <a:rPr lang="en-GB" sz="1600" b="0" i="1" smtClean="0">
                        <a:latin typeface="Cambria Math" panose="02040503050406030204" pitchFamily="18" charset="0"/>
                        <a:cs typeface="Consolas" panose="020B0609020204030204" pitchFamily="49" charset="0"/>
                      </a:rPr>
                      <m:t> </m:t>
                    </m:r>
                  </m:oMath>
                </a14:m>
                <a:endParaRPr lang="en-GB" sz="1600" b="0" dirty="0">
                  <a:latin typeface="Consolas" panose="020B0609020204030204" pitchFamily="49" charset="0"/>
                  <a:cs typeface="Consolas" panose="020B0609020204030204" pitchFamily="49" charset="0"/>
                </a:endParaRPr>
              </a:p>
              <a:p>
                <a:r>
                  <a:rPr lang="en-GB" sz="1600" dirty="0">
                    <a:latin typeface="Consolas" panose="020B0609020204030204" pitchFamily="49" charset="0"/>
                    <a:cs typeface="Consolas" panose="020B0609020204030204" pitchFamily="49" charset="0"/>
                  </a:rPr>
                  <a:t>l2     </a:t>
                </a:r>
                <a:r>
                  <a:rPr lang="en-GB" sz="1600" b="0" dirty="0">
                    <a:latin typeface="Consolas" panose="020B0609020204030204" pitchFamily="49" charset="0"/>
                    <a:cs typeface="Consolas" panose="020B0609020204030204" pitchFamily="49" charset="0"/>
                  </a:rPr>
                  <a:t>: </a:t>
                </a:r>
                <a14:m>
                  <m:oMath xmlns:m="http://schemas.openxmlformats.org/officeDocument/2006/math">
                    <m:r>
                      <m:rPr>
                        <m:sty m:val="p"/>
                      </m:rPr>
                      <a:rPr lang="en-GB" sz="1600">
                        <a:latin typeface="Cambria Math" panose="02040503050406030204" pitchFamily="18" charset="0"/>
                        <a:cs typeface="Consolas" panose="020B0609020204030204" pitchFamily="49" charset="0"/>
                      </a:rPr>
                      <m:t>V</m:t>
                    </m:r>
                    <m:r>
                      <a:rPr lang="en-GB" sz="1600" b="0" i="1" smtClean="0">
                        <a:latin typeface="Cambria Math" panose="02040503050406030204" pitchFamily="18" charset="0"/>
                        <a:cs typeface="Consolas" panose="020B0609020204030204" pitchFamily="49" charset="0"/>
                      </a:rPr>
                      <m:t>↔</m:t>
                    </m:r>
                    <m:r>
                      <m:rPr>
                        <m:sty m:val="p"/>
                      </m:rPr>
                      <a:rPr lang="en-GB" sz="1600" b="0" i="0" smtClean="0">
                        <a:latin typeface="Cambria Math" panose="02040503050406030204" pitchFamily="18" charset="0"/>
                        <a:cs typeface="Consolas" panose="020B0609020204030204" pitchFamily="49" charset="0"/>
                      </a:rPr>
                      <m:t>T</m:t>
                    </m:r>
                    <m:r>
                      <a:rPr lang="en-GB" sz="1600" b="0" i="1" smtClean="0">
                        <a:latin typeface="Cambria Math" panose="02040503050406030204" pitchFamily="18" charset="0"/>
                        <a:cs typeface="Consolas" panose="020B0609020204030204" pitchFamily="49" charset="0"/>
                      </a:rPr>
                      <m:t> </m:t>
                    </m:r>
                  </m:oMath>
                </a14:m>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l1 ; l2: </a:t>
                </a:r>
                <a14:m>
                  <m:oMath xmlns:m="http://schemas.openxmlformats.org/officeDocument/2006/math">
                    <m:r>
                      <m:rPr>
                        <m:sty m:val="p"/>
                      </m:rPr>
                      <a:rPr lang="en-GB" sz="1600" b="0" i="0" smtClean="0">
                        <a:latin typeface="Cambria Math" panose="02040503050406030204" pitchFamily="18" charset="0"/>
                        <a:cs typeface="Consolas" panose="020B0609020204030204" pitchFamily="49" charset="0"/>
                      </a:rPr>
                      <m:t>S</m:t>
                    </m:r>
                    <m:r>
                      <a:rPr lang="en-GB" sz="1600" b="0" i="1" smtClean="0">
                        <a:latin typeface="Cambria Math" panose="02040503050406030204" pitchFamily="18" charset="0"/>
                        <a:cs typeface="Consolas" panose="020B0609020204030204" pitchFamily="49" charset="0"/>
                      </a:rPr>
                      <m:t>↔</m:t>
                    </m:r>
                    <m:r>
                      <m:rPr>
                        <m:sty m:val="p"/>
                      </m:rPr>
                      <a:rPr lang="en-GB" sz="1600" b="0" i="0" smtClean="0">
                        <a:latin typeface="Cambria Math" panose="02040503050406030204" pitchFamily="18" charset="0"/>
                        <a:cs typeface="Consolas" panose="020B0609020204030204" pitchFamily="49" charset="0"/>
                      </a:rPr>
                      <m:t>T</m:t>
                    </m:r>
                    <m:r>
                      <a:rPr lang="en-GB" sz="1600" b="0" i="1" smtClean="0">
                        <a:latin typeface="Cambria Math" panose="02040503050406030204" pitchFamily="18" charset="0"/>
                        <a:cs typeface="Consolas" panose="020B0609020204030204" pitchFamily="49" charset="0"/>
                      </a:rPr>
                      <m:t> </m:t>
                    </m:r>
                  </m:oMath>
                </a14:m>
                <a:endParaRPr lang="en-US" sz="1600" dirty="0">
                  <a:latin typeface="Consolas" panose="020B0609020204030204" pitchFamily="49" charset="0"/>
                  <a:cs typeface="Consolas" panose="020B0609020204030204" pitchFamily="49" charset="0"/>
                </a:endParaRPr>
              </a:p>
            </p:txBody>
          </p:sp>
        </mc:Choice>
        <mc:Fallback xmlns="">
          <p:sp>
            <p:nvSpPr>
              <p:cNvPr id="9" name="TextBox 8">
                <a:extLst>
                  <a:ext uri="{FF2B5EF4-FFF2-40B4-BE49-F238E27FC236}">
                    <a16:creationId xmlns:a16="http://schemas.microsoft.com/office/drawing/2014/main" id="{5D423780-8829-2E26-7819-5F62513DE2C0}"/>
                  </a:ext>
                </a:extLst>
              </p:cNvPr>
              <p:cNvSpPr txBox="1">
                <a:spLocks noRot="1" noChangeAspect="1" noMove="1" noResize="1" noEditPoints="1" noAdjustHandles="1" noChangeArrowheads="1" noChangeShapeType="1" noTextEdit="1"/>
              </p:cNvSpPr>
              <p:nvPr/>
            </p:nvSpPr>
            <p:spPr>
              <a:xfrm>
                <a:off x="370799" y="1231156"/>
                <a:ext cx="1895653" cy="830997"/>
              </a:xfrm>
              <a:prstGeom prst="rect">
                <a:avLst/>
              </a:prstGeom>
              <a:blipFill>
                <a:blip r:embed="rId3"/>
                <a:stretch>
                  <a:fillRect l="-2000" t="-1493" b="-8955"/>
                </a:stretch>
              </a:blipFill>
            </p:spPr>
            <p:txBody>
              <a:bodyPr/>
              <a:lstStyle/>
              <a:p>
                <a:r>
                  <a:rPr lang="en-US">
                    <a:noFill/>
                  </a:rPr>
                  <a:t> </a:t>
                </a:r>
              </a:p>
            </p:txBody>
          </p:sp>
        </mc:Fallback>
      </mc:AlternateContent>
      <p:pic>
        <p:nvPicPr>
          <p:cNvPr id="5" name="Picture 4" descr="A diagram of a diagram&#10;&#10;Description automatically generated">
            <a:extLst>
              <a:ext uri="{FF2B5EF4-FFF2-40B4-BE49-F238E27FC236}">
                <a16:creationId xmlns:a16="http://schemas.microsoft.com/office/drawing/2014/main" id="{9CB3BB3A-AF51-6B8A-D28B-06B0D38F4D60}"/>
              </a:ext>
            </a:extLst>
          </p:cNvPr>
          <p:cNvPicPr>
            <a:picLocks noChangeAspect="1"/>
          </p:cNvPicPr>
          <p:nvPr/>
        </p:nvPicPr>
        <p:blipFill>
          <a:blip r:embed="rId4"/>
          <a:stretch>
            <a:fillRect/>
          </a:stretch>
        </p:blipFill>
        <p:spPr>
          <a:xfrm>
            <a:off x="2266452" y="1078752"/>
            <a:ext cx="3928975" cy="2236171"/>
          </a:xfrm>
          <a:prstGeom prst="rect">
            <a:avLst/>
          </a:prstGeom>
        </p:spPr>
      </p:pic>
      <p:sp>
        <p:nvSpPr>
          <p:cNvPr id="6" name="Rectangle 5">
            <a:extLst>
              <a:ext uri="{FF2B5EF4-FFF2-40B4-BE49-F238E27FC236}">
                <a16:creationId xmlns:a16="http://schemas.microsoft.com/office/drawing/2014/main" id="{612353B2-9F0D-D2DA-2D80-362D29115F42}"/>
              </a:ext>
            </a:extLst>
          </p:cNvPr>
          <p:cNvSpPr/>
          <p:nvPr/>
        </p:nvSpPr>
        <p:spPr>
          <a:xfrm>
            <a:off x="238897" y="4496910"/>
            <a:ext cx="2075935" cy="5486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logo for university of bristol&#10;&#10;Description automatically generated">
            <a:extLst>
              <a:ext uri="{FF2B5EF4-FFF2-40B4-BE49-F238E27FC236}">
                <a16:creationId xmlns:a16="http://schemas.microsoft.com/office/drawing/2014/main" id="{5C3AC189-FD5C-8167-0EC9-C51601C5D47D}"/>
              </a:ext>
            </a:extLst>
          </p:cNvPr>
          <p:cNvPicPr>
            <a:picLocks noChangeAspect="1"/>
          </p:cNvPicPr>
          <p:nvPr/>
        </p:nvPicPr>
        <p:blipFill>
          <a:blip r:embed="rId5"/>
          <a:stretch>
            <a:fillRect/>
          </a:stretch>
        </p:blipFill>
        <p:spPr>
          <a:xfrm>
            <a:off x="0" y="4143813"/>
            <a:ext cx="2483804" cy="999687"/>
          </a:xfrm>
          <a:prstGeom prst="rect">
            <a:avLst/>
          </a:prstGeom>
        </p:spPr>
      </p:pic>
      <p:sp>
        <p:nvSpPr>
          <p:cNvPr id="4" name="TextBox 3">
            <a:extLst>
              <a:ext uri="{FF2B5EF4-FFF2-40B4-BE49-F238E27FC236}">
                <a16:creationId xmlns:a16="http://schemas.microsoft.com/office/drawing/2014/main" id="{49B0710C-7CD3-9490-5807-76310C364C22}"/>
              </a:ext>
            </a:extLst>
          </p:cNvPr>
          <p:cNvSpPr txBox="1"/>
          <p:nvPr/>
        </p:nvSpPr>
        <p:spPr>
          <a:xfrm>
            <a:off x="4645200" y="4343021"/>
            <a:ext cx="4029995" cy="307777"/>
          </a:xfrm>
          <a:prstGeom prst="rect">
            <a:avLst/>
          </a:prstGeom>
          <a:noFill/>
        </p:spPr>
        <p:txBody>
          <a:bodyPr wrap="square" rtlCol="0">
            <a:spAutoFit/>
          </a:bodyPr>
          <a:lstStyle/>
          <a:p>
            <a:r>
              <a:rPr lang="en-US" dirty="0">
                <a:solidFill>
                  <a:srgbClr val="00B050"/>
                </a:solidFill>
                <a:latin typeface="ADLaM Display" panose="02010000000000000000" pitchFamily="2" charset="77"/>
                <a:ea typeface="ADLaM Display" panose="02010000000000000000" pitchFamily="2" charset="77"/>
                <a:cs typeface="ADLaM Display" panose="02010000000000000000" pitchFamily="2" charset="77"/>
              </a:rPr>
              <a:t>Composition preserves correctness</a:t>
            </a:r>
          </a:p>
        </p:txBody>
      </p:sp>
    </p:spTree>
    <p:extLst>
      <p:ext uri="{BB962C8B-B14F-4D97-AF65-F5344CB8AC3E}">
        <p14:creationId xmlns:p14="http://schemas.microsoft.com/office/powerpoint/2010/main" val="4243520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A0F41-DBAD-82C2-0020-216F0FAEFFE7}"/>
              </a:ext>
            </a:extLst>
          </p:cNvPr>
          <p:cNvSpPr>
            <a:spLocks noGrp="1"/>
          </p:cNvSpPr>
          <p:nvPr>
            <p:ph type="title"/>
          </p:nvPr>
        </p:nvSpPr>
        <p:spPr/>
        <p:txBody>
          <a:bodyPr/>
          <a:lstStyle/>
          <a:p>
            <a:r>
              <a:rPr lang="en-US" dirty="0"/>
              <a:t>Partiality of Lenses</a:t>
            </a:r>
          </a:p>
        </p:txBody>
      </p:sp>
      <p:sp>
        <p:nvSpPr>
          <p:cNvPr id="3" name="Slide Number Placeholder 2">
            <a:extLst>
              <a:ext uri="{FF2B5EF4-FFF2-40B4-BE49-F238E27FC236}">
                <a16:creationId xmlns:a16="http://schemas.microsoft.com/office/drawing/2014/main" id="{E9D72BAA-E62E-26CB-5F67-D636B636844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5</a:t>
            </a:fld>
            <a:endParaRPr lang="en-US"/>
          </a:p>
        </p:txBody>
      </p:sp>
      <p:sp>
        <p:nvSpPr>
          <p:cNvPr id="5" name="TextBox 4">
            <a:extLst>
              <a:ext uri="{FF2B5EF4-FFF2-40B4-BE49-F238E27FC236}">
                <a16:creationId xmlns:a16="http://schemas.microsoft.com/office/drawing/2014/main" id="{229F3E78-73C9-7780-A396-6F2B8B9C8E39}"/>
              </a:ext>
            </a:extLst>
          </p:cNvPr>
          <p:cNvSpPr txBox="1"/>
          <p:nvPr/>
        </p:nvSpPr>
        <p:spPr>
          <a:xfrm>
            <a:off x="370800" y="2010221"/>
            <a:ext cx="4029995" cy="307777"/>
          </a:xfrm>
          <a:prstGeom prst="rect">
            <a:avLst/>
          </a:prstGeom>
          <a:noFill/>
        </p:spPr>
        <p:txBody>
          <a:bodyPr wrap="square" rtlCol="0">
            <a:spAutoFit/>
          </a:bodyPr>
          <a:lstStyle/>
          <a:p>
            <a:r>
              <a:rPr lang="en-US" dirty="0">
                <a:latin typeface="ADLaM Display" panose="02010000000000000000" pitchFamily="2" charset="77"/>
                <a:ea typeface="ADLaM Display" panose="02010000000000000000" pitchFamily="2" charset="77"/>
                <a:cs typeface="ADLaM Display" panose="02010000000000000000" pitchFamily="2" charset="77"/>
              </a:rPr>
              <a:t>Partiality: Lenses fail to restore consistency</a:t>
            </a:r>
          </a:p>
        </p:txBody>
      </p:sp>
      <p:sp>
        <p:nvSpPr>
          <p:cNvPr id="7" name="Rectangle 6">
            <a:extLst>
              <a:ext uri="{FF2B5EF4-FFF2-40B4-BE49-F238E27FC236}">
                <a16:creationId xmlns:a16="http://schemas.microsoft.com/office/drawing/2014/main" id="{89D4BC3C-FB00-A93F-AFCD-B7C6842D9107}"/>
              </a:ext>
            </a:extLst>
          </p:cNvPr>
          <p:cNvSpPr/>
          <p:nvPr/>
        </p:nvSpPr>
        <p:spPr>
          <a:xfrm>
            <a:off x="238897" y="4496910"/>
            <a:ext cx="2075935" cy="5486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6CC512F-E00A-A593-60CF-3BD180D75142}"/>
              </a:ext>
            </a:extLst>
          </p:cNvPr>
          <p:cNvSpPr txBox="1"/>
          <p:nvPr/>
        </p:nvSpPr>
        <p:spPr>
          <a:xfrm>
            <a:off x="370800" y="1169938"/>
            <a:ext cx="2957886" cy="738664"/>
          </a:xfrm>
          <a:prstGeom prst="rect">
            <a:avLst/>
          </a:prstGeom>
          <a:noFill/>
        </p:spPr>
        <p:txBody>
          <a:bodyPr wrap="square" rtlCol="0">
            <a:spAutoFit/>
          </a:bodyPr>
          <a:lstStyle/>
          <a:p>
            <a:r>
              <a:rPr lang="en-US" b="1" dirty="0"/>
              <a:t>Round-tripping</a:t>
            </a:r>
            <a:r>
              <a:rPr lang="en-US" dirty="0"/>
              <a:t>:</a:t>
            </a:r>
          </a:p>
          <a:p>
            <a:r>
              <a:rPr lang="en-US" dirty="0">
                <a:latin typeface="Consolas" panose="020B0609020204030204" pitchFamily="49" charset="0"/>
                <a:cs typeface="Consolas" panose="020B0609020204030204" pitchFamily="49" charset="0"/>
              </a:rPr>
              <a:t>put s (get s) = s (</a:t>
            </a:r>
            <a:r>
              <a:rPr lang="en-US" dirty="0" err="1">
                <a:solidFill>
                  <a:srgbClr val="2874C0"/>
                </a:solidFill>
                <a:latin typeface="ACADEMY ENGRAVED LET PLAIN:1.0" panose="02000000000000000000" pitchFamily="2" charset="0"/>
                <a:cs typeface="Consolas" panose="020B0609020204030204" pitchFamily="49" charset="0"/>
              </a:rPr>
              <a:t>GetPut</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get (put s v) = v (</a:t>
            </a:r>
            <a:r>
              <a:rPr lang="en-US" dirty="0" err="1">
                <a:solidFill>
                  <a:srgbClr val="0070C0"/>
                </a:solidFill>
                <a:latin typeface="ACADEMY ENGRAVED LET PLAIN:1.0" panose="02000000000000000000" pitchFamily="2" charset="0"/>
                <a:cs typeface="Consolas" panose="020B0609020204030204" pitchFamily="49" charset="0"/>
              </a:rPr>
              <a:t>PutGet</a:t>
            </a:r>
            <a:r>
              <a:rPr lang="en-US" dirty="0">
                <a:latin typeface="Consolas" panose="020B0609020204030204" pitchFamily="49" charset="0"/>
                <a:cs typeface="Consolas" panose="020B0609020204030204" pitchFamily="49" charset="0"/>
              </a:rPr>
              <a:t>)</a:t>
            </a:r>
          </a:p>
        </p:txBody>
      </p:sp>
      <p:sp>
        <p:nvSpPr>
          <p:cNvPr id="9" name="TextBox 8">
            <a:extLst>
              <a:ext uri="{FF2B5EF4-FFF2-40B4-BE49-F238E27FC236}">
                <a16:creationId xmlns:a16="http://schemas.microsoft.com/office/drawing/2014/main" id="{DE3F36A9-8DA1-539F-E405-91B4CDE2E7FE}"/>
              </a:ext>
            </a:extLst>
          </p:cNvPr>
          <p:cNvSpPr txBox="1"/>
          <p:nvPr/>
        </p:nvSpPr>
        <p:spPr>
          <a:xfrm>
            <a:off x="370800" y="2617981"/>
            <a:ext cx="4317741" cy="1015663"/>
          </a:xfrm>
          <a:prstGeom prst="rect">
            <a:avLst/>
          </a:prstGeom>
          <a:noFill/>
        </p:spPr>
        <p:txBody>
          <a:bodyPr wrap="square" rtlCol="0">
            <a:spAutoFit/>
          </a:bodyPr>
          <a:lstStyle/>
          <a:p>
            <a:r>
              <a:rPr lang="en-US" sz="1200" dirty="0" err="1">
                <a:latin typeface="Consolas" panose="020B0609020204030204" pitchFamily="49" charset="0"/>
                <a:cs typeface="Consolas" panose="020B0609020204030204" pitchFamily="49" charset="0"/>
              </a:rPr>
              <a:t>bmap</a:t>
            </a:r>
            <a:r>
              <a:rPr lang="en-US" sz="1200" dirty="0">
                <a:latin typeface="Consolas" panose="020B0609020204030204" pitchFamily="49" charset="0"/>
                <a:cs typeface="Consolas" panose="020B0609020204030204" pitchFamily="49" charset="0"/>
              </a:rPr>
              <a:t>: (A &lt;-&gt; B) -&gt; [A] &lt;-&gt; [B]</a:t>
            </a:r>
          </a:p>
          <a:p>
            <a:r>
              <a:rPr lang="en-US" sz="1200" dirty="0" err="1">
                <a:latin typeface="Consolas" panose="020B0609020204030204" pitchFamily="49" charset="0"/>
                <a:cs typeface="Consolas" panose="020B0609020204030204" pitchFamily="49" charset="0"/>
              </a:rPr>
              <a:t>bmap</a:t>
            </a:r>
            <a:r>
              <a:rPr lang="en-US" sz="1200" dirty="0">
                <a:latin typeface="Consolas" panose="020B0609020204030204" pitchFamily="49" charset="0"/>
                <a:cs typeface="Consolas" panose="020B0609020204030204" pitchFamily="49" charset="0"/>
              </a:rPr>
              <a:t> l = Lens (map (get l)) p</a:t>
            </a:r>
          </a:p>
          <a:p>
            <a:r>
              <a:rPr lang="en-US" sz="1200" dirty="0">
                <a:latin typeface="Consolas" panose="020B0609020204030204" pitchFamily="49" charset="0"/>
                <a:cs typeface="Consolas" panose="020B0609020204030204" pitchFamily="49" charset="0"/>
              </a:rPr>
              <a:t>    where</a:t>
            </a:r>
          </a:p>
          <a:p>
            <a:r>
              <a:rPr lang="en-US" sz="1200" dirty="0">
                <a:latin typeface="Consolas" panose="020B0609020204030204" pitchFamily="49" charset="0"/>
                <a:cs typeface="Consolas" panose="020B0609020204030204" pitchFamily="49" charset="0"/>
              </a:rPr>
              <a:t>        p (x::</a:t>
            </a:r>
            <a:r>
              <a:rPr lang="en-US" sz="1200" dirty="0" err="1">
                <a:latin typeface="Consolas" panose="020B0609020204030204" pitchFamily="49" charset="0"/>
                <a:cs typeface="Consolas" panose="020B0609020204030204" pitchFamily="49" charset="0"/>
              </a:rPr>
              <a:t>xs</a:t>
            </a:r>
            <a:r>
              <a:rPr lang="en-US" sz="1200" dirty="0">
                <a:latin typeface="Consolas" panose="020B0609020204030204" pitchFamily="49" charset="0"/>
                <a:cs typeface="Consolas" panose="020B0609020204030204" pitchFamily="49" charset="0"/>
              </a:rPr>
              <a:t>) (y::</a:t>
            </a:r>
            <a:r>
              <a:rPr lang="en-US" sz="1200" dirty="0" err="1">
                <a:latin typeface="Consolas" panose="020B0609020204030204" pitchFamily="49" charset="0"/>
                <a:cs typeface="Consolas" panose="020B0609020204030204" pitchFamily="49" charset="0"/>
              </a:rPr>
              <a:t>ys</a:t>
            </a:r>
            <a:r>
              <a:rPr lang="en-US" sz="1200" dirty="0">
                <a:latin typeface="Consolas" panose="020B0609020204030204" pitchFamily="49" charset="0"/>
                <a:cs typeface="Consolas" panose="020B0609020204030204" pitchFamily="49" charset="0"/>
              </a:rPr>
              <a:t>) = put l x y :: p </a:t>
            </a:r>
            <a:r>
              <a:rPr lang="en-US" sz="1200" dirty="0" err="1">
                <a:latin typeface="Consolas" panose="020B0609020204030204" pitchFamily="49" charset="0"/>
                <a:cs typeface="Consolas" panose="020B0609020204030204" pitchFamily="49" charset="0"/>
              </a:rPr>
              <a:t>xs</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ys</a:t>
            </a:r>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        p _       _       = []</a:t>
            </a:r>
          </a:p>
        </p:txBody>
      </p:sp>
      <p:pic>
        <p:nvPicPr>
          <p:cNvPr id="10" name="Picture 9" descr="A logo for university of bristol&#10;&#10;Description automatically generated">
            <a:extLst>
              <a:ext uri="{FF2B5EF4-FFF2-40B4-BE49-F238E27FC236}">
                <a16:creationId xmlns:a16="http://schemas.microsoft.com/office/drawing/2014/main" id="{765CACEB-08DC-BCDA-3BA4-CAD7CBF19BDA}"/>
              </a:ext>
            </a:extLst>
          </p:cNvPr>
          <p:cNvPicPr>
            <a:picLocks noChangeAspect="1"/>
          </p:cNvPicPr>
          <p:nvPr/>
        </p:nvPicPr>
        <p:blipFill>
          <a:blip r:embed="rId3"/>
          <a:stretch>
            <a:fillRect/>
          </a:stretch>
        </p:blipFill>
        <p:spPr>
          <a:xfrm>
            <a:off x="0" y="4143813"/>
            <a:ext cx="2483804" cy="999687"/>
          </a:xfrm>
          <a:prstGeom prst="rect">
            <a:avLst/>
          </a:prstGeom>
        </p:spPr>
      </p:pic>
      <p:sp>
        <p:nvSpPr>
          <p:cNvPr id="11" name="TextBox 10">
            <a:extLst>
              <a:ext uri="{FF2B5EF4-FFF2-40B4-BE49-F238E27FC236}">
                <a16:creationId xmlns:a16="http://schemas.microsoft.com/office/drawing/2014/main" id="{A1BC5E51-1029-4C3D-29B1-7FAEC1700806}"/>
              </a:ext>
            </a:extLst>
          </p:cNvPr>
          <p:cNvSpPr txBox="1"/>
          <p:nvPr/>
        </p:nvSpPr>
        <p:spPr>
          <a:xfrm>
            <a:off x="4861627" y="2558180"/>
            <a:ext cx="3413173" cy="461665"/>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get [1, 2] = [1, 2]</a:t>
            </a:r>
          </a:p>
          <a:p>
            <a:r>
              <a:rPr lang="en-US" sz="1200" dirty="0">
                <a:latin typeface="Consolas" panose="020B0609020204030204" pitchFamily="49" charset="0"/>
                <a:cs typeface="Consolas" panose="020B0609020204030204" pitchFamily="49" charset="0"/>
              </a:rPr>
              <a:t>put [1, 2] [2, 3] = [2, 3]</a:t>
            </a:r>
          </a:p>
        </p:txBody>
      </p:sp>
      <p:sp>
        <p:nvSpPr>
          <p:cNvPr id="12" name="TextBox 11">
            <a:extLst>
              <a:ext uri="{FF2B5EF4-FFF2-40B4-BE49-F238E27FC236}">
                <a16:creationId xmlns:a16="http://schemas.microsoft.com/office/drawing/2014/main" id="{BC332888-F39A-FB7A-8E0C-07DD52F95018}"/>
              </a:ext>
            </a:extLst>
          </p:cNvPr>
          <p:cNvSpPr txBox="1"/>
          <p:nvPr/>
        </p:nvSpPr>
        <p:spPr>
          <a:xfrm>
            <a:off x="4861627" y="3125812"/>
            <a:ext cx="4398914" cy="461665"/>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put [1, 2] [2, 3, 4] = [2, 3]</a:t>
            </a:r>
          </a:p>
          <a:p>
            <a:r>
              <a:rPr lang="en-US" sz="1200" dirty="0">
                <a:latin typeface="Consolas" panose="020B0609020204030204" pitchFamily="49" charset="0"/>
                <a:cs typeface="Consolas" panose="020B0609020204030204" pitchFamily="49" charset="0"/>
              </a:rPr>
              <a:t>get (put [1, 2] [2, 3, 4]) = [2, 3] != [2, 3, 4]</a:t>
            </a:r>
          </a:p>
        </p:txBody>
      </p:sp>
      <p:sp>
        <p:nvSpPr>
          <p:cNvPr id="6" name="TextBox 5">
            <a:extLst>
              <a:ext uri="{FF2B5EF4-FFF2-40B4-BE49-F238E27FC236}">
                <a16:creationId xmlns:a16="http://schemas.microsoft.com/office/drawing/2014/main" id="{3A5E0708-FACB-F4B4-E8A0-56E3B3E367F7}"/>
              </a:ext>
            </a:extLst>
          </p:cNvPr>
          <p:cNvSpPr txBox="1"/>
          <p:nvPr/>
        </p:nvSpPr>
        <p:spPr>
          <a:xfrm>
            <a:off x="4861627" y="3741872"/>
            <a:ext cx="4029995" cy="523220"/>
          </a:xfrm>
          <a:prstGeom prst="rect">
            <a:avLst/>
          </a:prstGeom>
          <a:noFill/>
        </p:spPr>
        <p:txBody>
          <a:bodyPr wrap="square" rtlCol="0">
            <a:spAutoFit/>
          </a:bodyPr>
          <a:lstStyle/>
          <a:p>
            <a:r>
              <a:rPr lang="en-US" dirty="0">
                <a:latin typeface="ADLaM Display" panose="02010000000000000000" pitchFamily="2" charset="77"/>
                <a:ea typeface="ADLaM Display" panose="02010000000000000000" pitchFamily="2" charset="77"/>
                <a:cs typeface="ADLaM Display" panose="02010000000000000000" pitchFamily="2" charset="77"/>
              </a:rPr>
              <a:t>Conditionally Correct?</a:t>
            </a:r>
          </a:p>
          <a:p>
            <a:r>
              <a:rPr lang="en-US" dirty="0">
                <a:latin typeface="ADLaM Display" panose="02010000000000000000" pitchFamily="2" charset="77"/>
                <a:ea typeface="ADLaM Display" panose="02010000000000000000" pitchFamily="2" charset="77"/>
                <a:cs typeface="ADLaM Display" panose="02010000000000000000" pitchFamily="2" charset="77"/>
              </a:rPr>
              <a:t>Composition preserves correctness?</a:t>
            </a:r>
          </a:p>
        </p:txBody>
      </p:sp>
    </p:spTree>
    <p:extLst>
      <p:ext uri="{BB962C8B-B14F-4D97-AF65-F5344CB8AC3E}">
        <p14:creationId xmlns:p14="http://schemas.microsoft.com/office/powerpoint/2010/main" val="3683722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1" grpId="0"/>
      <p:bldP spid="12"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A0F41-DBAD-82C2-0020-216F0FAEFFE7}"/>
              </a:ext>
            </a:extLst>
          </p:cNvPr>
          <p:cNvSpPr>
            <a:spLocks noGrp="1"/>
          </p:cNvSpPr>
          <p:nvPr>
            <p:ph type="title"/>
          </p:nvPr>
        </p:nvSpPr>
        <p:spPr/>
        <p:txBody>
          <a:bodyPr/>
          <a:lstStyle/>
          <a:p>
            <a:r>
              <a:rPr lang="en-US" dirty="0"/>
              <a:t>Contract Lenses</a:t>
            </a:r>
          </a:p>
        </p:txBody>
      </p:sp>
      <p:sp>
        <p:nvSpPr>
          <p:cNvPr id="3" name="Slide Number Placeholder 2">
            <a:extLst>
              <a:ext uri="{FF2B5EF4-FFF2-40B4-BE49-F238E27FC236}">
                <a16:creationId xmlns:a16="http://schemas.microsoft.com/office/drawing/2014/main" id="{E9D72BAA-E62E-26CB-5F67-D636B636844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6</a:t>
            </a:fld>
            <a:endParaRPr lang="en-US"/>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13CF65F-7D57-B94C-80B3-FB637629BC95}"/>
                  </a:ext>
                </a:extLst>
              </p:cNvPr>
              <p:cNvSpPr txBox="1"/>
              <p:nvPr/>
            </p:nvSpPr>
            <p:spPr>
              <a:xfrm>
                <a:off x="370799" y="1184111"/>
                <a:ext cx="2618585" cy="338554"/>
              </a:xfrm>
              <a:prstGeom prst="rect">
                <a:avLst/>
              </a:prstGeom>
              <a:noFill/>
            </p:spPr>
            <p:txBody>
              <a:bodyPr wrap="square" rtlCol="0">
                <a:spAutoFit/>
              </a:bodyPr>
              <a:lstStyle/>
              <a:p>
                <a:pPr algn="ctr"/>
                <a:r>
                  <a:rPr lang="en-GB" sz="1600" b="0" dirty="0">
                    <a:latin typeface="Consolas" panose="020B0609020204030204" pitchFamily="49" charset="0"/>
                    <a:cs typeface="Consolas" panose="020B0609020204030204" pitchFamily="49" charset="0"/>
                  </a:rPr>
                  <a:t>{cs} l {cv}: </a:t>
                </a:r>
                <a14:m>
                  <m:oMath xmlns:m="http://schemas.openxmlformats.org/officeDocument/2006/math">
                    <m:r>
                      <m:rPr>
                        <m:sty m:val="p"/>
                      </m:rPr>
                      <a:rPr lang="en-GB" sz="1600" b="0" i="0" smtClean="0">
                        <a:latin typeface="Cambria Math" panose="02040503050406030204" pitchFamily="18" charset="0"/>
                        <a:cs typeface="Consolas" panose="020B0609020204030204" pitchFamily="49" charset="0"/>
                      </a:rPr>
                      <m:t>S</m:t>
                    </m:r>
                    <m:r>
                      <a:rPr lang="en-GB" sz="1600" b="0" i="1" smtClean="0">
                        <a:latin typeface="Cambria Math" panose="02040503050406030204" pitchFamily="18" charset="0"/>
                        <a:cs typeface="Consolas" panose="020B0609020204030204" pitchFamily="49" charset="0"/>
                      </a:rPr>
                      <m:t>↔</m:t>
                    </m:r>
                    <m:r>
                      <m:rPr>
                        <m:sty m:val="p"/>
                      </m:rPr>
                      <a:rPr lang="en-GB" sz="1600" b="0" i="0" smtClean="0">
                        <a:latin typeface="Cambria Math" panose="02040503050406030204" pitchFamily="18" charset="0"/>
                        <a:cs typeface="Consolas" panose="020B0609020204030204" pitchFamily="49" charset="0"/>
                      </a:rPr>
                      <m:t>V</m:t>
                    </m:r>
                    <m:r>
                      <a:rPr lang="en-GB" sz="1600" b="0" i="1" smtClean="0">
                        <a:latin typeface="Cambria Math" panose="02040503050406030204" pitchFamily="18" charset="0"/>
                        <a:cs typeface="Consolas" panose="020B0609020204030204" pitchFamily="49" charset="0"/>
                      </a:rPr>
                      <m:t> </m:t>
                    </m:r>
                  </m:oMath>
                </a14:m>
                <a:endParaRPr lang="en-US" sz="1600" dirty="0">
                  <a:latin typeface="Consolas" panose="020B0609020204030204" pitchFamily="49" charset="0"/>
                  <a:cs typeface="Consolas" panose="020B0609020204030204" pitchFamily="49" charset="0"/>
                </a:endParaRPr>
              </a:p>
            </p:txBody>
          </p:sp>
        </mc:Choice>
        <mc:Fallback xmlns="">
          <p:sp>
            <p:nvSpPr>
              <p:cNvPr id="21" name="TextBox 20">
                <a:extLst>
                  <a:ext uri="{FF2B5EF4-FFF2-40B4-BE49-F238E27FC236}">
                    <a16:creationId xmlns:a16="http://schemas.microsoft.com/office/drawing/2014/main" id="{413CF65F-7D57-B94C-80B3-FB637629BC95}"/>
                  </a:ext>
                </a:extLst>
              </p:cNvPr>
              <p:cNvSpPr txBox="1">
                <a:spLocks noRot="1" noChangeAspect="1" noMove="1" noResize="1" noEditPoints="1" noAdjustHandles="1" noChangeArrowheads="1" noChangeShapeType="1" noTextEdit="1"/>
              </p:cNvSpPr>
              <p:nvPr/>
            </p:nvSpPr>
            <p:spPr>
              <a:xfrm>
                <a:off x="370799" y="1184111"/>
                <a:ext cx="2618585" cy="338554"/>
              </a:xfrm>
              <a:prstGeom prst="rect">
                <a:avLst/>
              </a:prstGeom>
              <a:blipFill>
                <a:blip r:embed="rId5"/>
                <a:stretch>
                  <a:fillRect t="-7143" b="-17857"/>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6D2DEEE6-A17E-9FB4-96B0-02D56D76DA16}"/>
              </a:ext>
            </a:extLst>
          </p:cNvPr>
          <p:cNvSpPr/>
          <p:nvPr/>
        </p:nvSpPr>
        <p:spPr>
          <a:xfrm>
            <a:off x="370799" y="4490943"/>
            <a:ext cx="2075935" cy="5486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diagram of a mathematical equation&#10;&#10;Description automatically generated">
            <a:extLst>
              <a:ext uri="{FF2B5EF4-FFF2-40B4-BE49-F238E27FC236}">
                <a16:creationId xmlns:a16="http://schemas.microsoft.com/office/drawing/2014/main" id="{5176866B-E240-2CDA-831C-71B3EAA0BEB9}"/>
              </a:ext>
            </a:extLst>
          </p:cNvPr>
          <p:cNvPicPr>
            <a:picLocks noChangeAspect="1"/>
          </p:cNvPicPr>
          <p:nvPr/>
        </p:nvPicPr>
        <p:blipFill>
          <a:blip r:embed="rId6"/>
          <a:stretch>
            <a:fillRect/>
          </a:stretch>
        </p:blipFill>
        <p:spPr>
          <a:xfrm>
            <a:off x="0" y="1571753"/>
            <a:ext cx="3452570" cy="2013673"/>
          </a:xfrm>
          <a:prstGeom prst="rect">
            <a:avLst/>
          </a:prstGeom>
        </p:spPr>
      </p:pic>
      <p:sp>
        <p:nvSpPr>
          <p:cNvPr id="7" name="TextBox 6">
            <a:extLst>
              <a:ext uri="{FF2B5EF4-FFF2-40B4-BE49-F238E27FC236}">
                <a16:creationId xmlns:a16="http://schemas.microsoft.com/office/drawing/2014/main" id="{9615A251-5FDD-DF9D-8735-CE78AE3BE263}"/>
              </a:ext>
            </a:extLst>
          </p:cNvPr>
          <p:cNvSpPr txBox="1"/>
          <p:nvPr/>
        </p:nvSpPr>
        <p:spPr>
          <a:xfrm>
            <a:off x="3693429" y="1268016"/>
            <a:ext cx="4922378" cy="1384995"/>
          </a:xfrm>
          <a:prstGeom prst="rect">
            <a:avLst/>
          </a:prstGeom>
          <a:noFill/>
        </p:spPr>
        <p:txBody>
          <a:bodyPr wrap="square" rtlCol="0">
            <a:spAutoFit/>
          </a:bodyPr>
          <a:lstStyle/>
          <a:p>
            <a:r>
              <a:rPr lang="en-US" sz="1200" b="1" dirty="0"/>
              <a:t>Roundtripping Properties</a:t>
            </a:r>
            <a:r>
              <a:rPr lang="en-US" sz="1200" dirty="0"/>
              <a:t>:</a:t>
            </a:r>
          </a:p>
          <a:p>
            <a:endParaRPr lang="en-US" sz="1200" dirty="0"/>
          </a:p>
          <a:p>
            <a:r>
              <a:rPr lang="en-US" sz="1200" dirty="0">
                <a:latin typeface="Consolas" panose="020B0609020204030204" pitchFamily="49" charset="0"/>
                <a:cs typeface="Consolas" panose="020B0609020204030204" pitchFamily="49" charset="0"/>
              </a:rPr>
              <a:t>cs s       s =&gt; put s (get s) = s       (</a:t>
            </a:r>
            <a:r>
              <a:rPr lang="en-US" sz="1200" dirty="0" err="1">
                <a:solidFill>
                  <a:srgbClr val="2874C0"/>
                </a:solidFill>
                <a:latin typeface="ACADEMY ENGRAVED LET PLAIN:1.0" panose="02000000000000000000" pitchFamily="2" charset="0"/>
                <a:cs typeface="Consolas" panose="020B0609020204030204" pitchFamily="49" charset="0"/>
              </a:rPr>
              <a:t>GetPut</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cv (get s) v =&gt; get (put s v) = v       (</a:t>
            </a:r>
            <a:r>
              <a:rPr lang="en-US" sz="1200" dirty="0" err="1">
                <a:solidFill>
                  <a:srgbClr val="0070C0"/>
                </a:solidFill>
                <a:latin typeface="ACADEMY ENGRAVED LET PLAIN:1.0" panose="02000000000000000000" pitchFamily="2" charset="0"/>
                <a:cs typeface="Consolas" panose="020B0609020204030204" pitchFamily="49" charset="0"/>
              </a:rPr>
              <a:t>PutGet</a:t>
            </a:r>
            <a:r>
              <a:rPr lang="en-US" sz="1200" dirty="0">
                <a:latin typeface="Consolas" panose="020B0609020204030204" pitchFamily="49" charset="0"/>
                <a:cs typeface="Consolas" panose="020B0609020204030204" pitchFamily="49" charset="0"/>
              </a:rPr>
              <a:t>)</a:t>
            </a:r>
          </a:p>
          <a:p>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cv (get s) v =&gt; cs s (put s v)          (</a:t>
            </a:r>
            <a:r>
              <a:rPr lang="en-US" sz="1200" dirty="0" err="1">
                <a:solidFill>
                  <a:srgbClr val="0070C0"/>
                </a:solidFill>
                <a:latin typeface="ACADEMY ENGRAVED LET PLAIN:1.0" panose="02000000000000000000" pitchFamily="2" charset="0"/>
                <a:cs typeface="Consolas" panose="020B0609020204030204" pitchFamily="49" charset="0"/>
              </a:rPr>
              <a:t>BackwardValidity</a:t>
            </a:r>
            <a:r>
              <a:rPr lang="en-US" sz="1200" dirty="0">
                <a:latin typeface="Consolas" panose="020B0609020204030204" pitchFamily="49" charset="0"/>
                <a:cs typeface="Consolas" panose="020B0609020204030204" pitchFamily="49" charset="0"/>
              </a:rPr>
              <a:t>)</a:t>
            </a:r>
          </a:p>
          <a:p>
            <a:r>
              <a:rPr lang="en-US" sz="1200" dirty="0">
                <a:latin typeface="Consolas" panose="020B0609020204030204" pitchFamily="49" charset="0"/>
                <a:cs typeface="Consolas" panose="020B0609020204030204" pitchFamily="49" charset="0"/>
              </a:rPr>
              <a:t>cs s       s =&gt; cv (get s) (get s)      (</a:t>
            </a:r>
            <a:r>
              <a:rPr lang="en-US" sz="1200" dirty="0" err="1">
                <a:solidFill>
                  <a:srgbClr val="0070C0"/>
                </a:solidFill>
                <a:latin typeface="ACADEMY ENGRAVED LET PLAIN:1.0" panose="02000000000000000000" pitchFamily="2" charset="0"/>
                <a:cs typeface="Consolas" panose="020B0609020204030204" pitchFamily="49" charset="0"/>
              </a:rPr>
              <a:t>ForwardValidity</a:t>
            </a:r>
            <a:r>
              <a:rPr lang="en-US" sz="1200" dirty="0">
                <a:latin typeface="Consolas" panose="020B0609020204030204" pitchFamily="49" charset="0"/>
                <a:cs typeface="Consolas" panose="020B0609020204030204" pitchFamily="49" charset="0"/>
              </a:rPr>
              <a:t>)</a:t>
            </a:r>
            <a:endParaRPr lang="en-US" sz="1200" dirty="0"/>
          </a:p>
        </p:txBody>
      </p:sp>
      <p:pic>
        <p:nvPicPr>
          <p:cNvPr id="8" name="Picture 7" descr="A logo for university of bristol&#10;&#10;Description automatically generated">
            <a:extLst>
              <a:ext uri="{FF2B5EF4-FFF2-40B4-BE49-F238E27FC236}">
                <a16:creationId xmlns:a16="http://schemas.microsoft.com/office/drawing/2014/main" id="{A9394CF9-069B-FA9A-13A6-9F1A904DD842}"/>
              </a:ext>
            </a:extLst>
          </p:cNvPr>
          <p:cNvPicPr>
            <a:picLocks noChangeAspect="1"/>
          </p:cNvPicPr>
          <p:nvPr/>
        </p:nvPicPr>
        <p:blipFill>
          <a:blip r:embed="rId7"/>
          <a:stretch>
            <a:fillRect/>
          </a:stretch>
        </p:blipFill>
        <p:spPr>
          <a:xfrm>
            <a:off x="0" y="4143813"/>
            <a:ext cx="2483804" cy="999687"/>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E45DD19-9666-A314-1FCB-40DD91D36999}"/>
                  </a:ext>
                </a:extLst>
              </p:cNvPr>
              <p:cNvSpPr txBox="1"/>
              <p:nvPr/>
            </p:nvSpPr>
            <p:spPr>
              <a:xfrm>
                <a:off x="3525886" y="3319229"/>
                <a:ext cx="3588570" cy="276999"/>
              </a:xfrm>
              <a:prstGeom prst="rect">
                <a:avLst/>
              </a:prstGeom>
              <a:noFill/>
            </p:spPr>
            <p:txBody>
              <a:bodyPr wrap="square" rtlCol="0">
                <a:spAutoFit/>
              </a:bodyPr>
              <a:lstStyle/>
              <a:p>
                <a:pPr algn="ctr"/>
                <a:r>
                  <a:rPr lang="en-US" sz="1200" dirty="0">
                    <a:latin typeface="Consolas" panose="020B0609020204030204" pitchFamily="49" charset="0"/>
                    <a:cs typeface="Consolas" panose="020B0609020204030204" pitchFamily="49" charset="0"/>
                  </a:rPr>
                  <a:t>{cs} l1 {cv} ; {cv’} l2 {</a:t>
                </a:r>
                <a:r>
                  <a:rPr lang="en-US" sz="1200" dirty="0" err="1">
                    <a:latin typeface="Consolas" panose="020B0609020204030204" pitchFamily="49" charset="0"/>
                    <a:cs typeface="Consolas" panose="020B0609020204030204" pitchFamily="49" charset="0"/>
                  </a:rPr>
                  <a:t>ct</a:t>
                </a:r>
                <a:r>
                  <a:rPr lang="en-US" sz="1200" dirty="0">
                    <a:latin typeface="Consolas" panose="020B0609020204030204" pitchFamily="49" charset="0"/>
                    <a:cs typeface="Consolas" panose="020B0609020204030204" pitchFamily="49" charset="0"/>
                  </a:rPr>
                  <a:t>} : </a:t>
                </a:r>
                <a14:m>
                  <m:oMath xmlns:m="http://schemas.openxmlformats.org/officeDocument/2006/math">
                    <m:r>
                      <m:rPr>
                        <m:sty m:val="p"/>
                      </m:rPr>
                      <a:rPr lang="en-GB" sz="1200" b="0" i="0" smtClean="0">
                        <a:latin typeface="Cambria Math" panose="02040503050406030204" pitchFamily="18" charset="0"/>
                        <a:cs typeface="Consolas" panose="020B0609020204030204" pitchFamily="49" charset="0"/>
                      </a:rPr>
                      <m:t>S</m:t>
                    </m:r>
                    <m:r>
                      <a:rPr lang="en-GB" sz="1200" b="0" i="1" smtClean="0">
                        <a:latin typeface="Cambria Math" panose="02040503050406030204" pitchFamily="18" charset="0"/>
                        <a:cs typeface="Consolas" panose="020B0609020204030204" pitchFamily="49" charset="0"/>
                      </a:rPr>
                      <m:t>↔</m:t>
                    </m:r>
                    <m:r>
                      <m:rPr>
                        <m:sty m:val="p"/>
                      </m:rPr>
                      <a:rPr lang="en-GB" sz="1200" b="0" i="0" smtClean="0">
                        <a:latin typeface="Cambria Math" panose="02040503050406030204" pitchFamily="18" charset="0"/>
                        <a:cs typeface="Consolas" panose="020B0609020204030204" pitchFamily="49" charset="0"/>
                      </a:rPr>
                      <m:t>T</m:t>
                    </m:r>
                    <m:r>
                      <a:rPr lang="en-GB" sz="1200" b="0" i="1" smtClean="0">
                        <a:latin typeface="Cambria Math" panose="02040503050406030204" pitchFamily="18" charset="0"/>
                        <a:cs typeface="Consolas" panose="020B0609020204030204" pitchFamily="49" charset="0"/>
                      </a:rPr>
                      <m:t> </m:t>
                    </m:r>
                  </m:oMath>
                </a14:m>
                <a:endParaRPr lang="en-US" sz="1200" dirty="0">
                  <a:latin typeface="Consolas" panose="020B0609020204030204" pitchFamily="49" charset="0"/>
                  <a:cs typeface="Consolas" panose="020B0609020204030204" pitchFamily="49" charset="0"/>
                </a:endParaRPr>
              </a:p>
            </p:txBody>
          </p:sp>
        </mc:Choice>
        <mc:Fallback xmlns="">
          <p:sp>
            <p:nvSpPr>
              <p:cNvPr id="9" name="TextBox 8">
                <a:extLst>
                  <a:ext uri="{FF2B5EF4-FFF2-40B4-BE49-F238E27FC236}">
                    <a16:creationId xmlns:a16="http://schemas.microsoft.com/office/drawing/2014/main" id="{6E45DD19-9666-A314-1FCB-40DD91D36999}"/>
                  </a:ext>
                </a:extLst>
              </p:cNvPr>
              <p:cNvSpPr txBox="1">
                <a:spLocks noRot="1" noChangeAspect="1" noMove="1" noResize="1" noEditPoints="1" noAdjustHandles="1" noChangeArrowheads="1" noChangeShapeType="1" noTextEdit="1"/>
              </p:cNvSpPr>
              <p:nvPr/>
            </p:nvSpPr>
            <p:spPr>
              <a:xfrm>
                <a:off x="3525886" y="3319229"/>
                <a:ext cx="3588570" cy="276999"/>
              </a:xfrm>
              <a:prstGeom prst="rect">
                <a:avLst/>
              </a:prstGeom>
              <a:blipFill>
                <a:blip r:embed="rId8"/>
                <a:stretch>
                  <a:fillRect b="-13043"/>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757B51A1-5302-B1DE-0727-012A22CDBC4D}"/>
              </a:ext>
            </a:extLst>
          </p:cNvPr>
          <p:cNvSpPr txBox="1"/>
          <p:nvPr/>
        </p:nvSpPr>
        <p:spPr>
          <a:xfrm>
            <a:off x="3693429" y="2932957"/>
            <a:ext cx="4572000" cy="276999"/>
          </a:xfrm>
          <a:prstGeom prst="rect">
            <a:avLst/>
          </a:prstGeom>
          <a:noFill/>
        </p:spPr>
        <p:txBody>
          <a:bodyPr wrap="square">
            <a:spAutoFit/>
          </a:bodyPr>
          <a:lstStyle/>
          <a:p>
            <a:r>
              <a:rPr lang="en-US" sz="1200" b="1" dirty="0"/>
              <a:t>Contract Lens Composition</a:t>
            </a:r>
            <a:endParaRPr lang="en-US" sz="1200"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C4AFDEE-6CDF-DDA8-891E-26AF72995043}"/>
                  </a:ext>
                </a:extLst>
              </p:cNvPr>
              <p:cNvSpPr txBox="1"/>
              <p:nvPr/>
            </p:nvSpPr>
            <p:spPr>
              <a:xfrm>
                <a:off x="3693428" y="3836036"/>
                <a:ext cx="4572000" cy="276999"/>
              </a:xfrm>
              <a:prstGeom prst="rect">
                <a:avLst/>
              </a:prstGeom>
              <a:noFill/>
            </p:spPr>
            <p:txBody>
              <a:bodyPr wrap="square" rtlCol="0">
                <a:spAutoFit/>
              </a:bodyPr>
              <a:lstStyle/>
              <a:p>
                <a:r>
                  <a:rPr lang="en-US" sz="1200" b="1" dirty="0"/>
                  <a:t>Backward Implication</a:t>
                </a:r>
                <a:r>
                  <a:rPr lang="en-US" sz="1200" dirty="0"/>
                  <a:t>: </a:t>
                </a:r>
                <a14:m>
                  <m:oMath xmlns:m="http://schemas.openxmlformats.org/officeDocument/2006/math">
                    <m:r>
                      <a:rPr lang="en-GB" sz="1200" b="0" i="1" smtClean="0">
                        <a:latin typeface="Cambria Math" panose="02040503050406030204" pitchFamily="18" charset="0"/>
                      </a:rPr>
                      <m:t>∀</m:t>
                    </m:r>
                  </m:oMath>
                </a14:m>
                <a:r>
                  <a:rPr lang="en-US" sz="1200" dirty="0"/>
                  <a:t> </a:t>
                </a:r>
                <a:r>
                  <a:rPr lang="en-US" sz="1200" dirty="0">
                    <a:latin typeface="Consolas" panose="020B0609020204030204" pitchFamily="49" charset="0"/>
                    <a:cs typeface="Consolas" panose="020B0609020204030204" pitchFamily="49" charset="0"/>
                  </a:rPr>
                  <a:t>v, v’, cv’ v v’ </a:t>
                </a:r>
                <a:r>
                  <a:rPr lang="en-US" sz="1200" dirty="0"/>
                  <a:t>=&gt; </a:t>
                </a:r>
                <a:r>
                  <a:rPr lang="en-US" sz="1200" dirty="0">
                    <a:latin typeface="Consolas" panose="020B0609020204030204" pitchFamily="49" charset="0"/>
                    <a:cs typeface="Consolas" panose="020B0609020204030204" pitchFamily="49" charset="0"/>
                  </a:rPr>
                  <a:t>cv v v’</a:t>
                </a:r>
              </a:p>
            </p:txBody>
          </p:sp>
        </mc:Choice>
        <mc:Fallback xmlns="">
          <p:sp>
            <p:nvSpPr>
              <p:cNvPr id="16" name="TextBox 15">
                <a:extLst>
                  <a:ext uri="{FF2B5EF4-FFF2-40B4-BE49-F238E27FC236}">
                    <a16:creationId xmlns:a16="http://schemas.microsoft.com/office/drawing/2014/main" id="{EC4AFDEE-6CDF-DDA8-891E-26AF72995043}"/>
                  </a:ext>
                </a:extLst>
              </p:cNvPr>
              <p:cNvSpPr txBox="1">
                <a:spLocks noRot="1" noChangeAspect="1" noMove="1" noResize="1" noEditPoints="1" noAdjustHandles="1" noChangeArrowheads="1" noChangeShapeType="1" noTextEdit="1"/>
              </p:cNvSpPr>
              <p:nvPr/>
            </p:nvSpPr>
            <p:spPr>
              <a:xfrm>
                <a:off x="3693428" y="3836036"/>
                <a:ext cx="4572000" cy="276999"/>
              </a:xfrm>
              <a:prstGeom prst="rect">
                <a:avLst/>
              </a:prstGeom>
              <a:blipFill>
                <a:blip r:embed="rId9"/>
                <a:stretch>
                  <a:fillRect t="-4348"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01527A0-C91D-5E17-FC50-46546B9BC9BF}"/>
                  </a:ext>
                </a:extLst>
              </p:cNvPr>
              <p:cNvSpPr txBox="1"/>
              <p:nvPr/>
            </p:nvSpPr>
            <p:spPr>
              <a:xfrm>
                <a:off x="3693429" y="4113035"/>
                <a:ext cx="3630736" cy="276999"/>
              </a:xfrm>
              <a:prstGeom prst="rect">
                <a:avLst/>
              </a:prstGeom>
              <a:noFill/>
            </p:spPr>
            <p:txBody>
              <a:bodyPr wrap="square" rtlCol="0">
                <a:spAutoFit/>
              </a:bodyPr>
              <a:lstStyle/>
              <a:p>
                <a:r>
                  <a:rPr lang="en-US" sz="1200" b="1" dirty="0"/>
                  <a:t>Forward Implication</a:t>
                </a:r>
                <a:r>
                  <a:rPr lang="en-US" sz="1200" dirty="0"/>
                  <a:t>: </a:t>
                </a:r>
                <a14:m>
                  <m:oMath xmlns:m="http://schemas.openxmlformats.org/officeDocument/2006/math">
                    <m:r>
                      <a:rPr lang="en-GB" sz="1200" b="0" i="1" smtClean="0">
                        <a:latin typeface="Cambria Math" panose="02040503050406030204" pitchFamily="18" charset="0"/>
                      </a:rPr>
                      <m:t>∀</m:t>
                    </m:r>
                  </m:oMath>
                </a14:m>
                <a:r>
                  <a:rPr lang="en-US" sz="1200" dirty="0"/>
                  <a:t> </a:t>
                </a:r>
                <a:r>
                  <a:rPr lang="en-US" sz="1200" dirty="0">
                    <a:latin typeface="Consolas" panose="020B0609020204030204" pitchFamily="49" charset="0"/>
                    <a:cs typeface="Consolas" panose="020B0609020204030204" pitchFamily="49" charset="0"/>
                  </a:rPr>
                  <a:t>v, cv v v </a:t>
                </a:r>
                <a:r>
                  <a:rPr lang="en-US" sz="1200" dirty="0"/>
                  <a:t>=&gt; </a:t>
                </a:r>
                <a:r>
                  <a:rPr lang="en-US" sz="1200" dirty="0">
                    <a:latin typeface="Consolas" panose="020B0609020204030204" pitchFamily="49" charset="0"/>
                    <a:cs typeface="Consolas" panose="020B0609020204030204" pitchFamily="49" charset="0"/>
                  </a:rPr>
                  <a:t>cv’ v v </a:t>
                </a:r>
              </a:p>
            </p:txBody>
          </p:sp>
        </mc:Choice>
        <mc:Fallback xmlns="">
          <p:sp>
            <p:nvSpPr>
              <p:cNvPr id="17" name="TextBox 16">
                <a:extLst>
                  <a:ext uri="{FF2B5EF4-FFF2-40B4-BE49-F238E27FC236}">
                    <a16:creationId xmlns:a16="http://schemas.microsoft.com/office/drawing/2014/main" id="{701527A0-C91D-5E17-FC50-46546B9BC9BF}"/>
                  </a:ext>
                </a:extLst>
              </p:cNvPr>
              <p:cNvSpPr txBox="1">
                <a:spLocks noRot="1" noChangeAspect="1" noMove="1" noResize="1" noEditPoints="1" noAdjustHandles="1" noChangeArrowheads="1" noChangeShapeType="1" noTextEdit="1"/>
              </p:cNvSpPr>
              <p:nvPr/>
            </p:nvSpPr>
            <p:spPr>
              <a:xfrm>
                <a:off x="3693429" y="4113035"/>
                <a:ext cx="3630736" cy="276999"/>
              </a:xfrm>
              <a:prstGeom prst="rect">
                <a:avLst/>
              </a:prstGeom>
              <a:blipFill>
                <a:blip r:embed="rId10"/>
                <a:stretch>
                  <a:fillRect t="-9091" b="-13636"/>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824CE8B1-0684-9C9D-FE49-A35285BF4E62}"/>
              </a:ext>
            </a:extLst>
          </p:cNvPr>
          <p:cNvSpPr txBox="1"/>
          <p:nvPr/>
        </p:nvSpPr>
        <p:spPr>
          <a:xfrm>
            <a:off x="5988623" y="1263976"/>
            <a:ext cx="2179468" cy="307777"/>
          </a:xfrm>
          <a:prstGeom prst="rect">
            <a:avLst/>
          </a:prstGeom>
          <a:noFill/>
        </p:spPr>
        <p:txBody>
          <a:bodyPr wrap="square">
            <a:spAutoFit/>
          </a:bodyPr>
          <a:lstStyle/>
          <a:p>
            <a:r>
              <a:rPr lang="en-US" dirty="0">
                <a:solidFill>
                  <a:srgbClr val="00B050"/>
                </a:solidFill>
                <a:latin typeface="ADLaM Display" panose="02010000000000000000" pitchFamily="2" charset="77"/>
                <a:ea typeface="ADLaM Display" panose="02010000000000000000" pitchFamily="2" charset="77"/>
                <a:cs typeface="ADLaM Display" panose="02010000000000000000" pitchFamily="2" charset="77"/>
              </a:rPr>
              <a:t>Conditionally correct</a:t>
            </a:r>
          </a:p>
        </p:txBody>
      </p:sp>
      <p:sp>
        <p:nvSpPr>
          <p:cNvPr id="13" name="TextBox 12">
            <a:extLst>
              <a:ext uri="{FF2B5EF4-FFF2-40B4-BE49-F238E27FC236}">
                <a16:creationId xmlns:a16="http://schemas.microsoft.com/office/drawing/2014/main" id="{71C913EC-0116-9C4F-C687-BBC61221241A}"/>
              </a:ext>
            </a:extLst>
          </p:cNvPr>
          <p:cNvSpPr txBox="1"/>
          <p:nvPr/>
        </p:nvSpPr>
        <p:spPr>
          <a:xfrm>
            <a:off x="5988623" y="2917567"/>
            <a:ext cx="4802818" cy="307777"/>
          </a:xfrm>
          <a:prstGeom prst="rect">
            <a:avLst/>
          </a:prstGeom>
          <a:noFill/>
        </p:spPr>
        <p:txBody>
          <a:bodyPr wrap="square">
            <a:spAutoFit/>
          </a:bodyPr>
          <a:lstStyle/>
          <a:p>
            <a:r>
              <a:rPr lang="en-US" dirty="0">
                <a:solidFill>
                  <a:srgbClr val="00B050"/>
                </a:solidFill>
                <a:latin typeface="ADLaM Display" panose="02010000000000000000" pitchFamily="2" charset="77"/>
                <a:ea typeface="ADLaM Display" panose="02010000000000000000" pitchFamily="2" charset="77"/>
                <a:cs typeface="ADLaM Display" panose="02010000000000000000" pitchFamily="2" charset="77"/>
              </a:rPr>
              <a:t>Composition preserves correctness</a:t>
            </a:r>
            <a:endParaRPr lang="en-US" dirty="0">
              <a:solidFill>
                <a:srgbClr val="00B050"/>
              </a:solidFill>
            </a:endParaRPr>
          </a:p>
        </p:txBody>
      </p:sp>
    </p:spTree>
    <p:extLst>
      <p:ext uri="{BB962C8B-B14F-4D97-AF65-F5344CB8AC3E}">
        <p14:creationId xmlns:p14="http://schemas.microsoft.com/office/powerpoint/2010/main" val="23305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6" grpId="0"/>
      <p:bldP spid="17" grpId="0"/>
      <p:bldP spid="10"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68D6F-3AA9-8979-2F4A-7D76CCC77A01}"/>
              </a:ext>
            </a:extLst>
          </p:cNvPr>
          <p:cNvSpPr>
            <a:spLocks noGrp="1"/>
          </p:cNvSpPr>
          <p:nvPr>
            <p:ph type="title"/>
          </p:nvPr>
        </p:nvSpPr>
        <p:spPr/>
        <p:txBody>
          <a:bodyPr/>
          <a:lstStyle/>
          <a:p>
            <a:r>
              <a:rPr lang="en-US" dirty="0"/>
              <a:t>Bidirectional Map as Contract Lens</a:t>
            </a:r>
          </a:p>
        </p:txBody>
      </p:sp>
      <p:sp>
        <p:nvSpPr>
          <p:cNvPr id="3" name="Slide Number Placeholder 2">
            <a:extLst>
              <a:ext uri="{FF2B5EF4-FFF2-40B4-BE49-F238E27FC236}">
                <a16:creationId xmlns:a16="http://schemas.microsoft.com/office/drawing/2014/main" id="{4BB854E1-5DF9-214E-E3D8-E6BD45D7799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a:t>
            </a:fld>
            <a:endParaRPr lang="en-US"/>
          </a:p>
        </p:txBody>
      </p:sp>
      <p:sp>
        <p:nvSpPr>
          <p:cNvPr id="4" name="TextBox 3">
            <a:extLst>
              <a:ext uri="{FF2B5EF4-FFF2-40B4-BE49-F238E27FC236}">
                <a16:creationId xmlns:a16="http://schemas.microsoft.com/office/drawing/2014/main" id="{AB499C4D-29B6-AA0D-5749-637702D23648}"/>
              </a:ext>
            </a:extLst>
          </p:cNvPr>
          <p:cNvSpPr txBox="1"/>
          <p:nvPr/>
        </p:nvSpPr>
        <p:spPr>
          <a:xfrm>
            <a:off x="1327637" y="1450731"/>
            <a:ext cx="5855677" cy="1600438"/>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bmap</a:t>
            </a:r>
            <a:r>
              <a:rPr lang="en-US" dirty="0">
                <a:latin typeface="Consolas" panose="020B0609020204030204" pitchFamily="49" charset="0"/>
                <a:cs typeface="Consolas" panose="020B0609020204030204" pitchFamily="49" charset="0"/>
              </a:rPr>
              <a:t>: (A &lt;-&gt; B) -&gt; [A] &lt;-&gt; [B]</a:t>
            </a:r>
          </a:p>
          <a:p>
            <a:r>
              <a:rPr lang="en-US" dirty="0" err="1">
                <a:latin typeface="Consolas" panose="020B0609020204030204" pitchFamily="49" charset="0"/>
                <a:cs typeface="Consolas" panose="020B0609020204030204" pitchFamily="49" charset="0"/>
              </a:rPr>
              <a:t>bmap</a:t>
            </a:r>
            <a:r>
              <a:rPr lang="en-US" dirty="0">
                <a:latin typeface="Consolas" panose="020B0609020204030204" pitchFamily="49" charset="0"/>
                <a:cs typeface="Consolas" panose="020B0609020204030204" pitchFamily="49" charset="0"/>
              </a:rPr>
              <a:t> l = Lens (map (get l)) p </a:t>
            </a:r>
            <a:r>
              <a:rPr lang="en-US" dirty="0" err="1">
                <a:solidFill>
                  <a:srgbClr val="2874C0"/>
                </a:solidFill>
                <a:latin typeface="Consolas" panose="020B0609020204030204" pitchFamily="49" charset="0"/>
                <a:cs typeface="Consolas" panose="020B0609020204030204" pitchFamily="49" charset="0"/>
              </a:rPr>
              <a:t>csList</a:t>
            </a:r>
            <a:r>
              <a:rPr lang="en-US" dirty="0">
                <a:solidFill>
                  <a:srgbClr val="2874C0"/>
                </a:solidFill>
                <a:latin typeface="Consolas" panose="020B0609020204030204" pitchFamily="49" charset="0"/>
                <a:cs typeface="Consolas" panose="020B0609020204030204" pitchFamily="49" charset="0"/>
              </a:rPr>
              <a:t> </a:t>
            </a:r>
            <a:r>
              <a:rPr lang="en-US" dirty="0" err="1">
                <a:solidFill>
                  <a:srgbClr val="2874C0"/>
                </a:solidFill>
                <a:latin typeface="Consolas" panose="020B0609020204030204" pitchFamily="49" charset="0"/>
                <a:cs typeface="Consolas" panose="020B0609020204030204" pitchFamily="49" charset="0"/>
              </a:rPr>
              <a:t>cvList</a:t>
            </a:r>
            <a:endParaRPr lang="en-US" dirty="0">
              <a:solidFill>
                <a:srgbClr val="2874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where</a:t>
            </a:r>
          </a:p>
          <a:p>
            <a:r>
              <a:rPr lang="en-US" dirty="0">
                <a:latin typeface="Consolas" panose="020B0609020204030204" pitchFamily="49" charset="0"/>
                <a:cs typeface="Consolas" panose="020B0609020204030204" pitchFamily="49" charset="0"/>
              </a:rPr>
              <a:t>        p      (x::</a:t>
            </a:r>
            <a:r>
              <a:rPr lang="en-US" dirty="0" err="1">
                <a:latin typeface="Consolas" panose="020B0609020204030204" pitchFamily="49" charset="0"/>
                <a:cs typeface="Consolas" panose="020B0609020204030204" pitchFamily="49" charset="0"/>
              </a:rPr>
              <a:t>xs</a:t>
            </a:r>
            <a:r>
              <a:rPr lang="en-US" dirty="0">
                <a:latin typeface="Consolas" panose="020B0609020204030204" pitchFamily="49" charset="0"/>
                <a:cs typeface="Consolas" panose="020B0609020204030204" pitchFamily="49" charset="0"/>
              </a:rPr>
              <a:t>) (y::</a:t>
            </a:r>
            <a:r>
              <a:rPr lang="en-US" dirty="0" err="1">
                <a:latin typeface="Consolas" panose="020B0609020204030204" pitchFamily="49" charset="0"/>
                <a:cs typeface="Consolas" panose="020B0609020204030204" pitchFamily="49" charset="0"/>
              </a:rPr>
              <a:t>ys</a:t>
            </a:r>
            <a:r>
              <a:rPr lang="en-US" dirty="0">
                <a:latin typeface="Consolas" panose="020B0609020204030204" pitchFamily="49" charset="0"/>
                <a:cs typeface="Consolas" panose="020B0609020204030204" pitchFamily="49" charset="0"/>
              </a:rPr>
              <a:t>) = put l x y :: p </a:t>
            </a:r>
            <a:r>
              <a:rPr lang="en-US" dirty="0" err="1">
                <a:latin typeface="Consolas" panose="020B0609020204030204" pitchFamily="49" charset="0"/>
                <a:cs typeface="Consolas" panose="020B0609020204030204" pitchFamily="49" charset="0"/>
              </a:rPr>
              <a:t>xs</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ys</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p      _        _      = []</a:t>
            </a:r>
          </a:p>
          <a:p>
            <a:r>
              <a:rPr lang="en-US" dirty="0">
                <a:latin typeface="Consolas" panose="020B0609020204030204" pitchFamily="49" charset="0"/>
                <a:cs typeface="Consolas" panose="020B0609020204030204" pitchFamily="49" charset="0"/>
              </a:rPr>
              <a:t>        </a:t>
            </a:r>
            <a:r>
              <a:rPr lang="en-US" dirty="0" err="1">
                <a:solidFill>
                  <a:srgbClr val="2874C0"/>
                </a:solidFill>
                <a:latin typeface="Consolas" panose="020B0609020204030204" pitchFamily="49" charset="0"/>
                <a:cs typeface="Consolas" panose="020B0609020204030204" pitchFamily="49" charset="0"/>
              </a:rPr>
              <a:t>csList</a:t>
            </a:r>
            <a:r>
              <a:rPr lang="en-US" dirty="0">
                <a:latin typeface="Consolas" panose="020B0609020204030204" pitchFamily="49" charset="0"/>
                <a:cs typeface="Consolas" panose="020B0609020204030204" pitchFamily="49" charset="0"/>
              </a:rPr>
              <a:t> s        s’     = length s == length s’</a:t>
            </a:r>
          </a:p>
          <a:p>
            <a:r>
              <a:rPr lang="en-US" dirty="0">
                <a:latin typeface="Consolas" panose="020B0609020204030204" pitchFamily="49" charset="0"/>
                <a:cs typeface="Consolas" panose="020B0609020204030204" pitchFamily="49" charset="0"/>
              </a:rPr>
              <a:t>        </a:t>
            </a:r>
            <a:r>
              <a:rPr lang="en-US" dirty="0" err="1">
                <a:solidFill>
                  <a:srgbClr val="2874C0"/>
                </a:solidFill>
                <a:latin typeface="Consolas" panose="020B0609020204030204" pitchFamily="49" charset="0"/>
                <a:cs typeface="Consolas" panose="020B0609020204030204" pitchFamily="49" charset="0"/>
              </a:rPr>
              <a:t>cvList</a:t>
            </a:r>
            <a:r>
              <a:rPr lang="en-US" dirty="0">
                <a:latin typeface="Consolas" panose="020B0609020204030204" pitchFamily="49" charset="0"/>
                <a:cs typeface="Consolas" panose="020B0609020204030204" pitchFamily="49" charset="0"/>
              </a:rPr>
              <a:t> v        v’     = length v == length v’</a:t>
            </a:r>
          </a:p>
        </p:txBody>
      </p:sp>
      <p:sp>
        <p:nvSpPr>
          <p:cNvPr id="5" name="Rectangle 4">
            <a:extLst>
              <a:ext uri="{FF2B5EF4-FFF2-40B4-BE49-F238E27FC236}">
                <a16:creationId xmlns:a16="http://schemas.microsoft.com/office/drawing/2014/main" id="{34584974-B203-70F2-42BF-9C88E8DD68A3}"/>
              </a:ext>
            </a:extLst>
          </p:cNvPr>
          <p:cNvSpPr/>
          <p:nvPr/>
        </p:nvSpPr>
        <p:spPr>
          <a:xfrm>
            <a:off x="2074504" y="2571750"/>
            <a:ext cx="4709959" cy="484263"/>
          </a:xfrm>
          <a:prstGeom prst="rect">
            <a:avLst/>
          </a:prstGeom>
          <a:solidFill>
            <a:srgbClr val="00C0B5">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AA31231-DE96-A4BA-C1BD-60736102682B}"/>
              </a:ext>
            </a:extLst>
          </p:cNvPr>
          <p:cNvSpPr txBox="1"/>
          <p:nvPr/>
        </p:nvSpPr>
        <p:spPr>
          <a:xfrm>
            <a:off x="1327637" y="3474695"/>
            <a:ext cx="6203694" cy="523220"/>
          </a:xfrm>
          <a:prstGeom prst="rect">
            <a:avLst/>
          </a:prstGeom>
          <a:noFill/>
          <a:ln>
            <a:solidFill>
              <a:srgbClr val="00B050"/>
            </a:solidFill>
          </a:ln>
        </p:spPr>
        <p:txBody>
          <a:bodyPr wrap="square" rtlCol="0">
            <a:spAutoFit/>
          </a:bodyPr>
          <a:lstStyle/>
          <a:p>
            <a:r>
              <a:rPr lang="en-US" dirty="0">
                <a:latin typeface="Consolas" panose="020B0609020204030204" pitchFamily="49" charset="0"/>
                <a:cs typeface="Consolas" panose="020B0609020204030204" pitchFamily="49" charset="0"/>
              </a:rPr>
              <a:t>length (get s) == length v =&gt; get (put s v) = v</a:t>
            </a:r>
          </a:p>
          <a:p>
            <a:r>
              <a:rPr lang="en-US" dirty="0">
                <a:latin typeface="Consolas" panose="020B0609020204030204" pitchFamily="49" charset="0"/>
                <a:cs typeface="Consolas" panose="020B0609020204030204" pitchFamily="49" charset="0"/>
              </a:rPr>
              <a:t>length (get s) == length v =&gt; length s == length (put s v)</a:t>
            </a:r>
          </a:p>
        </p:txBody>
      </p:sp>
      <p:sp>
        <p:nvSpPr>
          <p:cNvPr id="7" name="Rectangle 6">
            <a:extLst>
              <a:ext uri="{FF2B5EF4-FFF2-40B4-BE49-F238E27FC236}">
                <a16:creationId xmlns:a16="http://schemas.microsoft.com/office/drawing/2014/main" id="{D89E5D6E-03D3-BE10-5882-E9A6A805E9EC}"/>
              </a:ext>
            </a:extLst>
          </p:cNvPr>
          <p:cNvSpPr/>
          <p:nvPr/>
        </p:nvSpPr>
        <p:spPr>
          <a:xfrm>
            <a:off x="238897" y="4496910"/>
            <a:ext cx="2075935" cy="5486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logo for university of bristol&#10;&#10;Description automatically generated">
            <a:extLst>
              <a:ext uri="{FF2B5EF4-FFF2-40B4-BE49-F238E27FC236}">
                <a16:creationId xmlns:a16="http://schemas.microsoft.com/office/drawing/2014/main" id="{B32945A9-AE5B-CA9D-500C-78613485B6F5}"/>
              </a:ext>
            </a:extLst>
          </p:cNvPr>
          <p:cNvPicPr>
            <a:picLocks noChangeAspect="1"/>
          </p:cNvPicPr>
          <p:nvPr/>
        </p:nvPicPr>
        <p:blipFill>
          <a:blip r:embed="rId3"/>
          <a:stretch>
            <a:fillRect/>
          </a:stretch>
        </p:blipFill>
        <p:spPr>
          <a:xfrm>
            <a:off x="0" y="4143813"/>
            <a:ext cx="2483804" cy="999687"/>
          </a:xfrm>
          <a:prstGeom prst="rect">
            <a:avLst/>
          </a:prstGeom>
        </p:spPr>
      </p:pic>
    </p:spTree>
    <p:extLst>
      <p:ext uri="{BB962C8B-B14F-4D97-AF65-F5344CB8AC3E}">
        <p14:creationId xmlns:p14="http://schemas.microsoft.com/office/powerpoint/2010/main" val="4183912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68D6F-3AA9-8979-2F4A-7D76CCC77A01}"/>
              </a:ext>
            </a:extLst>
          </p:cNvPr>
          <p:cNvSpPr>
            <a:spLocks noGrp="1"/>
          </p:cNvSpPr>
          <p:nvPr>
            <p:ph type="title"/>
          </p:nvPr>
        </p:nvSpPr>
        <p:spPr/>
        <p:txBody>
          <a:bodyPr/>
          <a:lstStyle/>
          <a:p>
            <a:r>
              <a:rPr lang="en-US" dirty="0" err="1"/>
              <a:t>bmap</a:t>
            </a:r>
            <a:r>
              <a:rPr lang="en-US" dirty="0"/>
              <a:t> as high-order Contract Lens</a:t>
            </a:r>
          </a:p>
        </p:txBody>
      </p:sp>
      <p:sp>
        <p:nvSpPr>
          <p:cNvPr id="3" name="Slide Number Placeholder 2">
            <a:extLst>
              <a:ext uri="{FF2B5EF4-FFF2-40B4-BE49-F238E27FC236}">
                <a16:creationId xmlns:a16="http://schemas.microsoft.com/office/drawing/2014/main" id="{4BB854E1-5DF9-214E-E3D8-E6BD45D7799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8</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B499C4D-29B6-AA0D-5749-637702D23648}"/>
                  </a:ext>
                </a:extLst>
              </p:cNvPr>
              <p:cNvSpPr txBox="1"/>
              <p:nvPr/>
            </p:nvSpPr>
            <p:spPr>
              <a:xfrm>
                <a:off x="1241902" y="2439153"/>
                <a:ext cx="6971222" cy="1754326"/>
              </a:xfrm>
              <a:prstGeom prst="rect">
                <a:avLst/>
              </a:prstGeom>
              <a:noFill/>
            </p:spPr>
            <p:txBody>
              <a:bodyPr wrap="square" rtlCol="0">
                <a:spAutoFit/>
              </a:bodyPr>
              <a:lstStyle/>
              <a:p>
                <a:r>
                  <a:rPr lang="en-US" sz="1200" dirty="0">
                    <a:latin typeface="Consolas" panose="020B0609020204030204" pitchFamily="49" charset="0"/>
                    <a:cs typeface="Consolas" panose="020B0609020204030204" pitchFamily="49" charset="0"/>
                  </a:rPr>
                  <a:t>bmap: (</a:t>
                </a:r>
                <a:r>
                  <a:rPr lang="en-US" sz="1200" dirty="0">
                    <a:solidFill>
                      <a:srgbClr val="2874C0"/>
                    </a:solidFill>
                    <a:latin typeface="Consolas" panose="020B0609020204030204" pitchFamily="49" charset="0"/>
                    <a:cs typeface="Consolas" panose="020B0609020204030204" pitchFamily="49" charset="0"/>
                  </a:rPr>
                  <a:t>cs</a:t>
                </a:r>
                <a:r>
                  <a:rPr lang="en-US" sz="1200" dirty="0">
                    <a:latin typeface="Consolas" panose="020B0609020204030204" pitchFamily="49" charset="0"/>
                    <a:cs typeface="Consolas" panose="020B0609020204030204" pitchFamily="49" charset="0"/>
                  </a:rPr>
                  <a:t>: A -&gt; A -&gt; Set) -&gt;</a:t>
                </a:r>
              </a:p>
              <a:p>
                <a:r>
                  <a:rPr lang="en-US" sz="1200" dirty="0">
                    <a:latin typeface="Consolas" panose="020B0609020204030204" pitchFamily="49" charset="0"/>
                    <a:cs typeface="Consolas" panose="020B0609020204030204" pitchFamily="49" charset="0"/>
                  </a:rPr>
                  <a:t>      (</a:t>
                </a:r>
                <a:r>
                  <a:rPr lang="en-US" sz="1200" dirty="0">
                    <a:solidFill>
                      <a:srgbClr val="2874C0"/>
                    </a:solidFill>
                    <a:latin typeface="Consolas" panose="020B0609020204030204" pitchFamily="49" charset="0"/>
                    <a:cs typeface="Consolas" panose="020B0609020204030204" pitchFamily="49" charset="0"/>
                  </a:rPr>
                  <a:t>cv</a:t>
                </a:r>
                <a:r>
                  <a:rPr lang="en-US" sz="1200" dirty="0">
                    <a:latin typeface="Consolas" panose="020B0609020204030204" pitchFamily="49" charset="0"/>
                    <a:cs typeface="Consolas" panose="020B0609020204030204" pitchFamily="49" charset="0"/>
                  </a:rPr>
                  <a:t>: B -&gt; B -&gt; Set) -&gt;</a:t>
                </a:r>
              </a:p>
              <a:p>
                <a:r>
                  <a:rPr lang="en-US" sz="1200" dirty="0">
                    <a:latin typeface="Consolas" panose="020B0609020204030204" pitchFamily="49" charset="0"/>
                    <a:cs typeface="Consolas" panose="020B0609020204030204" pitchFamily="49" charset="0"/>
                  </a:rPr>
                  <a:t>      ({</a:t>
                </a:r>
                <a:r>
                  <a:rPr lang="en-US" sz="1200" dirty="0">
                    <a:solidFill>
                      <a:srgbClr val="2874C0"/>
                    </a:solidFill>
                    <a:latin typeface="Consolas" panose="020B0609020204030204" pitchFamily="49" charset="0"/>
                    <a:cs typeface="Consolas" panose="020B0609020204030204" pitchFamily="49" charset="0"/>
                  </a:rPr>
                  <a:t>cs</a:t>
                </a:r>
                <a:r>
                  <a:rPr lang="en-US" sz="1200" dirty="0">
                    <a:latin typeface="Consolas" panose="020B0609020204030204" pitchFamily="49" charset="0"/>
                    <a:cs typeface="Consolas" panose="020B0609020204030204" pitchFamily="49" charset="0"/>
                  </a:rPr>
                  <a:t>} A &lt;-&gt; B {</a:t>
                </a:r>
                <a:r>
                  <a:rPr lang="en-US" sz="1200" dirty="0">
                    <a:solidFill>
                      <a:srgbClr val="2874C0"/>
                    </a:solidFill>
                    <a:latin typeface="Consolas" panose="020B0609020204030204" pitchFamily="49" charset="0"/>
                    <a:cs typeface="Consolas" panose="020B0609020204030204" pitchFamily="49" charset="0"/>
                  </a:rPr>
                  <a:t>cv</a:t>
                </a:r>
                <a:r>
                  <a:rPr lang="en-US" sz="1200" dirty="0">
                    <a:latin typeface="Consolas" panose="020B0609020204030204" pitchFamily="49" charset="0"/>
                    <a:cs typeface="Consolas" panose="020B0609020204030204" pitchFamily="49" charset="0"/>
                  </a:rPr>
                  <a:t>}) -&gt; [A] &lt;-&gt; [B]</a:t>
                </a:r>
              </a:p>
              <a:p>
                <a:r>
                  <a:rPr lang="en-US" sz="1200" dirty="0" err="1">
                    <a:latin typeface="Consolas" panose="020B0609020204030204" pitchFamily="49" charset="0"/>
                    <a:cs typeface="Consolas" panose="020B0609020204030204" pitchFamily="49" charset="0"/>
                  </a:rPr>
                  <a:t>bmap</a:t>
                </a:r>
                <a:r>
                  <a:rPr lang="en-US" sz="1200" dirty="0">
                    <a:latin typeface="Consolas" panose="020B0609020204030204" pitchFamily="49" charset="0"/>
                    <a:cs typeface="Consolas" panose="020B0609020204030204" pitchFamily="49" charset="0"/>
                  </a:rPr>
                  <a:t> l = Lens (…) (…) </a:t>
                </a:r>
                <a:r>
                  <a:rPr lang="en-US" sz="1200" dirty="0" err="1">
                    <a:solidFill>
                      <a:srgbClr val="2874C0"/>
                    </a:solidFill>
                    <a:latin typeface="Consolas" panose="020B0609020204030204" pitchFamily="49" charset="0"/>
                    <a:cs typeface="Consolas" panose="020B0609020204030204" pitchFamily="49" charset="0"/>
                  </a:rPr>
                  <a:t>csList</a:t>
                </a:r>
                <a:r>
                  <a:rPr lang="en-US" sz="1200" dirty="0">
                    <a:solidFill>
                      <a:srgbClr val="2874C0"/>
                    </a:solidFill>
                    <a:latin typeface="Consolas" panose="020B0609020204030204" pitchFamily="49" charset="0"/>
                    <a:cs typeface="Consolas" panose="020B0609020204030204" pitchFamily="49" charset="0"/>
                  </a:rPr>
                  <a:t> </a:t>
                </a:r>
                <a:r>
                  <a:rPr lang="en-US" sz="1200" dirty="0" err="1">
                    <a:solidFill>
                      <a:srgbClr val="2874C0"/>
                    </a:solidFill>
                    <a:latin typeface="Consolas" panose="020B0609020204030204" pitchFamily="49" charset="0"/>
                    <a:cs typeface="Consolas" panose="020B0609020204030204" pitchFamily="49" charset="0"/>
                  </a:rPr>
                  <a:t>cvList</a:t>
                </a:r>
                <a:endParaRPr lang="en-US" sz="1200" dirty="0">
                  <a:solidFill>
                    <a:srgbClr val="2874C0"/>
                  </a:solidFill>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    where</a:t>
                </a:r>
              </a:p>
              <a:p>
                <a:r>
                  <a:rPr lang="en-US" sz="1200" dirty="0">
                    <a:latin typeface="Consolas" panose="020B0609020204030204" pitchFamily="49" charset="0"/>
                    <a:cs typeface="Consolas" panose="020B0609020204030204" pitchFamily="49" charset="0"/>
                  </a:rPr>
                  <a:t>        </a:t>
                </a:r>
                <a:r>
                  <a:rPr lang="en-US" sz="1200" dirty="0" err="1">
                    <a:solidFill>
                      <a:srgbClr val="2874C0"/>
                    </a:solidFill>
                    <a:latin typeface="Consolas" panose="020B0609020204030204" pitchFamily="49" charset="0"/>
                    <a:cs typeface="Consolas" panose="020B0609020204030204" pitchFamily="49" charset="0"/>
                  </a:rPr>
                  <a:t>csList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xs</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xs’</a:t>
                </a:r>
                <a:r>
                  <a:rPr lang="en-US" sz="1200" dirty="0">
                    <a:latin typeface="Consolas" panose="020B0609020204030204" pitchFamily="49" charset="0"/>
                    <a:cs typeface="Consolas" panose="020B0609020204030204" pitchFamily="49" charset="0"/>
                  </a:rPr>
                  <a:t> = pointwise cs </a:t>
                </a:r>
                <a:r>
                  <a:rPr lang="en-US" sz="1200" dirty="0" err="1">
                    <a:latin typeface="Consolas" panose="020B0609020204030204" pitchFamily="49" charset="0"/>
                    <a:cs typeface="Consolas" panose="020B0609020204030204" pitchFamily="49" charset="0"/>
                  </a:rPr>
                  <a:t>xs</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xs’</a:t>
                </a:r>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        </a:t>
                </a:r>
                <a:r>
                  <a:rPr lang="en-US" sz="1200" dirty="0" err="1">
                    <a:solidFill>
                      <a:srgbClr val="2874C0"/>
                    </a:solidFill>
                    <a:latin typeface="Consolas" panose="020B0609020204030204" pitchFamily="49" charset="0"/>
                    <a:cs typeface="Consolas" panose="020B0609020204030204" pitchFamily="49" charset="0"/>
                  </a:rPr>
                  <a:t>cvList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ys</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ys’</a:t>
                </a:r>
                <a:r>
                  <a:rPr lang="en-US" sz="1200" dirty="0">
                    <a:latin typeface="Consolas" panose="020B0609020204030204" pitchFamily="49" charset="0"/>
                    <a:cs typeface="Consolas" panose="020B0609020204030204" pitchFamily="49" charset="0"/>
                  </a:rPr>
                  <a:t> = pointwise cv </a:t>
                </a:r>
                <a:r>
                  <a:rPr lang="en-US" sz="1200" dirty="0" err="1">
                    <a:latin typeface="Consolas" panose="020B0609020204030204" pitchFamily="49" charset="0"/>
                    <a:cs typeface="Consolas" panose="020B0609020204030204" pitchFamily="49" charset="0"/>
                  </a:rPr>
                  <a:t>ys</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ys’</a:t>
                </a:r>
                <a:endParaRPr lang="en-US" sz="1200" dirty="0">
                  <a:latin typeface="Consolas" panose="020B0609020204030204" pitchFamily="49" charset="0"/>
                  <a:cs typeface="Consolas" panose="020B0609020204030204" pitchFamily="49" charset="0"/>
                </a:endParaRPr>
              </a:p>
              <a:p>
                <a:endParaRPr lang="en-US" sz="1200" dirty="0">
                  <a:latin typeface="Consolas" panose="020B0609020204030204" pitchFamily="49" charset="0"/>
                  <a:cs typeface="Consolas" panose="020B0609020204030204" pitchFamily="49" charset="0"/>
                </a:endParaRPr>
              </a:p>
              <a:p>
                <a:r>
                  <a:rPr lang="en-US" sz="1200" dirty="0">
                    <a:solidFill>
                      <a:schemeClr val="tx1"/>
                    </a:solidFill>
                    <a:latin typeface="Consolas" panose="020B0609020204030204" pitchFamily="49" charset="0"/>
                    <a:cs typeface="Consolas" panose="020B0609020204030204" pitchFamily="49" charset="0"/>
                  </a:rPr>
                  <a:t>pointwise</a:t>
                </a:r>
                <a:r>
                  <a:rPr lang="en-US" sz="1200" dirty="0">
                    <a:latin typeface="Consolas" panose="020B0609020204030204" pitchFamily="49" charset="0"/>
                    <a:cs typeface="Consolas" panose="020B0609020204030204" pitchFamily="49" charset="0"/>
                  </a:rPr>
                  <a:t> p </a:t>
                </a:r>
                <a:r>
                  <a:rPr lang="en-US" sz="1200" dirty="0" err="1">
                    <a:latin typeface="Consolas" panose="020B0609020204030204" pitchFamily="49" charset="0"/>
                    <a:cs typeface="Consolas" panose="020B0609020204030204" pitchFamily="49" charset="0"/>
                  </a:rPr>
                  <a:t>xs</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xs’</a:t>
                </a:r>
                <a:r>
                  <a:rPr lang="en-US" sz="1200" dirty="0">
                    <a:latin typeface="Consolas" panose="020B0609020204030204" pitchFamily="49" charset="0"/>
                    <a:cs typeface="Consolas" panose="020B0609020204030204" pitchFamily="49" charset="0"/>
                  </a:rPr>
                  <a:t> = length </a:t>
                </a:r>
                <a:r>
                  <a:rPr lang="en-US" sz="1200" dirty="0" err="1">
                    <a:latin typeface="Consolas" panose="020B0609020204030204" pitchFamily="49" charset="0"/>
                    <a:cs typeface="Consolas" panose="020B0609020204030204" pitchFamily="49" charset="0"/>
                  </a:rPr>
                  <a:t>xs</a:t>
                </a:r>
                <a:r>
                  <a:rPr lang="en-US" sz="1200" dirty="0">
                    <a:latin typeface="Consolas" panose="020B0609020204030204" pitchFamily="49" charset="0"/>
                    <a:cs typeface="Consolas" panose="020B0609020204030204" pitchFamily="49" charset="0"/>
                  </a:rPr>
                  <a:t>  == length </a:t>
                </a:r>
                <a:r>
                  <a:rPr lang="en-US" sz="1200" dirty="0" err="1">
                    <a:latin typeface="Consolas" panose="020B0609020204030204" pitchFamily="49" charset="0"/>
                    <a:cs typeface="Consolas" panose="020B0609020204030204" pitchFamily="49" charset="0"/>
                  </a:rPr>
                  <a:t>xs’</a:t>
                </a:r>
                <a:r>
                  <a:rPr lang="en-US" sz="1200" dirty="0">
                    <a:latin typeface="Consolas" panose="020B0609020204030204" pitchFamily="49" charset="0"/>
                    <a:cs typeface="Consolas" panose="020B0609020204030204" pitchFamily="49" charset="0"/>
                  </a:rPr>
                  <a:t> &amp;&amp; </a:t>
                </a:r>
                <a14:m>
                  <m:oMath xmlns:m="http://schemas.openxmlformats.org/officeDocument/2006/math">
                    <m:r>
                      <a:rPr lang="en-GB" sz="1200" b="0" i="1" smtClean="0">
                        <a:latin typeface="Cambria Math" panose="02040503050406030204" pitchFamily="18" charset="0"/>
                        <a:cs typeface="Consolas" panose="020B0609020204030204" pitchFamily="49" charset="0"/>
                      </a:rPr>
                      <m:t>∀</m:t>
                    </m:r>
                  </m:oMath>
                </a14:m>
                <a:r>
                  <a:rPr lang="en-US" sz="1200" dirty="0">
                    <a:latin typeface="Consolas" panose="020B0609020204030204" pitchFamily="49" charset="0"/>
                    <a:cs typeface="Consolas" panose="020B0609020204030204" pitchFamily="49" charset="0"/>
                  </a:rPr>
                  <a:t> 0 &lt;= </a:t>
                </a:r>
                <a:r>
                  <a:rPr lang="en-US" sz="1200" dirty="0" err="1">
                    <a:latin typeface="Consolas" panose="020B0609020204030204" pitchFamily="49" charset="0"/>
                    <a:cs typeface="Consolas" panose="020B0609020204030204" pitchFamily="49" charset="0"/>
                  </a:rPr>
                  <a:t>i</a:t>
                </a:r>
                <a:r>
                  <a:rPr lang="en-US" sz="1200" dirty="0">
                    <a:latin typeface="Consolas" panose="020B0609020204030204" pitchFamily="49" charset="0"/>
                    <a:cs typeface="Consolas" panose="020B0609020204030204" pitchFamily="49" charset="0"/>
                  </a:rPr>
                  <a:t> &lt; length </a:t>
                </a:r>
                <a:r>
                  <a:rPr lang="en-US" sz="1200" dirty="0" err="1">
                    <a:latin typeface="Consolas" panose="020B0609020204030204" pitchFamily="49" charset="0"/>
                    <a:cs typeface="Consolas" panose="020B0609020204030204" pitchFamily="49" charset="0"/>
                  </a:rPr>
                  <a:t>xs</a:t>
                </a:r>
                <a:r>
                  <a:rPr lang="en-US" sz="1200" dirty="0">
                    <a:latin typeface="Consolas" panose="020B0609020204030204" pitchFamily="49" charset="0"/>
                    <a:cs typeface="Consolas" panose="020B0609020204030204" pitchFamily="49" charset="0"/>
                  </a:rPr>
                  <a:t>, p </a:t>
                </a:r>
                <a:r>
                  <a:rPr lang="en-US" sz="1200" dirty="0" err="1">
                    <a:latin typeface="Consolas" panose="020B0609020204030204" pitchFamily="49" charset="0"/>
                    <a:cs typeface="Consolas" panose="020B0609020204030204" pitchFamily="49" charset="0"/>
                  </a:rPr>
                  <a:t>xs</a:t>
                </a:r>
                <a:r>
                  <a:rPr lang="en-US" sz="1200" baseline="-25000" dirty="0" err="1">
                    <a:latin typeface="Consolas" panose="020B0609020204030204" pitchFamily="49" charset="0"/>
                    <a:cs typeface="Consolas" panose="020B0609020204030204" pitchFamily="49" charset="0"/>
                  </a:rPr>
                  <a:t>i</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xs’</a:t>
                </a:r>
                <a:r>
                  <a:rPr lang="en-US" sz="1200" baseline="-25000" dirty="0" err="1">
                    <a:latin typeface="Consolas" panose="020B0609020204030204" pitchFamily="49" charset="0"/>
                    <a:cs typeface="Consolas" panose="020B0609020204030204" pitchFamily="49" charset="0"/>
                  </a:rPr>
                  <a:t>i</a:t>
                </a:r>
                <a:endParaRPr lang="en-US" sz="1200" dirty="0">
                  <a:latin typeface="Consolas" panose="020B0609020204030204" pitchFamily="49" charset="0"/>
                  <a:cs typeface="Consolas" panose="020B0609020204030204" pitchFamily="49" charset="0"/>
                </a:endParaRPr>
              </a:p>
            </p:txBody>
          </p:sp>
        </mc:Choice>
        <mc:Fallback xmlns="">
          <p:sp>
            <p:nvSpPr>
              <p:cNvPr id="4" name="TextBox 3">
                <a:extLst>
                  <a:ext uri="{FF2B5EF4-FFF2-40B4-BE49-F238E27FC236}">
                    <a16:creationId xmlns:a16="http://schemas.microsoft.com/office/drawing/2014/main" id="{AB499C4D-29B6-AA0D-5749-637702D23648}"/>
                  </a:ext>
                </a:extLst>
              </p:cNvPr>
              <p:cNvSpPr txBox="1">
                <a:spLocks noRot="1" noChangeAspect="1" noMove="1" noResize="1" noEditPoints="1" noAdjustHandles="1" noChangeArrowheads="1" noChangeShapeType="1" noTextEdit="1"/>
              </p:cNvSpPr>
              <p:nvPr/>
            </p:nvSpPr>
            <p:spPr>
              <a:xfrm>
                <a:off x="1241902" y="2439153"/>
                <a:ext cx="6971222" cy="1754326"/>
              </a:xfrm>
              <a:prstGeom prst="rect">
                <a:avLst/>
              </a:prstGeom>
              <a:blipFill>
                <a:blip r:embed="rId3"/>
                <a:stretch>
                  <a:fillRect b="-2158"/>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D07909AE-C205-8B76-AF7D-8C2D84C1D647}"/>
              </a:ext>
            </a:extLst>
          </p:cNvPr>
          <p:cNvSpPr/>
          <p:nvPr/>
        </p:nvSpPr>
        <p:spPr>
          <a:xfrm>
            <a:off x="238897" y="4496910"/>
            <a:ext cx="2075935" cy="5486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logo for university of bristol&#10;&#10;Description automatically generated">
            <a:extLst>
              <a:ext uri="{FF2B5EF4-FFF2-40B4-BE49-F238E27FC236}">
                <a16:creationId xmlns:a16="http://schemas.microsoft.com/office/drawing/2014/main" id="{951B3ACD-93F4-F682-99EF-32E51180B225}"/>
              </a:ext>
            </a:extLst>
          </p:cNvPr>
          <p:cNvPicPr>
            <a:picLocks noChangeAspect="1"/>
          </p:cNvPicPr>
          <p:nvPr/>
        </p:nvPicPr>
        <p:blipFill>
          <a:blip r:embed="rId4"/>
          <a:stretch>
            <a:fillRect/>
          </a:stretch>
        </p:blipFill>
        <p:spPr>
          <a:xfrm>
            <a:off x="0" y="4143813"/>
            <a:ext cx="2483804" cy="999687"/>
          </a:xfrm>
          <a:prstGeom prst="rect">
            <a:avLst/>
          </a:prstGeom>
        </p:spPr>
      </p:pic>
      <p:sp>
        <p:nvSpPr>
          <p:cNvPr id="11" name="TextBox 10">
            <a:extLst>
              <a:ext uri="{FF2B5EF4-FFF2-40B4-BE49-F238E27FC236}">
                <a16:creationId xmlns:a16="http://schemas.microsoft.com/office/drawing/2014/main" id="{6E8B93DC-5891-5CF3-EB2B-A53BFDFDDEE1}"/>
              </a:ext>
            </a:extLst>
          </p:cNvPr>
          <p:cNvSpPr txBox="1"/>
          <p:nvPr/>
        </p:nvSpPr>
        <p:spPr>
          <a:xfrm>
            <a:off x="1241902" y="1054158"/>
            <a:ext cx="5855677" cy="1015663"/>
          </a:xfrm>
          <a:prstGeom prst="rect">
            <a:avLst/>
          </a:prstGeom>
          <a:noFill/>
        </p:spPr>
        <p:txBody>
          <a:bodyPr wrap="square" rtlCol="0">
            <a:spAutoFit/>
          </a:bodyPr>
          <a:lstStyle/>
          <a:p>
            <a:r>
              <a:rPr lang="en-US" sz="1200" dirty="0" err="1">
                <a:latin typeface="Consolas" panose="020B0609020204030204" pitchFamily="49" charset="0"/>
                <a:cs typeface="Consolas" panose="020B0609020204030204" pitchFamily="49" charset="0"/>
              </a:rPr>
              <a:t>bmap</a:t>
            </a:r>
            <a:r>
              <a:rPr lang="en-US" sz="1200" dirty="0">
                <a:latin typeface="Consolas" panose="020B0609020204030204" pitchFamily="49" charset="0"/>
                <a:cs typeface="Consolas" panose="020B0609020204030204" pitchFamily="49" charset="0"/>
              </a:rPr>
              <a:t>: ({</a:t>
            </a:r>
            <a:r>
              <a:rPr lang="en-US" sz="1200" dirty="0" err="1">
                <a:solidFill>
                  <a:srgbClr val="2874C0"/>
                </a:solidFill>
                <a:latin typeface="Consolas" panose="020B0609020204030204" pitchFamily="49" charset="0"/>
                <a:cs typeface="Consolas" panose="020B0609020204030204" pitchFamily="49" charset="0"/>
              </a:rPr>
              <a:t>anyChanges</a:t>
            </a:r>
            <a:r>
              <a:rPr lang="en-US" sz="1200" dirty="0">
                <a:latin typeface="Consolas" panose="020B0609020204030204" pitchFamily="49" charset="0"/>
                <a:cs typeface="Consolas" panose="020B0609020204030204" pitchFamily="49" charset="0"/>
              </a:rPr>
              <a:t>} A &lt;-&gt; B {</a:t>
            </a:r>
            <a:r>
              <a:rPr lang="en-US" sz="1200" dirty="0" err="1">
                <a:solidFill>
                  <a:srgbClr val="2874C0"/>
                </a:solidFill>
                <a:latin typeface="Consolas" panose="020B0609020204030204" pitchFamily="49" charset="0"/>
                <a:cs typeface="Consolas" panose="020B0609020204030204" pitchFamily="49" charset="0"/>
              </a:rPr>
              <a:t>anyChanges</a:t>
            </a:r>
            <a:r>
              <a:rPr lang="en-US" sz="1200" dirty="0">
                <a:latin typeface="Consolas" panose="020B0609020204030204" pitchFamily="49" charset="0"/>
                <a:cs typeface="Consolas" panose="020B0609020204030204" pitchFamily="49" charset="0"/>
              </a:rPr>
              <a:t>}) -&gt; [A] &lt;-&gt; [B]</a:t>
            </a:r>
          </a:p>
          <a:p>
            <a:r>
              <a:rPr lang="en-US" sz="1200" dirty="0" err="1">
                <a:latin typeface="Consolas" panose="020B0609020204030204" pitchFamily="49" charset="0"/>
                <a:cs typeface="Consolas" panose="020B0609020204030204" pitchFamily="49" charset="0"/>
              </a:rPr>
              <a:t>bmap</a:t>
            </a:r>
            <a:r>
              <a:rPr lang="en-US" sz="1200" dirty="0">
                <a:latin typeface="Consolas" panose="020B0609020204030204" pitchFamily="49" charset="0"/>
                <a:cs typeface="Consolas" panose="020B0609020204030204" pitchFamily="49" charset="0"/>
              </a:rPr>
              <a:t> l = Lens (…) (…) </a:t>
            </a:r>
            <a:r>
              <a:rPr lang="en-US" sz="1200" dirty="0" err="1">
                <a:solidFill>
                  <a:srgbClr val="2874C0"/>
                </a:solidFill>
                <a:latin typeface="Consolas" panose="020B0609020204030204" pitchFamily="49" charset="0"/>
                <a:cs typeface="Consolas" panose="020B0609020204030204" pitchFamily="49" charset="0"/>
              </a:rPr>
              <a:t>csList</a:t>
            </a:r>
            <a:r>
              <a:rPr lang="en-US" sz="1200" dirty="0">
                <a:latin typeface="Consolas" panose="020B0609020204030204" pitchFamily="49" charset="0"/>
                <a:cs typeface="Consolas" panose="020B0609020204030204" pitchFamily="49" charset="0"/>
              </a:rPr>
              <a:t> </a:t>
            </a:r>
            <a:r>
              <a:rPr lang="en-US" sz="1200" dirty="0" err="1">
                <a:solidFill>
                  <a:srgbClr val="2874C0"/>
                </a:solidFill>
                <a:latin typeface="Consolas" panose="020B0609020204030204" pitchFamily="49" charset="0"/>
                <a:cs typeface="Consolas" panose="020B0609020204030204" pitchFamily="49" charset="0"/>
              </a:rPr>
              <a:t>cvList</a:t>
            </a:r>
            <a:endParaRPr lang="en-US" sz="1200" dirty="0">
              <a:solidFill>
                <a:srgbClr val="2874C0"/>
              </a:solidFill>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    where</a:t>
            </a:r>
          </a:p>
          <a:p>
            <a:r>
              <a:rPr lang="en-US" sz="1200" dirty="0">
                <a:latin typeface="Consolas" panose="020B0609020204030204" pitchFamily="49" charset="0"/>
                <a:cs typeface="Consolas" panose="020B0609020204030204" pitchFamily="49" charset="0"/>
              </a:rPr>
              <a:t>        </a:t>
            </a:r>
            <a:r>
              <a:rPr lang="en-US" sz="1200" dirty="0" err="1">
                <a:solidFill>
                  <a:srgbClr val="2874C0"/>
                </a:solidFill>
                <a:latin typeface="Consolas" panose="020B0609020204030204" pitchFamily="49" charset="0"/>
                <a:cs typeface="Consolas" panose="020B0609020204030204" pitchFamily="49" charset="0"/>
              </a:rPr>
              <a:t>csList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xs</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xs’</a:t>
            </a:r>
            <a:r>
              <a:rPr lang="en-US" sz="1200" dirty="0">
                <a:latin typeface="Consolas" panose="020B0609020204030204" pitchFamily="49" charset="0"/>
                <a:cs typeface="Consolas" panose="020B0609020204030204" pitchFamily="49" charset="0"/>
              </a:rPr>
              <a:t> = length </a:t>
            </a:r>
            <a:r>
              <a:rPr lang="en-US" sz="1200" dirty="0" err="1">
                <a:latin typeface="Consolas" panose="020B0609020204030204" pitchFamily="49" charset="0"/>
                <a:cs typeface="Consolas" panose="020B0609020204030204" pitchFamily="49" charset="0"/>
              </a:rPr>
              <a:t>xs</a:t>
            </a:r>
            <a:r>
              <a:rPr lang="en-US" sz="1200" dirty="0">
                <a:latin typeface="Consolas" panose="020B0609020204030204" pitchFamily="49" charset="0"/>
                <a:cs typeface="Consolas" panose="020B0609020204030204" pitchFamily="49" charset="0"/>
              </a:rPr>
              <a:t> == length </a:t>
            </a:r>
            <a:r>
              <a:rPr lang="en-US" sz="1200" dirty="0" err="1">
                <a:latin typeface="Consolas" panose="020B0609020204030204" pitchFamily="49" charset="0"/>
                <a:cs typeface="Consolas" panose="020B0609020204030204" pitchFamily="49" charset="0"/>
              </a:rPr>
              <a:t>xs’</a:t>
            </a:r>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        </a:t>
            </a:r>
            <a:r>
              <a:rPr lang="en-US" sz="1200" dirty="0" err="1">
                <a:solidFill>
                  <a:srgbClr val="2874C0"/>
                </a:solidFill>
                <a:latin typeface="Consolas" panose="020B0609020204030204" pitchFamily="49" charset="0"/>
                <a:cs typeface="Consolas" panose="020B0609020204030204" pitchFamily="49" charset="0"/>
              </a:rPr>
              <a:t>cvList</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ys</a:t>
            </a:r>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ys’</a:t>
            </a:r>
            <a:r>
              <a:rPr lang="en-US" sz="1200" dirty="0">
                <a:latin typeface="Consolas" panose="020B0609020204030204" pitchFamily="49" charset="0"/>
                <a:cs typeface="Consolas" panose="020B0609020204030204" pitchFamily="49" charset="0"/>
              </a:rPr>
              <a:t> = length </a:t>
            </a:r>
            <a:r>
              <a:rPr lang="en-US" sz="1200" dirty="0" err="1">
                <a:latin typeface="Consolas" panose="020B0609020204030204" pitchFamily="49" charset="0"/>
                <a:cs typeface="Consolas" panose="020B0609020204030204" pitchFamily="49" charset="0"/>
              </a:rPr>
              <a:t>ys</a:t>
            </a:r>
            <a:r>
              <a:rPr lang="en-US" sz="1200" dirty="0">
                <a:latin typeface="Consolas" panose="020B0609020204030204" pitchFamily="49" charset="0"/>
                <a:cs typeface="Consolas" panose="020B0609020204030204" pitchFamily="49" charset="0"/>
              </a:rPr>
              <a:t> == length </a:t>
            </a:r>
            <a:r>
              <a:rPr lang="en-US" sz="1200" dirty="0" err="1">
                <a:latin typeface="Consolas" panose="020B0609020204030204" pitchFamily="49" charset="0"/>
                <a:cs typeface="Consolas" panose="020B0609020204030204" pitchFamily="49" charset="0"/>
              </a:rPr>
              <a:t>ys’</a:t>
            </a:r>
            <a:endParaRPr lang="en-US" sz="1200" dirty="0">
              <a:latin typeface="Consolas" panose="020B0609020204030204" pitchFamily="49" charset="0"/>
              <a:cs typeface="Consolas" panose="020B0609020204030204" pitchFamily="49" charset="0"/>
            </a:endParaRPr>
          </a:p>
        </p:txBody>
      </p:sp>
      <p:sp>
        <p:nvSpPr>
          <p:cNvPr id="12" name="Rectangle 11">
            <a:extLst>
              <a:ext uri="{FF2B5EF4-FFF2-40B4-BE49-F238E27FC236}">
                <a16:creationId xmlns:a16="http://schemas.microsoft.com/office/drawing/2014/main" id="{AF4DAF23-5515-4FF1-FC8E-BFD242FBBD7E}"/>
              </a:ext>
            </a:extLst>
          </p:cNvPr>
          <p:cNvSpPr/>
          <p:nvPr/>
        </p:nvSpPr>
        <p:spPr>
          <a:xfrm>
            <a:off x="1880458" y="1011259"/>
            <a:ext cx="2831585" cy="323272"/>
          </a:xfrm>
          <a:prstGeom prst="rect">
            <a:avLst/>
          </a:prstGeom>
          <a:solidFill>
            <a:srgbClr val="00C0B5">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F272DAB-8331-283D-04AD-82B69496BB8E}"/>
              </a:ext>
            </a:extLst>
          </p:cNvPr>
          <p:cNvSpPr/>
          <p:nvPr/>
        </p:nvSpPr>
        <p:spPr>
          <a:xfrm>
            <a:off x="1748652" y="2825363"/>
            <a:ext cx="1727716" cy="294625"/>
          </a:xfrm>
          <a:prstGeom prst="rect">
            <a:avLst/>
          </a:prstGeom>
          <a:solidFill>
            <a:srgbClr val="00C0B5">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9CF3A6-D7BE-5AC7-2030-11E0342FFE57}"/>
              </a:ext>
            </a:extLst>
          </p:cNvPr>
          <p:cNvSpPr/>
          <p:nvPr/>
        </p:nvSpPr>
        <p:spPr>
          <a:xfrm>
            <a:off x="1941583" y="3408523"/>
            <a:ext cx="3096083" cy="365958"/>
          </a:xfrm>
          <a:prstGeom prst="rect">
            <a:avLst/>
          </a:prstGeom>
          <a:solidFill>
            <a:srgbClr val="00C0B5">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069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animBg="1"/>
      <p:bldP spid="13"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42984-D708-C7AD-5A7F-7B414633873F}"/>
              </a:ext>
            </a:extLst>
          </p:cNvPr>
          <p:cNvSpPr>
            <a:spLocks noGrp="1"/>
          </p:cNvSpPr>
          <p:nvPr>
            <p:ph type="title"/>
          </p:nvPr>
        </p:nvSpPr>
        <p:spPr>
          <a:xfrm>
            <a:off x="370800" y="273844"/>
            <a:ext cx="8559016" cy="994172"/>
          </a:xfrm>
        </p:spPr>
        <p:txBody>
          <a:bodyPr/>
          <a:lstStyle/>
          <a:p>
            <a:r>
              <a:rPr lang="en-US" dirty="0"/>
              <a:t>Calculating Bidirectional Programs over List</a:t>
            </a:r>
          </a:p>
        </p:txBody>
      </p:sp>
      <p:sp>
        <p:nvSpPr>
          <p:cNvPr id="3" name="Slide Number Placeholder 2">
            <a:extLst>
              <a:ext uri="{FF2B5EF4-FFF2-40B4-BE49-F238E27FC236}">
                <a16:creationId xmlns:a16="http://schemas.microsoft.com/office/drawing/2014/main" id="{CE51AA92-8E63-B249-F659-588D87D0434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9</a:t>
            </a:fld>
            <a:endParaRPr lang="en-US"/>
          </a:p>
        </p:txBody>
      </p:sp>
      <p:pic>
        <p:nvPicPr>
          <p:cNvPr id="4" name="Picture 3" descr="A logo for university of bristol&#10;&#10;Description automatically generated">
            <a:extLst>
              <a:ext uri="{FF2B5EF4-FFF2-40B4-BE49-F238E27FC236}">
                <a16:creationId xmlns:a16="http://schemas.microsoft.com/office/drawing/2014/main" id="{4CF9AAA6-6E39-59BC-1629-B64A4F8E2FD1}"/>
              </a:ext>
            </a:extLst>
          </p:cNvPr>
          <p:cNvPicPr>
            <a:picLocks noChangeAspect="1"/>
          </p:cNvPicPr>
          <p:nvPr/>
        </p:nvPicPr>
        <p:blipFill>
          <a:blip r:embed="rId3"/>
          <a:stretch>
            <a:fillRect/>
          </a:stretch>
        </p:blipFill>
        <p:spPr>
          <a:xfrm>
            <a:off x="0" y="4143813"/>
            <a:ext cx="2483804" cy="999687"/>
          </a:xfrm>
          <a:prstGeom prst="rect">
            <a:avLst/>
          </a:prstGeom>
        </p:spPr>
      </p:pic>
      <p:sp>
        <p:nvSpPr>
          <p:cNvPr id="7" name="TextBox 6">
            <a:extLst>
              <a:ext uri="{FF2B5EF4-FFF2-40B4-BE49-F238E27FC236}">
                <a16:creationId xmlns:a16="http://schemas.microsoft.com/office/drawing/2014/main" id="{61AFAABC-652B-F0A5-04DC-6A85E776180F}"/>
              </a:ext>
            </a:extLst>
          </p:cNvPr>
          <p:cNvSpPr txBox="1"/>
          <p:nvPr/>
        </p:nvSpPr>
        <p:spPr>
          <a:xfrm>
            <a:off x="370800" y="1615140"/>
            <a:ext cx="3950827" cy="461665"/>
          </a:xfrm>
          <a:prstGeom prst="rect">
            <a:avLst/>
          </a:prstGeom>
          <a:noFill/>
        </p:spPr>
        <p:txBody>
          <a:bodyPr wrap="square" rtlCol="0">
            <a:spAutoFit/>
          </a:bodyPr>
          <a:lstStyle/>
          <a:p>
            <a:r>
              <a:rPr lang="en-US" sz="800" dirty="0" err="1">
                <a:latin typeface="Consolas" panose="020B0609020204030204" pitchFamily="49" charset="0"/>
                <a:cs typeface="Consolas" panose="020B0609020204030204" pitchFamily="49" charset="0"/>
              </a:rPr>
              <a:t>bfold</a:t>
            </a:r>
            <a:r>
              <a:rPr lang="en-US" sz="800" dirty="0">
                <a:latin typeface="Consolas" panose="020B0609020204030204" pitchFamily="49" charset="0"/>
                <a:cs typeface="Consolas" panose="020B0609020204030204" pitchFamily="49" charset="0"/>
              </a:rPr>
              <a:t>: ({</a:t>
            </a:r>
            <a:r>
              <a:rPr lang="en-US" sz="800" dirty="0" err="1">
                <a:solidFill>
                  <a:srgbClr val="2874C0"/>
                </a:solidFill>
                <a:latin typeface="Consolas" panose="020B0609020204030204" pitchFamily="49" charset="0"/>
                <a:cs typeface="Consolas" panose="020B0609020204030204" pitchFamily="49" charset="0"/>
              </a:rPr>
              <a:t>anyChanges</a:t>
            </a:r>
            <a:r>
              <a:rPr lang="en-US" sz="800" dirty="0">
                <a:latin typeface="Consolas" panose="020B0609020204030204" pitchFamily="49" charset="0"/>
                <a:cs typeface="Consolas" panose="020B0609020204030204" pitchFamily="49" charset="0"/>
              </a:rPr>
              <a:t>} Either () (S, V) &lt;-&gt; V {</a:t>
            </a:r>
            <a:r>
              <a:rPr lang="en-US" sz="800" dirty="0" err="1">
                <a:solidFill>
                  <a:srgbClr val="2874C0"/>
                </a:solidFill>
                <a:latin typeface="Consolas" panose="020B0609020204030204" pitchFamily="49" charset="0"/>
                <a:cs typeface="Consolas" panose="020B0609020204030204" pitchFamily="49" charset="0"/>
              </a:rPr>
              <a:t>anyChanges</a:t>
            </a:r>
            <a:r>
              <a:rPr lang="en-US" sz="800" dirty="0">
                <a:latin typeface="Consolas" panose="020B0609020204030204" pitchFamily="49" charset="0"/>
                <a:cs typeface="Consolas" panose="020B0609020204030204" pitchFamily="49" charset="0"/>
              </a:rPr>
              <a:t>}) </a:t>
            </a:r>
          </a:p>
          <a:p>
            <a:r>
              <a:rPr lang="en-US" sz="800" dirty="0">
                <a:latin typeface="Consolas" panose="020B0609020204030204" pitchFamily="49" charset="0"/>
                <a:cs typeface="Consolas" panose="020B0609020204030204" pitchFamily="49" charset="0"/>
              </a:rPr>
              <a:t>        -&gt; [S] &lt;-&gt; V</a:t>
            </a:r>
          </a:p>
          <a:p>
            <a:r>
              <a:rPr lang="en-US" sz="800" dirty="0" err="1">
                <a:latin typeface="Consolas" panose="020B0609020204030204" pitchFamily="49" charset="0"/>
                <a:cs typeface="Consolas" panose="020B0609020204030204" pitchFamily="49" charset="0"/>
              </a:rPr>
              <a:t>bfold</a:t>
            </a:r>
            <a:r>
              <a:rPr lang="en-US" sz="800" dirty="0">
                <a:latin typeface="Consolas" panose="020B0609020204030204" pitchFamily="49" charset="0"/>
                <a:cs typeface="Consolas" panose="020B0609020204030204" pitchFamily="49" charset="0"/>
              </a:rPr>
              <a:t> l = Lens (fold (get l)) (curry $ unfold h) </a:t>
            </a:r>
            <a:r>
              <a:rPr lang="en-US" sz="800" dirty="0" err="1">
                <a:solidFill>
                  <a:srgbClr val="2874C0"/>
                </a:solidFill>
                <a:latin typeface="Consolas" panose="020B0609020204030204" pitchFamily="49" charset="0"/>
                <a:cs typeface="Consolas" panose="020B0609020204030204" pitchFamily="49" charset="0"/>
              </a:rPr>
              <a:t>ctrue</a:t>
            </a:r>
            <a:r>
              <a:rPr lang="en-US" sz="800" dirty="0">
                <a:latin typeface="Consolas" panose="020B0609020204030204" pitchFamily="49" charset="0"/>
                <a:cs typeface="Consolas" panose="020B0609020204030204" pitchFamily="49" charset="0"/>
              </a:rPr>
              <a:t> </a:t>
            </a:r>
            <a:r>
              <a:rPr lang="en-US" sz="800" dirty="0" err="1">
                <a:solidFill>
                  <a:srgbClr val="2874C0"/>
                </a:solidFill>
                <a:latin typeface="Consolas" panose="020B0609020204030204" pitchFamily="49" charset="0"/>
                <a:cs typeface="Consolas" panose="020B0609020204030204" pitchFamily="49" charset="0"/>
              </a:rPr>
              <a:t>ctrue</a:t>
            </a:r>
            <a:endParaRPr lang="en-US" sz="800" dirty="0">
              <a:solidFill>
                <a:srgbClr val="2874C0"/>
              </a:solidFill>
              <a:latin typeface="Consolas" panose="020B0609020204030204" pitchFamily="49" charset="0"/>
              <a:cs typeface="Consolas" panose="020B0609020204030204" pitchFamily="49" charset="0"/>
            </a:endParaRPr>
          </a:p>
        </p:txBody>
      </p:sp>
      <p:sp>
        <p:nvSpPr>
          <p:cNvPr id="8" name="TextBox 7">
            <a:extLst>
              <a:ext uri="{FF2B5EF4-FFF2-40B4-BE49-F238E27FC236}">
                <a16:creationId xmlns:a16="http://schemas.microsoft.com/office/drawing/2014/main" id="{946A5C17-F0B0-F292-221B-6A38953F10C0}"/>
              </a:ext>
            </a:extLst>
          </p:cNvPr>
          <p:cNvSpPr txBox="1"/>
          <p:nvPr/>
        </p:nvSpPr>
        <p:spPr>
          <a:xfrm>
            <a:off x="370801" y="2369666"/>
            <a:ext cx="4093624" cy="1077218"/>
          </a:xfrm>
          <a:prstGeom prst="rect">
            <a:avLst/>
          </a:prstGeom>
          <a:noFill/>
        </p:spPr>
        <p:txBody>
          <a:bodyPr wrap="square" rtlCol="0">
            <a:spAutoFit/>
          </a:bodyPr>
          <a:lstStyle/>
          <a:p>
            <a:r>
              <a:rPr lang="en-US" sz="800" dirty="0" err="1">
                <a:latin typeface="Consolas" panose="020B0609020204030204" pitchFamily="49" charset="0"/>
                <a:cs typeface="Consolas" panose="020B0609020204030204" pitchFamily="49" charset="0"/>
              </a:rPr>
              <a:t>bfold</a:t>
            </a:r>
            <a:r>
              <a:rPr lang="en-US" sz="800" dirty="0">
                <a:latin typeface="Consolas" panose="020B0609020204030204" pitchFamily="49" charset="0"/>
                <a:cs typeface="Consolas" panose="020B0609020204030204" pitchFamily="49" charset="0"/>
              </a:rPr>
              <a:t>’: (cs: S -&gt; S -&gt; Set) -&gt; (cv: V -&gt; V -&gt; Set)</a:t>
            </a:r>
          </a:p>
          <a:p>
            <a:r>
              <a:rPr lang="en-US" sz="800" dirty="0">
                <a:latin typeface="Consolas" panose="020B0609020204030204" pitchFamily="49" charset="0"/>
                <a:cs typeface="Consolas" panose="020B0609020204030204" pitchFamily="49" charset="0"/>
              </a:rPr>
              <a:t>     -&gt; ({</a:t>
            </a:r>
            <a:r>
              <a:rPr lang="en-US" sz="800" dirty="0" err="1">
                <a:solidFill>
                  <a:srgbClr val="2874C0"/>
                </a:solidFill>
                <a:latin typeface="Consolas" panose="020B0609020204030204" pitchFamily="49" charset="0"/>
                <a:cs typeface="Consolas" panose="020B0609020204030204" pitchFamily="49" charset="0"/>
              </a:rPr>
              <a:t>keepshape</a:t>
            </a:r>
            <a:r>
              <a:rPr lang="en-US" sz="800" dirty="0">
                <a:solidFill>
                  <a:srgbClr val="2874C0"/>
                </a:solidFill>
                <a:latin typeface="Consolas" panose="020B0609020204030204" pitchFamily="49" charset="0"/>
                <a:cs typeface="Consolas" panose="020B0609020204030204" pitchFamily="49" charset="0"/>
              </a:rPr>
              <a:t> cs cv</a:t>
            </a:r>
            <a:r>
              <a:rPr lang="en-US" sz="800" dirty="0">
                <a:latin typeface="Consolas" panose="020B0609020204030204" pitchFamily="49" charset="0"/>
                <a:cs typeface="Consolas" panose="020B0609020204030204" pitchFamily="49" charset="0"/>
              </a:rPr>
              <a:t>} Either () (S, V) &lt;-&gt; V {</a:t>
            </a:r>
            <a:r>
              <a:rPr lang="en-US" sz="800" dirty="0">
                <a:solidFill>
                  <a:srgbClr val="2874C0"/>
                </a:solidFill>
                <a:latin typeface="Consolas" panose="020B0609020204030204" pitchFamily="49" charset="0"/>
                <a:cs typeface="Consolas" panose="020B0609020204030204" pitchFamily="49" charset="0"/>
              </a:rPr>
              <a:t>cv</a:t>
            </a:r>
            <a:r>
              <a:rPr lang="en-US" sz="800" dirty="0">
                <a:latin typeface="Consolas" panose="020B0609020204030204" pitchFamily="49" charset="0"/>
                <a:cs typeface="Consolas" panose="020B0609020204030204" pitchFamily="49" charset="0"/>
              </a:rPr>
              <a:t>}) </a:t>
            </a:r>
          </a:p>
          <a:p>
            <a:r>
              <a:rPr lang="en-US" sz="800" dirty="0">
                <a:latin typeface="Consolas" panose="020B0609020204030204" pitchFamily="49" charset="0"/>
                <a:cs typeface="Consolas" panose="020B0609020204030204" pitchFamily="49" charset="0"/>
              </a:rPr>
              <a:t>     -&gt; [S] &lt;-&gt; V</a:t>
            </a:r>
          </a:p>
          <a:p>
            <a:r>
              <a:rPr lang="en-US" sz="800" dirty="0" err="1">
                <a:latin typeface="Consolas" panose="020B0609020204030204" pitchFamily="49" charset="0"/>
                <a:cs typeface="Consolas" panose="020B0609020204030204" pitchFamily="49" charset="0"/>
              </a:rPr>
              <a:t>bfold</a:t>
            </a:r>
            <a:r>
              <a:rPr lang="en-US" sz="800" dirty="0">
                <a:latin typeface="Consolas" panose="020B0609020204030204" pitchFamily="49" charset="0"/>
                <a:cs typeface="Consolas" panose="020B0609020204030204" pitchFamily="49" charset="0"/>
              </a:rPr>
              <a:t>’ cs cv l = </a:t>
            </a:r>
            <a:r>
              <a:rPr lang="en-US" sz="800" dirty="0" err="1">
                <a:latin typeface="Consolas" panose="020B0609020204030204" pitchFamily="49" charset="0"/>
                <a:cs typeface="Consolas" panose="020B0609020204030204" pitchFamily="49" charset="0"/>
              </a:rPr>
              <a:t>bfold</a:t>
            </a:r>
            <a:r>
              <a:rPr lang="en-US" sz="800" dirty="0">
                <a:latin typeface="Consolas" panose="020B0609020204030204" pitchFamily="49" charset="0"/>
                <a:cs typeface="Consolas" panose="020B0609020204030204" pitchFamily="49" charset="0"/>
              </a:rPr>
              <a:t> l {cs = </a:t>
            </a:r>
            <a:r>
              <a:rPr lang="en-US" sz="800" dirty="0">
                <a:solidFill>
                  <a:srgbClr val="2874C0"/>
                </a:solidFill>
                <a:latin typeface="Consolas" panose="020B0609020204030204" pitchFamily="49" charset="0"/>
                <a:cs typeface="Consolas" panose="020B0609020204030204" pitchFamily="49" charset="0"/>
              </a:rPr>
              <a:t>pointwise cs</a:t>
            </a:r>
            <a:r>
              <a:rPr lang="en-US" sz="800" dirty="0">
                <a:latin typeface="Consolas" panose="020B0609020204030204" pitchFamily="49" charset="0"/>
                <a:cs typeface="Consolas" panose="020B0609020204030204" pitchFamily="49" charset="0"/>
              </a:rPr>
              <a:t>, cv = </a:t>
            </a:r>
            <a:r>
              <a:rPr lang="en-US" sz="800" dirty="0">
                <a:solidFill>
                  <a:srgbClr val="2874C0"/>
                </a:solidFill>
                <a:latin typeface="Consolas" panose="020B0609020204030204" pitchFamily="49" charset="0"/>
                <a:cs typeface="Consolas" panose="020B0609020204030204" pitchFamily="49" charset="0"/>
              </a:rPr>
              <a:t>cv</a:t>
            </a:r>
            <a:r>
              <a:rPr lang="en-US" sz="800" dirty="0">
                <a:latin typeface="Consolas" panose="020B0609020204030204" pitchFamily="49" charset="0"/>
                <a:cs typeface="Consolas" panose="020B0609020204030204" pitchFamily="49" charset="0"/>
              </a:rPr>
              <a:t>}</a:t>
            </a:r>
          </a:p>
          <a:p>
            <a:endParaRPr lang="en-US" sz="800" dirty="0">
              <a:latin typeface="Consolas" panose="020B0609020204030204" pitchFamily="49" charset="0"/>
              <a:cs typeface="Consolas" panose="020B0609020204030204" pitchFamily="49" charset="0"/>
            </a:endParaRPr>
          </a:p>
          <a:p>
            <a:r>
              <a:rPr lang="en-US" sz="800" dirty="0" err="1">
                <a:solidFill>
                  <a:srgbClr val="2874C0"/>
                </a:solidFill>
                <a:latin typeface="Consolas" panose="020B0609020204030204" pitchFamily="49" charset="0"/>
                <a:cs typeface="Consolas" panose="020B0609020204030204" pitchFamily="49" charset="0"/>
              </a:rPr>
              <a:t>keepshape</a:t>
            </a:r>
            <a:r>
              <a:rPr lang="en-US" sz="800" dirty="0">
                <a:solidFill>
                  <a:srgbClr val="2874C0"/>
                </a:solidFill>
                <a:latin typeface="Consolas" panose="020B0609020204030204" pitchFamily="49" charset="0"/>
                <a:cs typeface="Consolas" panose="020B0609020204030204" pitchFamily="49" charset="0"/>
              </a:rPr>
              <a:t> p q </a:t>
            </a:r>
            <a:r>
              <a:rPr lang="en-US" sz="800" dirty="0">
                <a:latin typeface="Consolas" panose="020B0609020204030204" pitchFamily="49" charset="0"/>
                <a:cs typeface="Consolas" panose="020B0609020204030204" pitchFamily="49" charset="0"/>
              </a:rPr>
              <a:t>a a’ = (a = Left () &amp;&amp; a’ = Left ()) ||</a:t>
            </a:r>
          </a:p>
          <a:p>
            <a:r>
              <a:rPr lang="en-US" sz="800" dirty="0">
                <a:latin typeface="Consolas" panose="020B0609020204030204" pitchFamily="49" charset="0"/>
                <a:cs typeface="Consolas" panose="020B0609020204030204" pitchFamily="49" charset="0"/>
              </a:rPr>
              <a:t>                     (a = Right (x, y) &amp;&amp; a’ = Right (x’, y’) &amp;&amp;</a:t>
            </a:r>
          </a:p>
          <a:p>
            <a:r>
              <a:rPr lang="en-US" sz="800" dirty="0">
                <a:latin typeface="Consolas" panose="020B0609020204030204" pitchFamily="49" charset="0"/>
                <a:cs typeface="Consolas" panose="020B0609020204030204" pitchFamily="49" charset="0"/>
              </a:rPr>
              <a:t>                      p x x’ &amp;&amp; q y y’)</a:t>
            </a:r>
          </a:p>
        </p:txBody>
      </p:sp>
      <p:pic>
        <p:nvPicPr>
          <p:cNvPr id="10" name="Picture 9" descr="A black text with black letters&#10;&#10;Description automatically generated">
            <a:extLst>
              <a:ext uri="{FF2B5EF4-FFF2-40B4-BE49-F238E27FC236}">
                <a16:creationId xmlns:a16="http://schemas.microsoft.com/office/drawing/2014/main" id="{55B934DA-E9EE-366C-D5B0-5003606B6EFE}"/>
              </a:ext>
            </a:extLst>
          </p:cNvPr>
          <p:cNvPicPr>
            <a:picLocks noChangeAspect="1"/>
          </p:cNvPicPr>
          <p:nvPr/>
        </p:nvPicPr>
        <p:blipFill>
          <a:blip r:embed="rId4"/>
          <a:stretch>
            <a:fillRect/>
          </a:stretch>
        </p:blipFill>
        <p:spPr>
          <a:xfrm>
            <a:off x="4361005" y="1470095"/>
            <a:ext cx="2857066" cy="617479"/>
          </a:xfrm>
          <a:prstGeom prst="rect">
            <a:avLst/>
          </a:prstGeom>
        </p:spPr>
      </p:pic>
      <p:pic>
        <p:nvPicPr>
          <p:cNvPr id="14" name="Picture 13" descr="A black and white math equation&#10;&#10;Description automatically generated">
            <a:extLst>
              <a:ext uri="{FF2B5EF4-FFF2-40B4-BE49-F238E27FC236}">
                <a16:creationId xmlns:a16="http://schemas.microsoft.com/office/drawing/2014/main" id="{63A09098-2E9F-63B1-557E-7215F84268AE}"/>
              </a:ext>
            </a:extLst>
          </p:cNvPr>
          <p:cNvPicPr>
            <a:picLocks noChangeAspect="1"/>
          </p:cNvPicPr>
          <p:nvPr/>
        </p:nvPicPr>
        <p:blipFill>
          <a:blip r:embed="rId5"/>
          <a:stretch>
            <a:fillRect/>
          </a:stretch>
        </p:blipFill>
        <p:spPr>
          <a:xfrm>
            <a:off x="4464425" y="2275370"/>
            <a:ext cx="2017057" cy="593956"/>
          </a:xfrm>
          <a:prstGeom prst="rect">
            <a:avLst/>
          </a:prstGeom>
        </p:spPr>
      </p:pic>
      <p:pic>
        <p:nvPicPr>
          <p:cNvPr id="16" name="Picture 15" descr="A black and white image of a symbol&#10;&#10;Description automatically generated">
            <a:extLst>
              <a:ext uri="{FF2B5EF4-FFF2-40B4-BE49-F238E27FC236}">
                <a16:creationId xmlns:a16="http://schemas.microsoft.com/office/drawing/2014/main" id="{E7D12E82-D510-A8AD-B0F9-D037CA1858F7}"/>
              </a:ext>
            </a:extLst>
          </p:cNvPr>
          <p:cNvPicPr>
            <a:picLocks noChangeAspect="1"/>
          </p:cNvPicPr>
          <p:nvPr/>
        </p:nvPicPr>
        <p:blipFill>
          <a:blip r:embed="rId6"/>
          <a:stretch>
            <a:fillRect/>
          </a:stretch>
        </p:blipFill>
        <p:spPr>
          <a:xfrm>
            <a:off x="4464425" y="3075410"/>
            <a:ext cx="3217928" cy="496727"/>
          </a:xfrm>
          <a:prstGeom prst="rect">
            <a:avLst/>
          </a:prstGeom>
        </p:spPr>
      </p:pic>
      <p:sp>
        <p:nvSpPr>
          <p:cNvPr id="17" name="TextBox 16">
            <a:extLst>
              <a:ext uri="{FF2B5EF4-FFF2-40B4-BE49-F238E27FC236}">
                <a16:creationId xmlns:a16="http://schemas.microsoft.com/office/drawing/2014/main" id="{611C39E1-0F8B-738B-520C-446E98EE0279}"/>
              </a:ext>
            </a:extLst>
          </p:cNvPr>
          <p:cNvSpPr txBox="1"/>
          <p:nvPr/>
        </p:nvSpPr>
        <p:spPr>
          <a:xfrm>
            <a:off x="4572000" y="3778221"/>
            <a:ext cx="1057835" cy="307777"/>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391713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7" grpId="0"/>
    </p:bldLst>
  </p:timing>
</p:sld>
</file>

<file path=ppt/theme/theme1.xml><?xml version="1.0" encoding="utf-8"?>
<a:theme xmlns:a="http://schemas.openxmlformats.org/drawingml/2006/main" name="University of Bristol (Main URL)">
  <a:themeElements>
    <a:clrScheme name="University of Bristol">
      <a:dk1>
        <a:srgbClr val="000000"/>
      </a:dk1>
      <a:lt1>
        <a:srgbClr val="FFFFFF"/>
      </a:lt1>
      <a:dk2>
        <a:srgbClr val="AB1F2D"/>
      </a:dk2>
      <a:lt2>
        <a:srgbClr val="E3E6E5"/>
      </a:lt2>
      <a:accent1>
        <a:srgbClr val="00C0B5"/>
      </a:accent1>
      <a:accent2>
        <a:srgbClr val="0CC6DE"/>
      </a:accent2>
      <a:accent3>
        <a:srgbClr val="EE7219"/>
      </a:accent3>
      <a:accent4>
        <a:srgbClr val="9278D1"/>
      </a:accent4>
      <a:accent5>
        <a:srgbClr val="E0249A"/>
      </a:accent5>
      <a:accent6>
        <a:srgbClr val="BED60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8111</TotalTime>
  <Words>3171</Words>
  <Application>Microsoft Macintosh PowerPoint</Application>
  <PresentationFormat>On-screen Show (16:9)</PresentationFormat>
  <Paragraphs>214</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Consolas</vt:lpstr>
      <vt:lpstr>Cambria Math</vt:lpstr>
      <vt:lpstr>Calibri</vt:lpstr>
      <vt:lpstr>ADLaM Display</vt:lpstr>
      <vt:lpstr>Noto Sans Symbols</vt:lpstr>
      <vt:lpstr>Arial Black</vt:lpstr>
      <vt:lpstr>ACADEMY ENGRAVED LET PLAIN:1.0</vt:lpstr>
      <vt:lpstr>University of Bristol (Main URL)</vt:lpstr>
      <vt:lpstr>Calculating with Contract Lenses</vt:lpstr>
      <vt:lpstr>Program Calculation</vt:lpstr>
      <vt:lpstr>Lenses</vt:lpstr>
      <vt:lpstr>Lens Composition</vt:lpstr>
      <vt:lpstr>Partiality of Lenses</vt:lpstr>
      <vt:lpstr>Contract Lenses</vt:lpstr>
      <vt:lpstr>Bidirectional Map as Contract Lens</vt:lpstr>
      <vt:lpstr>bmap as high-order Contract Lens</vt:lpstr>
      <vt:lpstr>Calculating Bidirectional Programs over List</vt:lpstr>
      <vt:lpstr>Bidirectional String Processing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CROWN: OWNERSHIP GUIDED C TO RUST TRANSLATION</dc:title>
  <cp:lastModifiedBy>Hanliang Zhang</cp:lastModifiedBy>
  <cp:revision>510</cp:revision>
  <dcterms:modified xsi:type="dcterms:W3CDTF">2025-07-07T10:39:06Z</dcterms:modified>
</cp:coreProperties>
</file>