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1"/>
  </p:notesMasterIdLst>
  <p:sldIdLst>
    <p:sldId id="256" r:id="rId2"/>
    <p:sldId id="269" r:id="rId3"/>
    <p:sldId id="325" r:id="rId4"/>
    <p:sldId id="331" r:id="rId5"/>
    <p:sldId id="337" r:id="rId6"/>
    <p:sldId id="336" r:id="rId7"/>
    <p:sldId id="335" r:id="rId8"/>
    <p:sldId id="315" r:id="rId9"/>
    <p:sldId id="332" r:id="rId10"/>
    <p:sldId id="297" r:id="rId11"/>
    <p:sldId id="299" r:id="rId12"/>
    <p:sldId id="311" r:id="rId13"/>
    <p:sldId id="293" r:id="rId14"/>
    <p:sldId id="333" r:id="rId15"/>
    <p:sldId id="334" r:id="rId16"/>
    <p:sldId id="318" r:id="rId17"/>
    <p:sldId id="323" r:id="rId18"/>
    <p:sldId id="338" r:id="rId19"/>
    <p:sldId id="329" r:id="rId20"/>
  </p:sldIdLst>
  <p:sldSz cx="9144000" cy="5143500" type="screen16x9"/>
  <p:notesSz cx="6858000" cy="9144000"/>
  <p:embeddedFontLst>
    <p:embeddedFont>
      <p:font typeface="Arial Black" panose="020B0604020202020204" pitchFamily="34" charset="0"/>
      <p:regular r:id="rId22"/>
      <p:bold r:id="rId23"/>
    </p:embeddedFont>
    <p:embeddedFont>
      <p:font typeface="Cambria Math" panose="02040503050406030204" pitchFamily="18" charset="0"/>
      <p:regular r:id="rId24"/>
    </p:embeddedFont>
    <p:embeddedFont>
      <p:font typeface="Miriam Fixed" panose="020B0509050101010101" pitchFamily="49" charset="-79"/>
      <p:regular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0B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70"/>
    <p:restoredTop sz="79939"/>
  </p:normalViewPr>
  <p:slideViewPr>
    <p:cSldViewPr snapToGrid="0">
      <p:cViewPr varScale="1">
        <p:scale>
          <a:sx n="119" d="100"/>
          <a:sy n="119" d="100"/>
        </p:scale>
        <p:origin x="10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35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Hello everyone, I’m Hanliang Zhang, I’m a Ph.D. student from the University of Bristol.</a:t>
            </a:r>
          </a:p>
          <a:p>
            <a:pPr marL="0" lvl="0" indent="0" algn="l" rtl="0">
              <a:spcBef>
                <a:spcPts val="0"/>
              </a:spcBef>
              <a:spcAft>
                <a:spcPts val="0"/>
              </a:spcAft>
              <a:buNone/>
            </a:pPr>
            <a:r>
              <a:rPr lang="en-US" dirty="0"/>
              <a:t>I’m glad to present here our work Scalable, Validated Code translation of Entire Projects using LLMs.</a:t>
            </a:r>
          </a:p>
          <a:p>
            <a:pPr marL="0" lvl="0" indent="0" algn="l" rtl="0">
              <a:spcBef>
                <a:spcPts val="0"/>
              </a:spcBef>
              <a:spcAft>
                <a:spcPts val="0"/>
              </a:spcAft>
              <a:buNone/>
            </a:pPr>
            <a:r>
              <a:rPr lang="en-US" dirty="0"/>
              <a:t>This is a joint work with AWS, and my collaborators are Cristina and Meng from Bristol, and Brandon and Daniel from AWS.</a:t>
            </a:r>
          </a:p>
        </p:txBody>
      </p:sp>
      <p:sp>
        <p:nvSpPr>
          <p:cNvPr id="439" name="Google Shape;43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there are many other differences in feature between Go and Rust like error handling mechanism, where Go use error return value and Rust use the Result enumeration.</a:t>
            </a:r>
          </a:p>
          <a:p>
            <a:endParaRPr lang="en-US" dirty="0"/>
          </a:p>
          <a:p>
            <a:r>
              <a:rPr lang="en-US" dirty="0"/>
              <a:t>Also, there are huge gaps in programming abstraction where Go uses structural interfaces and Rust apply nominal traits. These challenges can also be handled by our feature mapping rules.</a:t>
            </a:r>
          </a:p>
          <a:p>
            <a:endParaRPr lang="en-US" dirty="0"/>
          </a:p>
          <a:p>
            <a:endParaRPr lang="en-US" dirty="0"/>
          </a:p>
        </p:txBody>
      </p:sp>
      <p:sp>
        <p:nvSpPr>
          <p:cNvPr id="4" name="Slide Number Placeholder 3"/>
          <p:cNvSpPr>
            <a:spLocks noGrp="1"/>
          </p:cNvSpPr>
          <p:nvPr>
            <p:ph type="sldNum" sz="quarter" idx="5"/>
          </p:nvPr>
        </p:nvSpPr>
        <p:spPr/>
        <p:txBody>
          <a:bodyPr/>
          <a:lstStyle/>
          <a:p>
            <a:fld id="{67DB6FA0-7A8D-8544-AB00-DF3D59B17856}" type="slidenum">
              <a:rPr lang="en-US" smtClean="0"/>
              <a:t>10</a:t>
            </a:fld>
            <a:endParaRPr lang="en-US"/>
          </a:p>
        </p:txBody>
      </p:sp>
    </p:spTree>
    <p:extLst>
      <p:ext uri="{BB962C8B-B14F-4D97-AF65-F5344CB8AC3E}">
        <p14:creationId xmlns:p14="http://schemas.microsoft.com/office/powerpoint/2010/main" val="3101472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rules that map a fallible Go function into a fallible Rust function, by requesting and checking the usage of Result enumeration and a specific error type called anyhow::Error, which is a third party dynamic error type, allowing casting between different errors, simulating common coding patterns in Go. Note that these kinds of rules allow customization. The user can choose different error types to map into and modify the rules and prompts accordingly.</a:t>
            </a:r>
          </a:p>
          <a:p>
            <a:endParaRPr lang="en-US" dirty="0"/>
          </a:p>
          <a:p>
            <a:r>
              <a:rPr lang="en-US" dirty="0"/>
              <a:t>Also, we have rules for systematically and modularly map an interface and its implementations to a Rust trait and </a:t>
            </a:r>
            <a:r>
              <a:rPr lang="en-US" dirty="0" err="1"/>
              <a:t>impelmentations</a:t>
            </a:r>
            <a:r>
              <a:rPr lang="en-US" dirty="0"/>
              <a:t>. Note that this rule requires postprocessing of the code generated by the LLM in order to preserve potential sub-interfacing relations.</a:t>
            </a:r>
          </a:p>
          <a:p>
            <a:endParaRPr lang="en-US" dirty="0"/>
          </a:p>
          <a:p>
            <a:r>
              <a:rPr lang="en-US" dirty="0"/>
              <a:t>All these rules contribute to higher compilation rate. Also, by applying these pre-defined rules, we have a very clear understanding of the code generated by LLM, which facilitate manipulation of such code, for example, combining code fragments with other fragments, constructing oracles, etc.</a:t>
            </a:r>
          </a:p>
          <a:p>
            <a:endParaRPr lang="en-US" dirty="0"/>
          </a:p>
          <a:p>
            <a:endParaRPr lang="en-US" dirty="0"/>
          </a:p>
        </p:txBody>
      </p:sp>
      <p:sp>
        <p:nvSpPr>
          <p:cNvPr id="4" name="Slide Number Placeholder 3"/>
          <p:cNvSpPr>
            <a:spLocks noGrp="1"/>
          </p:cNvSpPr>
          <p:nvPr>
            <p:ph type="sldNum" sz="quarter" idx="5"/>
          </p:nvPr>
        </p:nvSpPr>
        <p:spPr/>
        <p:txBody>
          <a:bodyPr/>
          <a:lstStyle/>
          <a:p>
            <a:fld id="{67DB6FA0-7A8D-8544-AB00-DF3D59B17856}" type="slidenum">
              <a:rPr lang="en-US" smtClean="0"/>
              <a:t>11</a:t>
            </a:fld>
            <a:endParaRPr lang="en-US"/>
          </a:p>
        </p:txBody>
      </p:sp>
    </p:spTree>
    <p:extLst>
      <p:ext uri="{BB962C8B-B14F-4D97-AF65-F5344CB8AC3E}">
        <p14:creationId xmlns:p14="http://schemas.microsoft.com/office/powerpoint/2010/main" val="2960717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DB6FA0-7A8D-8544-AB00-DF3D59B17856}" type="slidenum">
              <a:rPr lang="en-US" smtClean="0"/>
              <a:t>12</a:t>
            </a:fld>
            <a:endParaRPr lang="en-US"/>
          </a:p>
        </p:txBody>
      </p:sp>
    </p:spTree>
    <p:extLst>
      <p:ext uri="{BB962C8B-B14F-4D97-AF65-F5344CB8AC3E}">
        <p14:creationId xmlns:p14="http://schemas.microsoft.com/office/powerpoint/2010/main" val="2608521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obtaining candidate function translation, we need to consider constructing an equivalence checking oracle. We follow a differential testing approach.</a:t>
            </a:r>
          </a:p>
          <a:p>
            <a:r>
              <a:rPr lang="en-US" dirty="0"/>
              <a:t>We firstly execute all existing unit tests for the Go project to be translated. For every function covered by unit tests, we collect execution snapshots, which are pairs of function input values and output values. These input/output pairs are then ported into the Rust program by using serialization and deserialization, where we construct a test harness such that we execute Rust functions with input values from execution snapshots, and check whether the Rust output equals to the output values from execution snapshots.</a:t>
            </a:r>
          </a:p>
          <a:p>
            <a:endParaRPr lang="en-US" dirty="0"/>
          </a:p>
          <a:p>
            <a:r>
              <a:rPr lang="en-US" dirty="0"/>
              <a:t>This steps requires that the input/output types from both sides need to be compatible or interoperable. </a:t>
            </a:r>
          </a:p>
          <a:p>
            <a:endParaRPr lang="en-US" dirty="0"/>
          </a:p>
          <a:p>
            <a:r>
              <a:rPr lang="en-US" dirty="0"/>
              <a:t>Additionally, we model side effects such as global states/input states mutations, which are omitted in the above diagram</a:t>
            </a:r>
          </a:p>
          <a:p>
            <a:endParaRPr lang="en-US" dirty="0"/>
          </a:p>
          <a:p>
            <a:endParaRPr lang="en-US" dirty="0"/>
          </a:p>
          <a:p>
            <a:endParaRPr lang="en-US" dirty="0"/>
          </a:p>
          <a:p>
            <a:r>
              <a:rPr lang="en-US" dirty="0"/>
              <a:t>feedback: put it in the overview, before overall workflow</a:t>
            </a:r>
          </a:p>
          <a:p>
            <a:endParaRPr lang="en-US" dirty="0"/>
          </a:p>
          <a:p>
            <a:r>
              <a:rPr lang="en-US" dirty="0"/>
              <a:t>or somehow merge it into type compatibility</a:t>
            </a:r>
          </a:p>
        </p:txBody>
      </p:sp>
      <p:sp>
        <p:nvSpPr>
          <p:cNvPr id="4" name="Slide Number Placeholder 3"/>
          <p:cNvSpPr>
            <a:spLocks noGrp="1"/>
          </p:cNvSpPr>
          <p:nvPr>
            <p:ph type="sldNum" sz="quarter" idx="5"/>
          </p:nvPr>
        </p:nvSpPr>
        <p:spPr/>
        <p:txBody>
          <a:bodyPr/>
          <a:lstStyle/>
          <a:p>
            <a:fld id="{67DB6FA0-7A8D-8544-AB00-DF3D59B17856}" type="slidenum">
              <a:rPr lang="en-US" smtClean="0"/>
              <a:t>13</a:t>
            </a:fld>
            <a:endParaRPr lang="en-US"/>
          </a:p>
        </p:txBody>
      </p:sp>
    </p:spTree>
    <p:extLst>
      <p:ext uri="{BB962C8B-B14F-4D97-AF65-F5344CB8AC3E}">
        <p14:creationId xmlns:p14="http://schemas.microsoft.com/office/powerpoint/2010/main" val="41966078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8A6B5-3DE1-6502-2C09-1A3CE20CAF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BDAEF4-340F-E9C8-04D2-ED859AA3FE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3AC3CD-A5F3-4134-3B5F-4AAD152E6243}"/>
              </a:ext>
            </a:extLst>
          </p:cNvPr>
          <p:cNvSpPr>
            <a:spLocks noGrp="1"/>
          </p:cNvSpPr>
          <p:nvPr>
            <p:ph type="body" idx="1"/>
          </p:nvPr>
        </p:nvSpPr>
        <p:spPr/>
        <p:txBody>
          <a:bodyPr/>
          <a:lstStyle/>
          <a:p>
            <a:r>
              <a:rPr lang="en-US" dirty="0"/>
              <a:t>In our experiments, we noticed that sometimes LLMs generate translations with incompatible types, which lead to incompatible function signatures, causing the equivalence checking oracle to crash. </a:t>
            </a:r>
          </a:p>
          <a:p>
            <a:endParaRPr lang="en-US" dirty="0"/>
          </a:p>
          <a:p>
            <a:r>
              <a:rPr lang="en-US" dirty="0"/>
              <a:t>For example, consider this Go function that takes a slice of string as inputs. LLMs can generate a plausible translation, which is a function that takes a vector of string as inputs. This translation is deemed incorrect because, upon checking execution snapshots, we found that the null value has ever been an input value of this function f. However, null value does not inhabited the Rust type </a:t>
            </a:r>
            <a:r>
              <a:rPr lang="en-US" dirty="0" err="1"/>
              <a:t>Vec</a:t>
            </a:r>
            <a:r>
              <a:rPr lang="en-US" dirty="0"/>
              <a:t>&lt;string&gt;. Recall that we differentially test a Rust function by porting Go values into Rust values by deserialization, this process is doom to crash at runtime.</a:t>
            </a:r>
          </a:p>
          <a:p>
            <a:endParaRPr lang="en-US" dirty="0"/>
          </a:p>
          <a:p>
            <a:r>
              <a:rPr lang="en-US" dirty="0"/>
              <a:t>Therefore, we devise the notion of type compatibility, which says that any feasible value that can inhabit a type in the original Go project, should also be able to inhabit the corresponding type in the translated Rust project. Type compatibility ensures that equivalence checking oracle can be constructed without runtime crashing, and can filter out wrong translation early.</a:t>
            </a:r>
          </a:p>
          <a:p>
            <a:endParaRPr lang="en-US" dirty="0"/>
          </a:p>
          <a:p>
            <a:endParaRPr lang="en-US" dirty="0"/>
          </a:p>
          <a:p>
            <a:endParaRPr lang="en-US" dirty="0"/>
          </a:p>
          <a:p>
            <a:r>
              <a:rPr lang="en-US" dirty="0"/>
              <a:t>feedback: swap the order of the two benefits</a:t>
            </a:r>
          </a:p>
        </p:txBody>
      </p:sp>
      <p:sp>
        <p:nvSpPr>
          <p:cNvPr id="4" name="Slide Number Placeholder 3">
            <a:extLst>
              <a:ext uri="{FF2B5EF4-FFF2-40B4-BE49-F238E27FC236}">
                <a16:creationId xmlns:a16="http://schemas.microsoft.com/office/drawing/2014/main" id="{28B09BDB-D77D-6439-8E69-285C4DD107AF}"/>
              </a:ext>
            </a:extLst>
          </p:cNvPr>
          <p:cNvSpPr>
            <a:spLocks noGrp="1"/>
          </p:cNvSpPr>
          <p:nvPr>
            <p:ph type="sldNum" sz="quarter" idx="5"/>
          </p:nvPr>
        </p:nvSpPr>
        <p:spPr/>
        <p:txBody>
          <a:bodyPr/>
          <a:lstStyle/>
          <a:p>
            <a:fld id="{67DB6FA0-7A8D-8544-AB00-DF3D59B17856}" type="slidenum">
              <a:rPr lang="en-US" smtClean="0"/>
              <a:t>14</a:t>
            </a:fld>
            <a:endParaRPr lang="en-US"/>
          </a:p>
        </p:txBody>
      </p:sp>
    </p:spTree>
    <p:extLst>
      <p:ext uri="{BB962C8B-B14F-4D97-AF65-F5344CB8AC3E}">
        <p14:creationId xmlns:p14="http://schemas.microsoft.com/office/powerpoint/2010/main" val="21109978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55F20-46ED-967A-C6A4-087423E913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4EF6E9-041B-AD26-4CCA-6E18F7BAD8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62076A-EFBA-0783-F08F-F51B85E7455F}"/>
              </a:ext>
            </a:extLst>
          </p:cNvPr>
          <p:cNvSpPr>
            <a:spLocks noGrp="1"/>
          </p:cNvSpPr>
          <p:nvPr>
            <p:ph type="body" idx="1"/>
          </p:nvPr>
        </p:nvSpPr>
        <p:spPr/>
        <p:txBody>
          <a:bodyPr/>
          <a:lstStyle/>
          <a:p>
            <a:r>
              <a:rPr lang="en-US" dirty="0"/>
              <a:t>During translation, we enforce type compatibility check. For the previous translation, we look at the function signature and found that the input type is not compatible with the original input type, as it does not permit null value, thereby it is rejected, and we proceed to re-query for a new translations. The input type of this new translation is wrapped by an Optional, and therefore null value inhabit this type, so does other </a:t>
            </a:r>
            <a:r>
              <a:rPr lang="en-US"/>
              <a:t>values. This </a:t>
            </a:r>
            <a:r>
              <a:rPr lang="en-US" dirty="0"/>
              <a:t>time, the function signature is type compatible, and we accept it and proceed to later phases of the translation.</a:t>
            </a:r>
          </a:p>
          <a:p>
            <a:endParaRPr lang="en-US" dirty="0"/>
          </a:p>
          <a:p>
            <a:endParaRPr lang="en-US" dirty="0"/>
          </a:p>
          <a:p>
            <a:r>
              <a:rPr lang="en-US" dirty="0"/>
              <a:t>feedback: in order to see if the value can inhabit the types, blah</a:t>
            </a:r>
          </a:p>
        </p:txBody>
      </p:sp>
      <p:sp>
        <p:nvSpPr>
          <p:cNvPr id="4" name="Slide Number Placeholder 3">
            <a:extLst>
              <a:ext uri="{FF2B5EF4-FFF2-40B4-BE49-F238E27FC236}">
                <a16:creationId xmlns:a16="http://schemas.microsoft.com/office/drawing/2014/main" id="{86A78AFC-3B3B-12C2-A65B-D397430D944B}"/>
              </a:ext>
            </a:extLst>
          </p:cNvPr>
          <p:cNvSpPr>
            <a:spLocks noGrp="1"/>
          </p:cNvSpPr>
          <p:nvPr>
            <p:ph type="sldNum" sz="quarter" idx="5"/>
          </p:nvPr>
        </p:nvSpPr>
        <p:spPr/>
        <p:txBody>
          <a:bodyPr/>
          <a:lstStyle/>
          <a:p>
            <a:fld id="{67DB6FA0-7A8D-8544-AB00-DF3D59B17856}" type="slidenum">
              <a:rPr lang="en-US" smtClean="0"/>
              <a:t>15</a:t>
            </a:fld>
            <a:endParaRPr lang="en-US"/>
          </a:p>
        </p:txBody>
      </p:sp>
    </p:spTree>
    <p:extLst>
      <p:ext uri="{BB962C8B-B14F-4D97-AF65-F5344CB8AC3E}">
        <p14:creationId xmlns:p14="http://schemas.microsoft.com/office/powerpoint/2010/main" val="3131941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10859-A5D6-2B1D-61DD-993538CD6B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6D1656-00C6-FEFD-2BA7-27CA6F4301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3CC8BF-F914-F659-D75C-3D81BB791CDD}"/>
              </a:ext>
            </a:extLst>
          </p:cNvPr>
          <p:cNvSpPr>
            <a:spLocks noGrp="1"/>
          </p:cNvSpPr>
          <p:nvPr>
            <p:ph type="body" idx="1"/>
          </p:nvPr>
        </p:nvSpPr>
        <p:spPr/>
        <p:txBody>
          <a:bodyPr/>
          <a:lstStyle/>
          <a:p>
            <a:r>
              <a:rPr lang="en-US" dirty="0"/>
              <a:t>To evaluate the </a:t>
            </a:r>
            <a:r>
              <a:rPr lang="en-US" dirty="0" err="1"/>
              <a:t>efficiacy</a:t>
            </a:r>
            <a:r>
              <a:rPr lang="en-US" dirty="0"/>
              <a:t> of our approach, we select 8 </a:t>
            </a:r>
            <a:r>
              <a:rPr lang="en-US" dirty="0" err="1"/>
              <a:t>realworld</a:t>
            </a:r>
            <a:r>
              <a:rPr lang="en-US" dirty="0"/>
              <a:t> codebase as </a:t>
            </a:r>
            <a:r>
              <a:rPr lang="en-US" dirty="0" err="1"/>
              <a:t>benchamarks</a:t>
            </a:r>
            <a:r>
              <a:rPr lang="en-US" dirty="0"/>
              <a:t>, with size ranging from 300 lines to approximately 10kLoC. We target at popular codebases. We believe popularity reflects idiomaticity of the codebase. Also, we select benchmarks that are with unit tests with high functional coverage rate.</a:t>
            </a:r>
          </a:p>
        </p:txBody>
      </p:sp>
      <p:sp>
        <p:nvSpPr>
          <p:cNvPr id="4" name="Slide Number Placeholder 3">
            <a:extLst>
              <a:ext uri="{FF2B5EF4-FFF2-40B4-BE49-F238E27FC236}">
                <a16:creationId xmlns:a16="http://schemas.microsoft.com/office/drawing/2014/main" id="{85680E12-C262-67B5-395B-07FA04C5117E}"/>
              </a:ext>
            </a:extLst>
          </p:cNvPr>
          <p:cNvSpPr>
            <a:spLocks noGrp="1"/>
          </p:cNvSpPr>
          <p:nvPr>
            <p:ph type="sldNum" sz="quarter" idx="5"/>
          </p:nvPr>
        </p:nvSpPr>
        <p:spPr/>
        <p:txBody>
          <a:bodyPr/>
          <a:lstStyle/>
          <a:p>
            <a:fld id="{67DB6FA0-7A8D-8544-AB00-DF3D59B17856}" type="slidenum">
              <a:rPr lang="en-US" smtClean="0"/>
              <a:t>17</a:t>
            </a:fld>
            <a:endParaRPr lang="en-US"/>
          </a:p>
        </p:txBody>
      </p:sp>
    </p:spTree>
    <p:extLst>
      <p:ext uri="{BB962C8B-B14F-4D97-AF65-F5344CB8AC3E}">
        <p14:creationId xmlns:p14="http://schemas.microsoft.com/office/powerpoint/2010/main" val="1413175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experiment evaluation shows that our approach achieves very high compilation rate for the benchmark selected. Measured by the percentage of function translated that successfully compiled, we achieve an average of 98% of success rate. Our approach also shows a relatively high I/O equivalence rate. Similarly measured as the percentage of function translated that successfully pass our oracles, we achieved an average of 73% of success rate. Also, the translations consist of 100% safe code.</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We ran an ablation study where we don’t apply the feature mapping techniques, the success rate drops drastically. Without feature mapping, LLM may produce code fragment that fails to compile or fragment that is in conflict with other fragments, causing the translation loop to halt quickly. We also ran an ablation study where the type compatibility checking technique is removed, we noticed a drop in the success rate due to translations that have incompatible types.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3985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conclusion, in this work, we developed a scalable Go to Rust translator that can produce validated code.</a:t>
            </a:r>
          </a:p>
          <a:p>
            <a:r>
              <a:rPr lang="en-US" dirty="0"/>
              <a:t>We proposed two techniques, feature mapping and type compatibility that can improve the quality of the translations</a:t>
            </a:r>
          </a:p>
          <a:p>
            <a:r>
              <a:rPr lang="en-US" dirty="0"/>
              <a:t>You can find our public artifact at this URL. A public </a:t>
            </a:r>
            <a:r>
              <a:rPr lang="en-US" dirty="0" err="1"/>
              <a:t>Github</a:t>
            </a:r>
            <a:r>
              <a:rPr lang="en-US" dirty="0"/>
              <a:t> repository is coming out soon as well.</a:t>
            </a:r>
          </a:p>
          <a:p>
            <a:endParaRPr lang="en-US" dirty="0"/>
          </a:p>
          <a:p>
            <a:r>
              <a:rPr lang="en-US" dirty="0"/>
              <a:t>And that’s so much for my talk, thanks so much for listening and any questions are welcome.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0920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8150" y="457200"/>
            <a:ext cx="5981700" cy="3363913"/>
          </a:xfrm>
        </p:spPr>
      </p:sp>
      <p:sp>
        <p:nvSpPr>
          <p:cNvPr id="3" name="Notes Placeholder 2"/>
          <p:cNvSpPr>
            <a:spLocks noGrp="1"/>
          </p:cNvSpPr>
          <p:nvPr>
            <p:ph type="body" idx="1"/>
          </p:nvPr>
        </p:nvSpPr>
        <p:spPr/>
        <p:txBody>
          <a:bodyPr/>
          <a:lstStyle/>
          <a:p>
            <a:endParaRPr lang="en-US" b="0" i="0" u="none" strike="noStrike" dirty="0">
              <a:solidFill>
                <a:srgbClr val="000000"/>
              </a:solidFill>
              <a:effectLst/>
              <a:latin typeface="+mn-lt"/>
            </a:endParaRPr>
          </a:p>
          <a:p>
            <a:r>
              <a:rPr lang="en-US" b="0" i="0" u="none" strike="noStrike" dirty="0">
                <a:solidFill>
                  <a:srgbClr val="000000"/>
                </a:solidFill>
                <a:effectLst/>
                <a:latin typeface="+mn-lt"/>
              </a:rPr>
              <a:t>The background of this research stems from the industrial need of translating security critical codebases into Rust. Specifically at AWS, we encountered practical need to migrate several Go codebases.</a:t>
            </a:r>
          </a:p>
          <a:p>
            <a:endParaRPr lang="en-US" b="0" i="0" u="none" strike="noStrike" dirty="0">
              <a:solidFill>
                <a:srgbClr val="000000"/>
              </a:solidFill>
              <a:effectLst/>
              <a:latin typeface="+mn-lt"/>
            </a:endParaRPr>
          </a:p>
          <a:p>
            <a:r>
              <a:rPr lang="en-US" b="0" i="0" u="none" strike="noStrike" dirty="0">
                <a:solidFill>
                  <a:srgbClr val="000000"/>
                </a:solidFill>
                <a:effectLst/>
                <a:latin typeface="+mn-lt"/>
              </a:rPr>
              <a:t>While there exist works that rely on symbolic techniques for automatic code translation, the code produced by such tool is often not idiomatic, and thus less maintainable. As a result, we propose to develop </a:t>
            </a:r>
            <a:r>
              <a:rPr lang="en-US" sz="900" b="0" i="0" u="none" strike="noStrike" cap="none" dirty="0">
                <a:solidFill>
                  <a:srgbClr val="000000"/>
                </a:solidFill>
                <a:effectLst/>
                <a:latin typeface="Calibri"/>
                <a:ea typeface="Calibri"/>
                <a:cs typeface="Calibri"/>
                <a:sym typeface="Calibri"/>
              </a:rPr>
              <a:t>an LLM-based tool for translating existing Go source code to Rust</a:t>
            </a:r>
          </a:p>
        </p:txBody>
      </p:sp>
      <p:sp>
        <p:nvSpPr>
          <p:cNvPr id="4" name="Slide Number Placeholder 3"/>
          <p:cNvSpPr>
            <a:spLocks noGrp="1"/>
          </p:cNvSpPr>
          <p:nvPr>
            <p:ph type="sldNum" sz="quarter" idx="5"/>
          </p:nvPr>
        </p:nvSpPr>
        <p:spPr/>
        <p:txBody>
          <a:bodyPr/>
          <a:lstStyle/>
          <a:p>
            <a:fld id="{A3D89E5F-BEEF-42A1-A57B-E5A736D51194}" type="slidenum">
              <a:rPr lang="en-US" smtClean="0"/>
              <a:pPr/>
              <a:t>2</a:t>
            </a:fld>
            <a:endParaRPr lang="en-US"/>
          </a:p>
        </p:txBody>
      </p:sp>
    </p:spTree>
    <p:extLst>
      <p:ext uri="{BB962C8B-B14F-4D97-AF65-F5344CB8AC3E}">
        <p14:creationId xmlns:p14="http://schemas.microsoft.com/office/powerpoint/2010/main" val="4075782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a:t>
            </a:r>
            <a:r>
              <a:rPr lang="en-US"/>
              <a:t>, real-world codebases </a:t>
            </a:r>
            <a:r>
              <a:rPr lang="en-US" dirty="0"/>
              <a:t>are often of large code size and are organized into complex file hierarchy.</a:t>
            </a:r>
          </a:p>
          <a:p>
            <a:r>
              <a:rPr lang="en-US" dirty="0"/>
              <a:t>While LLMs have shown their power of producing good quality code, the limitation of context windows block us from translating whole repositories all at once.</a:t>
            </a:r>
          </a:p>
          <a:p>
            <a:endParaRPr lang="en-US" dirty="0"/>
          </a:p>
          <a:p>
            <a:r>
              <a:rPr lang="en-US" dirty="0"/>
              <a:t>To scale up, the general approach we follow in this work, is to modularize the translation: a repository is partitioned into individual translation units like a function a type or a global variable. These code fragments are then translated by LLM following the dependency graph, producing code fragments in Rust, Which are later on combined into an entire project.. However, being modular is not sufficient in itself</a:t>
            </a:r>
            <a:br>
              <a:rPr lang="en-US" dirty="0"/>
            </a:b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87089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1BE95-A139-A573-A87F-5DFAA94D8C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67B37C-090B-113B-2B2B-4DB1B658F5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B937E1-84CF-9D4B-D41D-045331F7F769}"/>
              </a:ext>
            </a:extLst>
          </p:cNvPr>
          <p:cNvSpPr>
            <a:spLocks noGrp="1"/>
          </p:cNvSpPr>
          <p:nvPr>
            <p:ph type="body" idx="1"/>
          </p:nvPr>
        </p:nvSpPr>
        <p:spPr/>
        <p:txBody>
          <a:bodyPr/>
          <a:lstStyle/>
          <a:p>
            <a:endParaRPr lang="en-US" dirty="0"/>
          </a:p>
          <a:p>
            <a:r>
              <a:rPr lang="en-GB" dirty="0"/>
              <a:t>When applying the modular translation algorithm, two key challenges </a:t>
            </a:r>
            <a:r>
              <a:rPr lang="en-US" dirty="0"/>
              <a:t>arise. Firstly, we discover that LLMs are often unreliable when translating features of the source language that do not have a direct mapping to the target language.</a:t>
            </a:r>
          </a:p>
          <a:p>
            <a:endParaRPr lang="en-US" dirty="0"/>
          </a:p>
          <a:p>
            <a:r>
              <a:rPr lang="en-US" dirty="0"/>
              <a:t>For example, in this Go program, a global variable x is initialized by calling a function. Without specific instructions, LLMs can produce Rust code that largely simulates the syntax of the Go program, where the static variable is initialized by directly calling a function. However, this is invalid in Rust as static variable can only be initialized by constant expressions or constant functions.  Therefore, this default translation could not compile. </a:t>
            </a:r>
          </a:p>
          <a:p>
            <a:endParaRPr lang="en-US" dirty="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There are multiple ways to salvage this translation. For example, one could rely on the Lazy construct from the standard library, which supports lazy initialization and therefore allows initialization by calling functions. Similarly, one could rely on third party libraries that provide the same functionalities. And there are perhaps other solutions. While LLMs can sometimes generate correct code fragments, it is not guaranteed that these fragments consistently use any of the solutions.</a:t>
            </a:r>
          </a:p>
          <a:p>
            <a:endParaRPr lang="en-US" dirty="0"/>
          </a:p>
          <a:p>
            <a:r>
              <a:rPr lang="en-US" dirty="0"/>
              <a:t>To resolve issues like this, we propose a technique called feature mapping that incorporates predefined translation rule with LLMs code generation. </a:t>
            </a:r>
            <a:r>
              <a:rPr lang="en-GB" dirty="0"/>
              <a:t>These rules specify how particular source-language features should be mapped to constructs in the target language and allow for customization. This approach improves both the compilation success rate and the consistency of the generated code.</a:t>
            </a:r>
          </a:p>
          <a:p>
            <a:endParaRPr lang="en-GB" dirty="0"/>
          </a:p>
        </p:txBody>
      </p:sp>
      <p:sp>
        <p:nvSpPr>
          <p:cNvPr id="4" name="Slide Number Placeholder 3">
            <a:extLst>
              <a:ext uri="{FF2B5EF4-FFF2-40B4-BE49-F238E27FC236}">
                <a16:creationId xmlns:a16="http://schemas.microsoft.com/office/drawing/2014/main" id="{5EA1BE07-3B75-8EF7-1BAA-288C2E606D60}"/>
              </a:ext>
            </a:extLst>
          </p:cNvPr>
          <p:cNvSpPr>
            <a:spLocks noGrp="1"/>
          </p:cNvSpPr>
          <p:nvPr>
            <p:ph type="sldNum" sz="quarter" idx="5"/>
          </p:nvPr>
        </p:nvSpPr>
        <p:spPr/>
        <p:txBody>
          <a:bodyPr/>
          <a:lstStyle/>
          <a:p>
            <a:fld id="{67DB6FA0-7A8D-8544-AB00-DF3D59B17856}" type="slidenum">
              <a:rPr lang="en-US" smtClean="0"/>
              <a:t>4</a:t>
            </a:fld>
            <a:endParaRPr lang="en-US"/>
          </a:p>
        </p:txBody>
      </p:sp>
    </p:spTree>
    <p:extLst>
      <p:ext uri="{BB962C8B-B14F-4D97-AF65-F5344CB8AC3E}">
        <p14:creationId xmlns:p14="http://schemas.microsoft.com/office/powerpoint/2010/main" val="12158924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FE59F-B3D7-C810-C500-9ABA72C1F1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509D3D-10C4-319B-EB72-5CE6D82575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5B1FD0-C298-491A-9DDC-41578401426C}"/>
              </a:ext>
            </a:extLst>
          </p:cNvPr>
          <p:cNvSpPr>
            <a:spLocks noGrp="1"/>
          </p:cNvSpPr>
          <p:nvPr>
            <p:ph type="body" idx="1"/>
          </p:nvPr>
        </p:nvSpPr>
        <p:spPr/>
        <p:txBody>
          <a:bodyPr/>
          <a:lstStyle/>
          <a:p>
            <a:r>
              <a:rPr lang="en-US" dirty="0"/>
              <a:t>Secondly, it is challenging to validate the translation in terms of semantic equivalence. Since we translate program modularly, we aim to measure semantic equivalence at the function level. Here we assume that the Go program comes with a suite of unit tests that achieve high functional coverage. </a:t>
            </a:r>
          </a:p>
          <a:p>
            <a:endParaRPr lang="en-US" dirty="0"/>
          </a:p>
          <a:p>
            <a:r>
              <a:rPr lang="en-US" dirty="0"/>
              <a:t>While these unit tests can be used as specifications of the original functions, it is not obvious how we can transform these unit tests into functional specification of the translated Rust functions. It is especially challenging when the function signature involves non-primitive types or user-defined types, as LLMs may generate code that contains types that are not compatible with the original source code, meaning that runtime values witnessed by executing the unit tests cannot inhabit the Rust types.</a:t>
            </a:r>
          </a:p>
          <a:p>
            <a:endParaRPr lang="en-US" dirty="0"/>
          </a:p>
          <a:p>
            <a:r>
              <a:rPr lang="en-US" dirty="0"/>
              <a:t>In this work, we propose a technique called type compatibility check, which </a:t>
            </a:r>
            <a:r>
              <a:rPr lang="en-US" dirty="0" err="1"/>
              <a:t>dynamitcally</a:t>
            </a:r>
            <a:r>
              <a:rPr lang="en-US" dirty="0"/>
              <a:t> checks that a Go type and a Rust type can safely interoperate, </a:t>
            </a:r>
          </a:p>
          <a:p>
            <a:r>
              <a:rPr lang="en-US" dirty="0"/>
              <a:t>allowing differential testing of the translated Rust function.</a:t>
            </a:r>
          </a:p>
          <a:p>
            <a:endParaRPr lang="en-US" dirty="0"/>
          </a:p>
          <a:p>
            <a:endParaRPr lang="en-US" dirty="0"/>
          </a:p>
        </p:txBody>
      </p:sp>
      <p:sp>
        <p:nvSpPr>
          <p:cNvPr id="4" name="Slide Number Placeholder 3">
            <a:extLst>
              <a:ext uri="{FF2B5EF4-FFF2-40B4-BE49-F238E27FC236}">
                <a16:creationId xmlns:a16="http://schemas.microsoft.com/office/drawing/2014/main" id="{18F56542-E7AA-A460-E13B-2600C31A6A1B}"/>
              </a:ext>
            </a:extLst>
          </p:cNvPr>
          <p:cNvSpPr>
            <a:spLocks noGrp="1"/>
          </p:cNvSpPr>
          <p:nvPr>
            <p:ph type="sldNum" sz="quarter" idx="5"/>
          </p:nvPr>
        </p:nvSpPr>
        <p:spPr/>
        <p:txBody>
          <a:bodyPr/>
          <a:lstStyle/>
          <a:p>
            <a:fld id="{67DB6FA0-7A8D-8544-AB00-DF3D59B17856}" type="slidenum">
              <a:rPr lang="en-US" smtClean="0"/>
              <a:t>5</a:t>
            </a:fld>
            <a:endParaRPr lang="en-US"/>
          </a:p>
        </p:txBody>
      </p:sp>
    </p:spTree>
    <p:extLst>
      <p:ext uri="{BB962C8B-B14F-4D97-AF65-F5344CB8AC3E}">
        <p14:creationId xmlns:p14="http://schemas.microsoft.com/office/powerpoint/2010/main" val="3223087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93449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43927-2BE1-F47B-077D-AEC14E7EB7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E650F4-C10A-26F2-F8AB-4DED747DC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E212BF-2546-DDBB-6CD5-3C03A493D38B}"/>
              </a:ext>
            </a:extLst>
          </p:cNvPr>
          <p:cNvSpPr>
            <a:spLocks noGrp="1"/>
          </p:cNvSpPr>
          <p:nvPr>
            <p:ph type="body" idx="1"/>
          </p:nvPr>
        </p:nvSpPr>
        <p:spPr/>
        <p:txBody>
          <a:bodyPr/>
          <a:lstStyle/>
          <a:p>
            <a:endParaRPr lang="en-US" dirty="0"/>
          </a:p>
          <a:p>
            <a:r>
              <a:rPr lang="en-US" dirty="0"/>
              <a:t>We incorporate the two proposed techniques into the modular translation workflow. Before starting the translation, we collect execution snapshots for every function in the source project. Execution snapshots are pair of input/output examples that serve as specification of the function to be translated.</a:t>
            </a:r>
          </a:p>
          <a:p>
            <a:endParaRPr lang="en-US" dirty="0"/>
          </a:p>
          <a:p>
            <a:r>
              <a:rPr lang="en-US" dirty="0"/>
              <a:t>For each partitioned code fragment, we construct feature mapping prompt that specifically instructs the LLM for target features., obtaining candidate Rust code fragment. This code fragment is then statically check against the corresponding feature mapping rule, and dynamically checked for type compatibility by using the execution snapshots. If any of the checks failed, we re-query a new translation. We set a finite budget on the number of regeneration to avoid infinite loop. We call this translation process a type-driven phase.</a:t>
            </a:r>
          </a:p>
          <a:p>
            <a:endParaRPr lang="en-US" dirty="0"/>
          </a:p>
          <a:p>
            <a:r>
              <a:rPr lang="en-US" dirty="0"/>
              <a:t>After type driven-phase,  we obtain a type compatible project translation and  we apply an additional semantic-driven refinement step. . We run the oracle constructed for all functions. If any of the test failed, we re-query for a new translation with signature frozen. Again we set a budget to prevent infinite loops.</a:t>
            </a:r>
          </a:p>
          <a:p>
            <a:endParaRPr lang="en-US" dirty="0"/>
          </a:p>
          <a:p>
            <a:r>
              <a:rPr lang="en-US" dirty="0"/>
              <a:t>After all functions are refined, we combine all the code fragments to an entire project as the translation of the original project.</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EC994110-4708-F6D6-A4B6-35804D164109}"/>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34810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 will go into details of our feature mapping technique</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5009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939FF-A3CB-E8C4-1AE1-49336A49C0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ADC40B-5655-A97B-AD0D-3681A3E9C6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83B1B7-27F0-04BD-BAE8-98084CC52BEB}"/>
              </a:ext>
            </a:extLst>
          </p:cNvPr>
          <p:cNvSpPr>
            <a:spLocks noGrp="1"/>
          </p:cNvSpPr>
          <p:nvPr>
            <p:ph type="body" idx="1"/>
          </p:nvPr>
        </p:nvSpPr>
        <p:spPr/>
        <p:txBody>
          <a:bodyPr/>
          <a:lstStyle/>
          <a:p>
            <a:r>
              <a:rPr lang="en-US" dirty="0"/>
              <a:t>The first technique, which we call features mapping, comprises predefined, high-level translation rules for prompting and checking LLMs code generation. </a:t>
            </a:r>
          </a:p>
          <a:p>
            <a:endParaRPr lang="en-US" dirty="0"/>
          </a:p>
          <a:p>
            <a:r>
              <a:rPr lang="en-US" dirty="0"/>
              <a:t>For the code snippet containing global variable initialization as discussed before, we apply this particular rule. Note that, for clarity, we </a:t>
            </a:r>
            <a:r>
              <a:rPr lang="en-US" dirty="0" err="1"/>
              <a:t>summarise</a:t>
            </a:r>
            <a:r>
              <a:rPr lang="en-US" dirty="0"/>
              <a:t> our pre-defined translation rules by using a slightly non-standard inference-style rule.</a:t>
            </a:r>
          </a:p>
          <a:p>
            <a:endParaRPr lang="en-US" dirty="0"/>
          </a:p>
          <a:p>
            <a:r>
              <a:rPr lang="en-US" dirty="0"/>
              <a:t>We first check the shape of the source code, which is a global variable initialized by a function. Then we construct a prompt to specifically instruct the LLM to use the Lazy construct.</a:t>
            </a:r>
          </a:p>
          <a:p>
            <a:endParaRPr lang="en-US" dirty="0"/>
          </a:p>
          <a:p>
            <a:r>
              <a:rPr lang="en-US" dirty="0"/>
              <a:t>While doing so, there is no guarantee that the LLM will actually generate the code we want, or even any code that makes any sense. We therefore apply static checks on the generated code to enforce the rule, that the code is indeed a static variable initialized by the Lazy construct. Note we don’t impose any additional constraints. The LLMs are even free to generate names of the global variables. This is for idiomaticity purposes as Go prefer Camel cases where Rust prefers snake cases.</a:t>
            </a:r>
          </a:p>
          <a:p>
            <a:endParaRPr lang="en-US" dirty="0"/>
          </a:p>
          <a:p>
            <a:r>
              <a:rPr lang="en-US" dirty="0"/>
              <a:t>Now if the checks failed, we give up the current translation and re-query for another one. Once obtaining code fragment that satisfies the desired pattern, we perform postprocessing, which is not necessary for this simple case.</a:t>
            </a:r>
          </a:p>
          <a:p>
            <a:endParaRPr lang="en-US" dirty="0"/>
          </a:p>
          <a:p>
            <a:r>
              <a:rPr lang="en-US" dirty="0"/>
              <a:t>So in summary, a feature mapping rule comprise 3 parts, a specific instruction in prompts, the static checks the enforces the rule, and necessary postprocessing steps to instrument the code.</a:t>
            </a:r>
          </a:p>
          <a:p>
            <a:endParaRPr lang="en-US" dirty="0"/>
          </a:p>
          <a:p>
            <a:endParaRPr lang="en-US" dirty="0"/>
          </a:p>
          <a:p>
            <a:r>
              <a:rPr lang="en-US" dirty="0"/>
              <a:t>Give an example of the prompt we use. Text is small</a:t>
            </a:r>
          </a:p>
          <a:p>
            <a:br>
              <a:rPr lang="en-US" dirty="0"/>
            </a:br>
            <a:endParaRPr lang="en-US" dirty="0"/>
          </a:p>
        </p:txBody>
      </p:sp>
      <p:sp>
        <p:nvSpPr>
          <p:cNvPr id="4" name="Slide Number Placeholder 3">
            <a:extLst>
              <a:ext uri="{FF2B5EF4-FFF2-40B4-BE49-F238E27FC236}">
                <a16:creationId xmlns:a16="http://schemas.microsoft.com/office/drawing/2014/main" id="{9231454C-4408-3608-2FC1-0FE4527CD839}"/>
              </a:ext>
            </a:extLst>
          </p:cNvPr>
          <p:cNvSpPr>
            <a:spLocks noGrp="1"/>
          </p:cNvSpPr>
          <p:nvPr>
            <p:ph type="sldNum" sz="quarter" idx="5"/>
          </p:nvPr>
        </p:nvSpPr>
        <p:spPr/>
        <p:txBody>
          <a:bodyPr/>
          <a:lstStyle/>
          <a:p>
            <a:fld id="{67DB6FA0-7A8D-8544-AB00-DF3D59B17856}" type="slidenum">
              <a:rPr lang="en-US" smtClean="0"/>
              <a:t>9</a:t>
            </a:fld>
            <a:endParaRPr lang="en-US"/>
          </a:p>
        </p:txBody>
      </p:sp>
    </p:spTree>
    <p:extLst>
      <p:ext uri="{BB962C8B-B14F-4D97-AF65-F5344CB8AC3E}">
        <p14:creationId xmlns:p14="http://schemas.microsoft.com/office/powerpoint/2010/main" val="29934898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White and Colour">
  <p:cSld name="Title Slide - White and Colou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370800" y="1598400"/>
            <a:ext cx="5259600" cy="110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700"/>
              <a:buFont typeface="Arial Black"/>
              <a:buNone/>
              <a:defRPr sz="2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370800" y="2701528"/>
            <a:ext cx="5259600" cy="1314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750"/>
              </a:spcBef>
              <a:spcAft>
                <a:spcPts val="0"/>
              </a:spcAft>
              <a:buClr>
                <a:schemeClr val="dk1"/>
              </a:buClr>
              <a:buSzPts val="1700"/>
              <a:buNone/>
              <a:defRPr sz="20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148"/>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8" name="Google Shape;18;p2"/>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ull Bleed Image">
  <p:cSld name="Full Bleed Image">
    <p:bg>
      <p:bgPr>
        <a:blipFill>
          <a:blip r:embed="rId2">
            <a:alphaModFix/>
          </a:blip>
          <a:stretch>
            <a:fillRect/>
          </a:stretch>
        </a:blipFill>
        <a:effectLst/>
      </p:bgPr>
    </p:bg>
    <p:spTree>
      <p:nvGrpSpPr>
        <p:cNvPr id="1" name="Shape 92"/>
        <p:cNvGrpSpPr/>
        <p:nvPr/>
      </p:nvGrpSpPr>
      <p:grpSpPr>
        <a:xfrm>
          <a:off x="0" y="0"/>
          <a:ext cx="0" cy="0"/>
          <a:chOff x="0" y="0"/>
          <a:chExt cx="0" cy="0"/>
        </a:xfrm>
      </p:grpSpPr>
      <p:sp>
        <p:nvSpPr>
          <p:cNvPr id="93" name="Google Shape;93;p14"/>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6" name="Google Shape;96;p14"/>
          <p:cNvSpPr>
            <a:spLocks noGrp="1"/>
          </p:cNvSpPr>
          <p:nvPr>
            <p:ph type="pic" idx="2"/>
          </p:nvPr>
        </p:nvSpPr>
        <p:spPr>
          <a:xfrm>
            <a:off x="0" y="0"/>
            <a:ext cx="9144000" cy="4267200"/>
          </a:xfrm>
          <a:prstGeom prst="rect">
            <a:avLst/>
          </a:prstGeom>
          <a:noFill/>
          <a:ln>
            <a:noFill/>
          </a:ln>
        </p:spPr>
      </p:sp>
      <p:sp>
        <p:nvSpPr>
          <p:cNvPr id="97" name="Google Shape;97;p14"/>
          <p:cNvSpPr txBox="1">
            <a:spLocks noGrp="1"/>
          </p:cNvSpPr>
          <p:nvPr>
            <p:ph type="title"/>
          </p:nvPr>
        </p:nvSpPr>
        <p:spPr>
          <a:xfrm>
            <a:off x="5628824" y="4348122"/>
            <a:ext cx="3143250" cy="69029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Arial"/>
              <a:buNone/>
              <a:defRPr sz="2400" b="0"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C8CF9-BF86-4458-BFA4-38F0F2DB9847}"/>
              </a:ext>
            </a:extLst>
          </p:cNvPr>
          <p:cNvSpPr>
            <a:spLocks noGrp="1"/>
          </p:cNvSpPr>
          <p:nvPr>
            <p:ph type="title" hasCustomPrompt="1"/>
          </p:nvPr>
        </p:nvSpPr>
        <p:spPr/>
        <p:txBody>
          <a:bodyPr/>
          <a:lstStyle>
            <a:lvl1pPr>
              <a:defRPr/>
            </a:lvl1pPr>
          </a:lstStyle>
          <a:p>
            <a:r>
              <a:rPr lang="en-US" dirty="0"/>
              <a:t>Title only layout</a:t>
            </a:r>
          </a:p>
        </p:txBody>
      </p:sp>
      <p:sp>
        <p:nvSpPr>
          <p:cNvPr id="5" name="Slide Number Placeholder 4">
            <a:extLst>
              <a:ext uri="{FF2B5EF4-FFF2-40B4-BE49-F238E27FC236}">
                <a16:creationId xmlns:a16="http://schemas.microsoft.com/office/drawing/2014/main" id="{6D907AE9-2A8E-446F-AC5C-E522F1C0231C}"/>
              </a:ext>
            </a:extLst>
          </p:cNvPr>
          <p:cNvSpPr>
            <a:spLocks noGrp="1"/>
          </p:cNvSpPr>
          <p:nvPr>
            <p:ph type="sldNum" sz="quarter" idx="12"/>
          </p:nvPr>
        </p:nvSpPr>
        <p:spPr/>
        <p:txBody>
          <a:bodyPr/>
          <a:lstStyle/>
          <a:p>
            <a:fld id="{EB4B8DE2-A4E8-46E4-8BBF-D75455EFF32C}" type="slidenum">
              <a:rPr lang="en-US" smtClean="0"/>
              <a:pPr/>
              <a:t>‹#›</a:t>
            </a:fld>
            <a:endParaRPr lang="en-US"/>
          </a:p>
        </p:txBody>
      </p:sp>
    </p:spTree>
    <p:extLst>
      <p:ext uri="{BB962C8B-B14F-4D97-AF65-F5344CB8AC3E}">
        <p14:creationId xmlns:p14="http://schemas.microsoft.com/office/powerpoint/2010/main" val="11470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blipFill>
          <a:blip r:embed="rId2">
            <a:alphaModFix/>
          </a:blip>
          <a:stretch>
            <a:fillRect/>
          </a:stretch>
        </a:blip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370800" y="273844"/>
            <a:ext cx="8402400" cy="994172"/>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2700"/>
              <a:buFont typeface="Arial Black"/>
              <a:buNone/>
              <a:defRPr sz="2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
          <p:cNvSpPr txBox="1">
            <a:spLocks noGrp="1"/>
          </p:cNvSpPr>
          <p:nvPr>
            <p:ph type="body" idx="1"/>
          </p:nvPr>
        </p:nvSpPr>
        <p:spPr>
          <a:xfrm>
            <a:off x="370800" y="1369219"/>
            <a:ext cx="8402400" cy="2888456"/>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750"/>
              </a:spcBef>
              <a:spcAft>
                <a:spcPts val="0"/>
              </a:spcAft>
              <a:buClr>
                <a:schemeClr val="dk1"/>
              </a:buClr>
              <a:buSzPts val="1530"/>
              <a:buChar char="▪"/>
              <a:defRPr/>
            </a:lvl1pPr>
            <a:lvl2pPr marL="914400" lvl="1" indent="-342900" algn="l">
              <a:lnSpc>
                <a:spcPct val="90000"/>
              </a:lnSpc>
              <a:spcBef>
                <a:spcPts val="375"/>
              </a:spcBef>
              <a:spcAft>
                <a:spcPts val="0"/>
              </a:spcAft>
              <a:buClr>
                <a:schemeClr val="dk1"/>
              </a:buClr>
              <a:buSzPts val="1800"/>
              <a:buChar char="–"/>
              <a:defRPr/>
            </a:lvl2pPr>
            <a:lvl3pPr marL="1371600" lvl="2" indent="-325755" algn="l">
              <a:lnSpc>
                <a:spcPct val="90000"/>
              </a:lnSpc>
              <a:spcBef>
                <a:spcPts val="375"/>
              </a:spcBef>
              <a:spcAft>
                <a:spcPts val="0"/>
              </a:spcAft>
              <a:buClr>
                <a:schemeClr val="dk1"/>
              </a:buClr>
              <a:buSzPts val="153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1" name="Google Shape;31;p4"/>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6"/>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 Colour and Image">
  <p:cSld name="Title Slide - Colour and Image">
    <p:bg>
      <p:bgPr>
        <a:blipFill>
          <a:blip r:embed="rId2">
            <a:alphaModFix/>
          </a:blip>
          <a:stretch>
            <a:fillRect/>
          </a:stretch>
        </a:blipFill>
        <a:effectLst/>
      </p:bgPr>
    </p:bg>
    <p:spTree>
      <p:nvGrpSpPr>
        <p:cNvPr id="1" name="Shape 43"/>
        <p:cNvGrpSpPr/>
        <p:nvPr/>
      </p:nvGrpSpPr>
      <p:grpSpPr>
        <a:xfrm>
          <a:off x="0" y="0"/>
          <a:ext cx="0" cy="0"/>
          <a:chOff x="0" y="0"/>
          <a:chExt cx="0" cy="0"/>
        </a:xfrm>
      </p:grpSpPr>
      <p:sp>
        <p:nvSpPr>
          <p:cNvPr id="44" name="Google Shape;44;p7"/>
          <p:cNvSpPr/>
          <p:nvPr/>
        </p:nvSpPr>
        <p:spPr>
          <a:xfrm>
            <a:off x="5708650" y="-3175"/>
            <a:ext cx="3435350" cy="5146675"/>
          </a:xfrm>
          <a:custGeom>
            <a:avLst/>
            <a:gdLst/>
            <a:ahLst/>
            <a:cxnLst/>
            <a:rect l="l" t="t" r="r" b="b"/>
            <a:pathLst>
              <a:path w="3435350" h="5146675" extrusionOk="0">
                <a:moveTo>
                  <a:pt x="1190625" y="0"/>
                </a:moveTo>
                <a:lnTo>
                  <a:pt x="3435350" y="3175"/>
                </a:lnTo>
                <a:lnTo>
                  <a:pt x="3435350" y="5146675"/>
                </a:lnTo>
                <a:lnTo>
                  <a:pt x="0" y="5146675"/>
                </a:lnTo>
                <a:lnTo>
                  <a:pt x="1190625" y="0"/>
                </a:lnTo>
                <a:close/>
              </a:path>
            </a:pathLst>
          </a:cu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45" name="Google Shape;45;p7"/>
          <p:cNvSpPr txBox="1">
            <a:spLocks noGrp="1"/>
          </p:cNvSpPr>
          <p:nvPr>
            <p:ph type="ctrTitle"/>
          </p:nvPr>
        </p:nvSpPr>
        <p:spPr>
          <a:xfrm>
            <a:off x="370800" y="1598400"/>
            <a:ext cx="5259600" cy="110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700"/>
              <a:buFont typeface="Arial Black"/>
              <a:buNone/>
              <a:defRPr sz="27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subTitle" idx="1"/>
          </p:nvPr>
        </p:nvSpPr>
        <p:spPr>
          <a:xfrm>
            <a:off x="370800" y="2701528"/>
            <a:ext cx="5259600" cy="1314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750"/>
              </a:spcBef>
              <a:spcAft>
                <a:spcPts val="0"/>
              </a:spcAft>
              <a:buClr>
                <a:schemeClr val="lt1"/>
              </a:buClr>
              <a:buSzPts val="1700"/>
              <a:buNone/>
              <a:defRPr sz="2000">
                <a:solidFill>
                  <a:schemeClr val="lt1"/>
                </a:solidFill>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148"/>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47" name="Google Shape;47;p7"/>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0">
                <a:solidFill>
                  <a:schemeClr val="lt1"/>
                </a:solidFill>
                <a:latin typeface="Arial"/>
                <a:ea typeface="Arial"/>
                <a:cs typeface="Arial"/>
                <a:sym typeface="Arial"/>
              </a:defRPr>
            </a:lvl1pPr>
            <a:lvl2pPr marL="0" lvl="1" indent="0" algn="ctr">
              <a:spcBef>
                <a:spcPts val="0"/>
              </a:spcBef>
              <a:buNone/>
              <a:defRPr sz="1200" b="0">
                <a:solidFill>
                  <a:schemeClr val="lt1"/>
                </a:solidFill>
                <a:latin typeface="Arial"/>
                <a:ea typeface="Arial"/>
                <a:cs typeface="Arial"/>
                <a:sym typeface="Arial"/>
              </a:defRPr>
            </a:lvl2pPr>
            <a:lvl3pPr marL="0" lvl="2" indent="0" algn="ctr">
              <a:spcBef>
                <a:spcPts val="0"/>
              </a:spcBef>
              <a:buNone/>
              <a:defRPr sz="1200" b="0">
                <a:solidFill>
                  <a:schemeClr val="lt1"/>
                </a:solidFill>
                <a:latin typeface="Arial"/>
                <a:ea typeface="Arial"/>
                <a:cs typeface="Arial"/>
                <a:sym typeface="Arial"/>
              </a:defRPr>
            </a:lvl3pPr>
            <a:lvl4pPr marL="0" lvl="3" indent="0" algn="ctr">
              <a:spcBef>
                <a:spcPts val="0"/>
              </a:spcBef>
              <a:buNone/>
              <a:defRPr sz="1200" b="0">
                <a:solidFill>
                  <a:schemeClr val="lt1"/>
                </a:solidFill>
                <a:latin typeface="Arial"/>
                <a:ea typeface="Arial"/>
                <a:cs typeface="Arial"/>
                <a:sym typeface="Arial"/>
              </a:defRPr>
            </a:lvl4pPr>
            <a:lvl5pPr marL="0" lvl="4" indent="0" algn="ctr">
              <a:spcBef>
                <a:spcPts val="0"/>
              </a:spcBef>
              <a:buNone/>
              <a:defRPr sz="1200" b="0">
                <a:solidFill>
                  <a:schemeClr val="lt1"/>
                </a:solidFill>
                <a:latin typeface="Arial"/>
                <a:ea typeface="Arial"/>
                <a:cs typeface="Arial"/>
                <a:sym typeface="Arial"/>
              </a:defRPr>
            </a:lvl5pPr>
            <a:lvl6pPr marL="0" lvl="5" indent="0" algn="ctr">
              <a:spcBef>
                <a:spcPts val="0"/>
              </a:spcBef>
              <a:buNone/>
              <a:defRPr sz="1200" b="0">
                <a:solidFill>
                  <a:schemeClr val="lt1"/>
                </a:solidFill>
                <a:latin typeface="Arial"/>
                <a:ea typeface="Arial"/>
                <a:cs typeface="Arial"/>
                <a:sym typeface="Arial"/>
              </a:defRPr>
            </a:lvl6pPr>
            <a:lvl7pPr marL="0" lvl="6" indent="0" algn="ctr">
              <a:spcBef>
                <a:spcPts val="0"/>
              </a:spcBef>
              <a:buNone/>
              <a:defRPr sz="1200" b="0">
                <a:solidFill>
                  <a:schemeClr val="lt1"/>
                </a:solidFill>
                <a:latin typeface="Arial"/>
                <a:ea typeface="Arial"/>
                <a:cs typeface="Arial"/>
                <a:sym typeface="Arial"/>
              </a:defRPr>
            </a:lvl7pPr>
            <a:lvl8pPr marL="0" lvl="7" indent="0" algn="ctr">
              <a:spcBef>
                <a:spcPts val="0"/>
              </a:spcBef>
              <a:buNone/>
              <a:defRPr sz="1200" b="0">
                <a:solidFill>
                  <a:schemeClr val="lt1"/>
                </a:solidFill>
                <a:latin typeface="Arial"/>
                <a:ea typeface="Arial"/>
                <a:cs typeface="Arial"/>
                <a:sym typeface="Arial"/>
              </a:defRPr>
            </a:lvl8pPr>
            <a:lvl9pPr marL="0" lvl="8" indent="0" algn="ctr">
              <a:spcBef>
                <a:spcPts val="0"/>
              </a:spcBef>
              <a:buNone/>
              <a:defRPr sz="1200" b="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 White and Image">
  <p:cSld name="Title Slide - White and Image">
    <p:bg>
      <p:bgPr>
        <a:solidFill>
          <a:srgbClr val="FFFFFF"/>
        </a:solidFill>
        <a:effectLst/>
      </p:bgPr>
    </p:bg>
    <p:spTree>
      <p:nvGrpSpPr>
        <p:cNvPr id="1" name="Shape 50"/>
        <p:cNvGrpSpPr/>
        <p:nvPr/>
      </p:nvGrpSpPr>
      <p:grpSpPr>
        <a:xfrm>
          <a:off x="0" y="0"/>
          <a:ext cx="0" cy="0"/>
          <a:chOff x="0" y="0"/>
          <a:chExt cx="0" cy="0"/>
        </a:xfrm>
      </p:grpSpPr>
      <p:sp>
        <p:nvSpPr>
          <p:cNvPr id="51" name="Google Shape;51;p8"/>
          <p:cNvSpPr/>
          <p:nvPr/>
        </p:nvSpPr>
        <p:spPr>
          <a:xfrm>
            <a:off x="5708650" y="-3175"/>
            <a:ext cx="3435350" cy="5146675"/>
          </a:xfrm>
          <a:custGeom>
            <a:avLst/>
            <a:gdLst/>
            <a:ahLst/>
            <a:cxnLst/>
            <a:rect l="l" t="t" r="r" b="b"/>
            <a:pathLst>
              <a:path w="3435350" h="5146675" extrusionOk="0">
                <a:moveTo>
                  <a:pt x="1190625" y="0"/>
                </a:moveTo>
                <a:lnTo>
                  <a:pt x="3435350" y="3175"/>
                </a:lnTo>
                <a:lnTo>
                  <a:pt x="3435350" y="5146675"/>
                </a:lnTo>
                <a:lnTo>
                  <a:pt x="0" y="5146675"/>
                </a:lnTo>
                <a:lnTo>
                  <a:pt x="1190625" y="0"/>
                </a:lnTo>
                <a:close/>
              </a:path>
            </a:pathLst>
          </a:cu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52" name="Google Shape;52;p8"/>
          <p:cNvSpPr txBox="1">
            <a:spLocks noGrp="1"/>
          </p:cNvSpPr>
          <p:nvPr>
            <p:ph type="ctrTitle"/>
          </p:nvPr>
        </p:nvSpPr>
        <p:spPr>
          <a:xfrm>
            <a:off x="370800" y="1598400"/>
            <a:ext cx="5259600" cy="110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700"/>
              <a:buFont typeface="Arial Black"/>
              <a:buNone/>
              <a:defRPr sz="2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8"/>
          <p:cNvSpPr txBox="1">
            <a:spLocks noGrp="1"/>
          </p:cNvSpPr>
          <p:nvPr>
            <p:ph type="subTitle" idx="1"/>
          </p:nvPr>
        </p:nvSpPr>
        <p:spPr>
          <a:xfrm>
            <a:off x="370800" y="2701528"/>
            <a:ext cx="5259600" cy="1314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750"/>
              </a:spcBef>
              <a:spcAft>
                <a:spcPts val="0"/>
              </a:spcAft>
              <a:buClr>
                <a:schemeClr val="dk1"/>
              </a:buClr>
              <a:buSzPts val="1700"/>
              <a:buNone/>
              <a:defRPr sz="20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148"/>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54" name="Google Shape;54;p8"/>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 White (Insert Image)">
  <p:cSld name="Title Slide - White (Insert Image)">
    <p:bg>
      <p:bgPr>
        <a:solidFill>
          <a:srgbClr val="FFFFFF"/>
        </a:solidFill>
        <a:effectLst/>
      </p:bgPr>
    </p:bg>
    <p:spTree>
      <p:nvGrpSpPr>
        <p:cNvPr id="1" name="Shape 57"/>
        <p:cNvGrpSpPr/>
        <p:nvPr/>
      </p:nvGrpSpPr>
      <p:grpSpPr>
        <a:xfrm>
          <a:off x="0" y="0"/>
          <a:ext cx="0" cy="0"/>
          <a:chOff x="0" y="0"/>
          <a:chExt cx="0" cy="0"/>
        </a:xfrm>
      </p:grpSpPr>
      <p:sp>
        <p:nvSpPr>
          <p:cNvPr id="58" name="Google Shape;58;p9"/>
          <p:cNvSpPr txBox="1">
            <a:spLocks noGrp="1"/>
          </p:cNvSpPr>
          <p:nvPr>
            <p:ph type="ctrTitle"/>
          </p:nvPr>
        </p:nvSpPr>
        <p:spPr>
          <a:xfrm>
            <a:off x="370800" y="1598400"/>
            <a:ext cx="5259600" cy="110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700"/>
              <a:buFont typeface="Arial Black"/>
              <a:buNone/>
              <a:defRPr sz="2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subTitle" idx="1"/>
          </p:nvPr>
        </p:nvSpPr>
        <p:spPr>
          <a:xfrm>
            <a:off x="370800" y="2701528"/>
            <a:ext cx="5259600" cy="1314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750"/>
              </a:spcBef>
              <a:spcAft>
                <a:spcPts val="0"/>
              </a:spcAft>
              <a:buClr>
                <a:schemeClr val="dk1"/>
              </a:buClr>
              <a:buSzPts val="1700"/>
              <a:buNone/>
              <a:defRPr sz="20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148"/>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60" name="Google Shape;60;p9"/>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63" name="Google Shape;63;p9"/>
          <p:cNvSpPr>
            <a:spLocks noGrp="1"/>
          </p:cNvSpPr>
          <p:nvPr>
            <p:ph type="pic" idx="2"/>
          </p:nvPr>
        </p:nvSpPr>
        <p:spPr>
          <a:xfrm>
            <a:off x="5682354" y="0"/>
            <a:ext cx="3461646" cy="5143858"/>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 Colour (Insert Image)">
  <p:cSld name="Title Slide - Colour (Insert Image)">
    <p:bg>
      <p:bgPr>
        <a:blipFill>
          <a:blip r:embed="rId2">
            <a:alphaModFix/>
          </a:blip>
          <a:stretch>
            <a:fillRect/>
          </a:stretch>
        </a:blipFill>
        <a:effectLst/>
      </p:bgPr>
    </p:bg>
    <p:spTree>
      <p:nvGrpSpPr>
        <p:cNvPr id="1" name="Shape 64"/>
        <p:cNvGrpSpPr/>
        <p:nvPr/>
      </p:nvGrpSpPr>
      <p:grpSpPr>
        <a:xfrm>
          <a:off x="0" y="0"/>
          <a:ext cx="0" cy="0"/>
          <a:chOff x="0" y="0"/>
          <a:chExt cx="0" cy="0"/>
        </a:xfrm>
      </p:grpSpPr>
      <p:sp>
        <p:nvSpPr>
          <p:cNvPr id="65" name="Google Shape;65;p10"/>
          <p:cNvSpPr txBox="1">
            <a:spLocks noGrp="1"/>
          </p:cNvSpPr>
          <p:nvPr>
            <p:ph type="ctrTitle"/>
          </p:nvPr>
        </p:nvSpPr>
        <p:spPr>
          <a:xfrm>
            <a:off x="370800" y="1598400"/>
            <a:ext cx="5259600" cy="11016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2700"/>
              <a:buFont typeface="Arial Black"/>
              <a:buNone/>
              <a:defRPr sz="27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txBox="1">
            <a:spLocks noGrp="1"/>
          </p:cNvSpPr>
          <p:nvPr>
            <p:ph type="subTitle" idx="1"/>
          </p:nvPr>
        </p:nvSpPr>
        <p:spPr>
          <a:xfrm>
            <a:off x="370800" y="2701528"/>
            <a:ext cx="5259600" cy="1314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750"/>
              </a:spcBef>
              <a:spcAft>
                <a:spcPts val="0"/>
              </a:spcAft>
              <a:buClr>
                <a:schemeClr val="lt1"/>
              </a:buClr>
              <a:buSzPts val="1700"/>
              <a:buNone/>
              <a:defRPr sz="2000">
                <a:solidFill>
                  <a:schemeClr val="lt1"/>
                </a:solidFill>
              </a:defRPr>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148"/>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67" name="Google Shape;67;p10"/>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1200" b="0">
                <a:solidFill>
                  <a:schemeClr val="lt1"/>
                </a:solidFill>
                <a:latin typeface="Arial"/>
                <a:ea typeface="Arial"/>
                <a:cs typeface="Arial"/>
                <a:sym typeface="Arial"/>
              </a:defRPr>
            </a:lvl1pPr>
            <a:lvl2pPr marL="0" lvl="1" indent="0" algn="ctr">
              <a:spcBef>
                <a:spcPts val="0"/>
              </a:spcBef>
              <a:buNone/>
              <a:defRPr sz="1200" b="0">
                <a:solidFill>
                  <a:schemeClr val="lt1"/>
                </a:solidFill>
                <a:latin typeface="Arial"/>
                <a:ea typeface="Arial"/>
                <a:cs typeface="Arial"/>
                <a:sym typeface="Arial"/>
              </a:defRPr>
            </a:lvl2pPr>
            <a:lvl3pPr marL="0" lvl="2" indent="0" algn="ctr">
              <a:spcBef>
                <a:spcPts val="0"/>
              </a:spcBef>
              <a:buNone/>
              <a:defRPr sz="1200" b="0">
                <a:solidFill>
                  <a:schemeClr val="lt1"/>
                </a:solidFill>
                <a:latin typeface="Arial"/>
                <a:ea typeface="Arial"/>
                <a:cs typeface="Arial"/>
                <a:sym typeface="Arial"/>
              </a:defRPr>
            </a:lvl3pPr>
            <a:lvl4pPr marL="0" lvl="3" indent="0" algn="ctr">
              <a:spcBef>
                <a:spcPts val="0"/>
              </a:spcBef>
              <a:buNone/>
              <a:defRPr sz="1200" b="0">
                <a:solidFill>
                  <a:schemeClr val="lt1"/>
                </a:solidFill>
                <a:latin typeface="Arial"/>
                <a:ea typeface="Arial"/>
                <a:cs typeface="Arial"/>
                <a:sym typeface="Arial"/>
              </a:defRPr>
            </a:lvl4pPr>
            <a:lvl5pPr marL="0" lvl="4" indent="0" algn="ctr">
              <a:spcBef>
                <a:spcPts val="0"/>
              </a:spcBef>
              <a:buNone/>
              <a:defRPr sz="1200" b="0">
                <a:solidFill>
                  <a:schemeClr val="lt1"/>
                </a:solidFill>
                <a:latin typeface="Arial"/>
                <a:ea typeface="Arial"/>
                <a:cs typeface="Arial"/>
                <a:sym typeface="Arial"/>
              </a:defRPr>
            </a:lvl5pPr>
            <a:lvl6pPr marL="0" lvl="5" indent="0" algn="ctr">
              <a:spcBef>
                <a:spcPts val="0"/>
              </a:spcBef>
              <a:buNone/>
              <a:defRPr sz="1200" b="0">
                <a:solidFill>
                  <a:schemeClr val="lt1"/>
                </a:solidFill>
                <a:latin typeface="Arial"/>
                <a:ea typeface="Arial"/>
                <a:cs typeface="Arial"/>
                <a:sym typeface="Arial"/>
              </a:defRPr>
            </a:lvl6pPr>
            <a:lvl7pPr marL="0" lvl="6" indent="0" algn="ctr">
              <a:spcBef>
                <a:spcPts val="0"/>
              </a:spcBef>
              <a:buNone/>
              <a:defRPr sz="1200" b="0">
                <a:solidFill>
                  <a:schemeClr val="lt1"/>
                </a:solidFill>
                <a:latin typeface="Arial"/>
                <a:ea typeface="Arial"/>
                <a:cs typeface="Arial"/>
                <a:sym typeface="Arial"/>
              </a:defRPr>
            </a:lvl7pPr>
            <a:lvl8pPr marL="0" lvl="7" indent="0" algn="ctr">
              <a:spcBef>
                <a:spcPts val="0"/>
              </a:spcBef>
              <a:buNone/>
              <a:defRPr sz="1200" b="0">
                <a:solidFill>
                  <a:schemeClr val="lt1"/>
                </a:solidFill>
                <a:latin typeface="Arial"/>
                <a:ea typeface="Arial"/>
                <a:cs typeface="Arial"/>
                <a:sym typeface="Arial"/>
              </a:defRPr>
            </a:lvl8pPr>
            <a:lvl9pPr marL="0" lvl="8" indent="0" algn="ctr">
              <a:spcBef>
                <a:spcPts val="0"/>
              </a:spcBef>
              <a:buNone/>
              <a:defRPr sz="1200" b="0">
                <a:solidFill>
                  <a:schemeClr val="lt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
        <p:nvSpPr>
          <p:cNvPr id="70" name="Google Shape;70;p10"/>
          <p:cNvSpPr>
            <a:spLocks noGrp="1"/>
          </p:cNvSpPr>
          <p:nvPr>
            <p:ph type="pic" idx="2"/>
          </p:nvPr>
        </p:nvSpPr>
        <p:spPr>
          <a:xfrm>
            <a:off x="5682354" y="0"/>
            <a:ext cx="3461646" cy="5143858"/>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Image">
  <p:cSld name="Title, Content and Image">
    <p:bg>
      <p:bgPr>
        <a:blipFill>
          <a:blip r:embed="rId2">
            <a:alphaModFix/>
          </a:blip>
          <a:stretch>
            <a:fillRect/>
          </a:stretch>
        </a:blipFill>
        <a:effectLst/>
      </p:bgPr>
    </p:bg>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370800" y="680400"/>
            <a:ext cx="5259600" cy="11016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2700"/>
              <a:buFont typeface="Arial Black"/>
              <a:buNone/>
              <a:defRPr sz="27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370800" y="1825200"/>
            <a:ext cx="5259600" cy="25020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750"/>
              </a:spcBef>
              <a:spcAft>
                <a:spcPts val="0"/>
              </a:spcAft>
              <a:buClr>
                <a:schemeClr val="dk1"/>
              </a:buClr>
              <a:buSzPts val="1530"/>
              <a:buChar char="▪"/>
              <a:defRPr/>
            </a:lvl1pPr>
            <a:lvl2pPr marL="914400" lvl="1" indent="-342900" algn="l">
              <a:lnSpc>
                <a:spcPct val="90000"/>
              </a:lnSpc>
              <a:spcBef>
                <a:spcPts val="375"/>
              </a:spcBef>
              <a:spcAft>
                <a:spcPts val="0"/>
              </a:spcAft>
              <a:buClr>
                <a:schemeClr val="dk1"/>
              </a:buClr>
              <a:buSzPts val="1800"/>
              <a:buChar char="–"/>
              <a:defRPr/>
            </a:lvl2pPr>
            <a:lvl3pPr marL="1371600" lvl="2" indent="-325755" algn="l">
              <a:lnSpc>
                <a:spcPct val="90000"/>
              </a:lnSpc>
              <a:spcBef>
                <a:spcPts val="375"/>
              </a:spcBef>
              <a:spcAft>
                <a:spcPts val="0"/>
              </a:spcAft>
              <a:buClr>
                <a:schemeClr val="dk1"/>
              </a:buClr>
              <a:buSzPts val="153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o"/>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77" name="Google Shape;77;p11"/>
          <p:cNvSpPr>
            <a:spLocks noGrp="1"/>
          </p:cNvSpPr>
          <p:nvPr>
            <p:ph type="pic" idx="2"/>
          </p:nvPr>
        </p:nvSpPr>
        <p:spPr>
          <a:xfrm>
            <a:off x="5682354" y="0"/>
            <a:ext cx="3461646" cy="5143500"/>
          </a:xfrm>
          <a:prstGeom prst="rect">
            <a:avLst/>
          </a:prstGeom>
          <a:no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
  <p:cSld name="Image">
    <p:bg>
      <p:bgPr>
        <a:blipFill>
          <a:blip r:embed="rId2">
            <a:alphaModFix/>
          </a:blip>
          <a:stretch>
            <a:fillRect/>
          </a:stretch>
        </a:blipFill>
        <a:effectLst/>
      </p:bgPr>
    </p:bg>
    <p:spTree>
      <p:nvGrpSpPr>
        <p:cNvPr id="1" name="Shape 85"/>
        <p:cNvGrpSpPr/>
        <p:nvPr/>
      </p:nvGrpSpPr>
      <p:grpSpPr>
        <a:xfrm>
          <a:off x="0" y="0"/>
          <a:ext cx="0" cy="0"/>
          <a:chOff x="0" y="0"/>
          <a:chExt cx="0" cy="0"/>
        </a:xfrm>
      </p:grpSpPr>
      <p:sp>
        <p:nvSpPr>
          <p:cNvPr id="86" name="Google Shape;86;p13"/>
          <p:cNvSpPr/>
          <p:nvPr/>
        </p:nvSpPr>
        <p:spPr>
          <a:xfrm>
            <a:off x="0" y="0"/>
            <a:ext cx="9144000" cy="4224352"/>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87" name="Google Shape;87;p13"/>
          <p:cNvSpPr>
            <a:spLocks noGrp="1"/>
          </p:cNvSpPr>
          <p:nvPr>
            <p:ph type="pic" idx="2"/>
          </p:nvPr>
        </p:nvSpPr>
        <p:spPr>
          <a:xfrm>
            <a:off x="370800" y="335674"/>
            <a:ext cx="8402400" cy="3553088"/>
          </a:xfrm>
          <a:prstGeom prst="rect">
            <a:avLst/>
          </a:prstGeom>
          <a:noFill/>
          <a:ln>
            <a:noFill/>
          </a:ln>
        </p:spPr>
      </p:sp>
      <p:sp>
        <p:nvSpPr>
          <p:cNvPr id="88" name="Google Shape;88;p13"/>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3"/>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3"/>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91" name="Google Shape;91;p13"/>
          <p:cNvSpPr txBox="1">
            <a:spLocks noGrp="1"/>
          </p:cNvSpPr>
          <p:nvPr>
            <p:ph type="title"/>
          </p:nvPr>
        </p:nvSpPr>
        <p:spPr>
          <a:xfrm>
            <a:off x="5628824" y="4348122"/>
            <a:ext cx="3143250" cy="69029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2400"/>
              <a:buFont typeface="Arial"/>
              <a:buNone/>
              <a:defRPr sz="2400" b="0" i="0">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70800" y="273844"/>
            <a:ext cx="8402400" cy="994172"/>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700"/>
              <a:buFont typeface="Arial Black"/>
              <a:buNone/>
              <a:defRPr sz="2700" b="1" i="0" u="none" strike="noStrike" cap="non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370800" y="1369219"/>
            <a:ext cx="8402400" cy="2894917"/>
          </a:xfrm>
          <a:prstGeom prst="rect">
            <a:avLst/>
          </a:prstGeom>
          <a:noFill/>
          <a:ln>
            <a:noFill/>
          </a:ln>
        </p:spPr>
        <p:txBody>
          <a:bodyPr spcFirstLastPara="1" wrap="square" lIns="91425" tIns="45700" rIns="91425" bIns="45700" anchor="t" anchorCtr="0">
            <a:normAutofit/>
          </a:bodyPr>
          <a:lstStyle>
            <a:lvl1pPr marL="457200" marR="0" lvl="0" indent="-341947" algn="l" rtl="0">
              <a:lnSpc>
                <a:spcPct val="90000"/>
              </a:lnSpc>
              <a:spcBef>
                <a:spcPts val="750"/>
              </a:spcBef>
              <a:spcAft>
                <a:spcPts val="0"/>
              </a:spcAft>
              <a:buClr>
                <a:schemeClr val="dk1"/>
              </a:buClr>
              <a:buSzPts val="1785"/>
              <a:buFont typeface="Noto Sans Symbols"/>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09562" algn="l" rtl="0">
              <a:lnSpc>
                <a:spcPct val="90000"/>
              </a:lnSpc>
              <a:spcBef>
                <a:spcPts val="375"/>
              </a:spcBef>
              <a:spcAft>
                <a:spcPts val="0"/>
              </a:spcAft>
              <a:buClr>
                <a:schemeClr val="dk1"/>
              </a:buClr>
              <a:buSzPts val="1275"/>
              <a:buFont typeface="Noto Sans Symbols"/>
              <a:buChar char="⮚"/>
              <a:defRPr sz="1500" b="0" i="0" u="none" strike="noStrike" cap="none">
                <a:solidFill>
                  <a:schemeClr val="dk1"/>
                </a:solidFill>
                <a:latin typeface="Arial"/>
                <a:ea typeface="Arial"/>
                <a:cs typeface="Arial"/>
                <a:sym typeface="Arial"/>
              </a:defRPr>
            </a:lvl3pPr>
            <a:lvl4pPr marL="1828800" marR="0" lvl="3"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4pPr>
            <a:lvl5pPr marL="2286000" marR="0" lvl="4" indent="-314325" algn="l" rtl="0">
              <a:lnSpc>
                <a:spcPct val="90000"/>
              </a:lnSpc>
              <a:spcBef>
                <a:spcPts val="375"/>
              </a:spcBef>
              <a:spcAft>
                <a:spcPts val="0"/>
              </a:spcAft>
              <a:buClr>
                <a:schemeClr val="dk1"/>
              </a:buClr>
              <a:buSzPts val="1350"/>
              <a:buFont typeface="Courier New"/>
              <a:buChar char="o"/>
              <a:defRPr sz="1350"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370800" y="4361092"/>
            <a:ext cx="205740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6715800" y="4361092"/>
            <a:ext cx="2057400"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35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35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35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35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35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35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35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35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4321627" y="4771676"/>
            <a:ext cx="540000" cy="273844"/>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chemeClr val="dk1"/>
                </a:solidFill>
                <a:latin typeface="Arial"/>
                <a:ea typeface="Arial"/>
                <a:cs typeface="Arial"/>
                <a:sym typeface="Arial"/>
              </a:defRPr>
            </a:lvl1pPr>
            <a:lvl2pPr marL="0" marR="0" lvl="1" indent="0" algn="ctr" rtl="0">
              <a:spcBef>
                <a:spcPts val="0"/>
              </a:spcBef>
              <a:buNone/>
              <a:defRPr sz="1200" b="0" i="0" u="none" strike="noStrike" cap="none">
                <a:solidFill>
                  <a:schemeClr val="dk1"/>
                </a:solidFill>
                <a:latin typeface="Arial"/>
                <a:ea typeface="Arial"/>
                <a:cs typeface="Arial"/>
                <a:sym typeface="Arial"/>
              </a:defRPr>
            </a:lvl2pPr>
            <a:lvl3pPr marL="0" marR="0" lvl="2" indent="0" algn="ctr" rtl="0">
              <a:spcBef>
                <a:spcPts val="0"/>
              </a:spcBef>
              <a:buNone/>
              <a:defRPr sz="1200" b="0" i="0" u="none" strike="noStrike" cap="none">
                <a:solidFill>
                  <a:schemeClr val="dk1"/>
                </a:solidFill>
                <a:latin typeface="Arial"/>
                <a:ea typeface="Arial"/>
                <a:cs typeface="Arial"/>
                <a:sym typeface="Arial"/>
              </a:defRPr>
            </a:lvl3pPr>
            <a:lvl4pPr marL="0" marR="0" lvl="3" indent="0" algn="ctr" rtl="0">
              <a:spcBef>
                <a:spcPts val="0"/>
              </a:spcBef>
              <a:buNone/>
              <a:defRPr sz="1200" b="0" i="0" u="none" strike="noStrike" cap="none">
                <a:solidFill>
                  <a:schemeClr val="dk1"/>
                </a:solidFill>
                <a:latin typeface="Arial"/>
                <a:ea typeface="Arial"/>
                <a:cs typeface="Arial"/>
                <a:sym typeface="Arial"/>
              </a:defRPr>
            </a:lvl4pPr>
            <a:lvl5pPr marL="0" marR="0" lvl="4" indent="0" algn="ctr" rtl="0">
              <a:spcBef>
                <a:spcPts val="0"/>
              </a:spcBef>
              <a:buNone/>
              <a:defRPr sz="1200" b="0" i="0" u="none" strike="noStrike" cap="none">
                <a:solidFill>
                  <a:schemeClr val="dk1"/>
                </a:solidFill>
                <a:latin typeface="Arial"/>
                <a:ea typeface="Arial"/>
                <a:cs typeface="Arial"/>
                <a:sym typeface="Arial"/>
              </a:defRPr>
            </a:lvl5pPr>
            <a:lvl6pPr marL="0" marR="0" lvl="5" indent="0" algn="ctr" rtl="0">
              <a:spcBef>
                <a:spcPts val="0"/>
              </a:spcBef>
              <a:buNone/>
              <a:defRPr sz="1200" b="0" i="0" u="none" strike="noStrike" cap="none">
                <a:solidFill>
                  <a:schemeClr val="dk1"/>
                </a:solidFill>
                <a:latin typeface="Arial"/>
                <a:ea typeface="Arial"/>
                <a:cs typeface="Arial"/>
                <a:sym typeface="Arial"/>
              </a:defRPr>
            </a:lvl6pPr>
            <a:lvl7pPr marL="0" marR="0" lvl="6" indent="0" algn="ctr" rtl="0">
              <a:spcBef>
                <a:spcPts val="0"/>
              </a:spcBef>
              <a:buNone/>
              <a:defRPr sz="1200" b="0" i="0" u="none" strike="noStrike" cap="none">
                <a:solidFill>
                  <a:schemeClr val="dk1"/>
                </a:solidFill>
                <a:latin typeface="Arial"/>
                <a:ea typeface="Arial"/>
                <a:cs typeface="Arial"/>
                <a:sym typeface="Arial"/>
              </a:defRPr>
            </a:lvl7pPr>
            <a:lvl8pPr marL="0" marR="0" lvl="7" indent="0" algn="ctr" rtl="0">
              <a:spcBef>
                <a:spcPts val="0"/>
              </a:spcBef>
              <a:buNone/>
              <a:defRPr sz="1200" b="0" i="0" u="none" strike="noStrike" cap="none">
                <a:solidFill>
                  <a:schemeClr val="dk1"/>
                </a:solidFill>
                <a:latin typeface="Arial"/>
                <a:ea typeface="Arial"/>
                <a:cs typeface="Arial"/>
                <a:sym typeface="Arial"/>
              </a:defRPr>
            </a:lvl8pPr>
            <a:lvl9pPr marL="0" marR="0" lvl="8" indent="0" algn="ctr" rtl="0">
              <a:spcBef>
                <a:spcPts val="0"/>
              </a:spcBef>
              <a:buNone/>
              <a:defRPr sz="1200" b="0" i="0" u="none" strike="noStrike" cap="none">
                <a:solidFill>
                  <a:schemeClr val="dk1"/>
                </a:solidFill>
                <a:latin typeface="Arial"/>
                <a:ea typeface="Arial"/>
                <a:cs typeface="Arial"/>
                <a:sym typeface="Aria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9" r:id="rId9"/>
    <p:sldLayoutId id="2147483660" r:id="rId10"/>
    <p:sldLayoutId id="2147483676"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5.jpg"/><Relationship Id="rId7"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3.png"/><Relationship Id="rId4" Type="http://schemas.openxmlformats.org/officeDocument/2006/relationships/image" Target="../media/image12.sv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12.sv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0.svg"/><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image" Target="../media/image19.png"/><Relationship Id="rId5" Type="http://schemas.openxmlformats.org/officeDocument/2006/relationships/image" Target="../media/image22.png"/><Relationship Id="rId4" Type="http://schemas.openxmlformats.org/officeDocument/2006/relationships/image" Target="../media/image12.sv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4.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1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35.svg"/><Relationship Id="rId9" Type="http://schemas.openxmlformats.org/officeDocument/2006/relationships/image" Target="../media/image18.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6.svg"/><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17.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2.svg"/><Relationship Id="rId10" Type="http://schemas.openxmlformats.org/officeDocument/2006/relationships/image" Target="../media/image26.svg"/><Relationship Id="rId4" Type="http://schemas.openxmlformats.org/officeDocument/2006/relationships/image" Target="../media/image11.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1.png"/><Relationship Id="rId7" Type="http://schemas.openxmlformats.org/officeDocument/2006/relationships/image" Target="../media/image24.sv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23.png"/><Relationship Id="rId11" Type="http://schemas.openxmlformats.org/officeDocument/2006/relationships/image" Target="../media/image16.svg"/><Relationship Id="rId5" Type="http://schemas.openxmlformats.org/officeDocument/2006/relationships/image" Target="../media/image14.png"/><Relationship Id="rId10" Type="http://schemas.openxmlformats.org/officeDocument/2006/relationships/image" Target="../media/image15.png"/><Relationship Id="rId4" Type="http://schemas.openxmlformats.org/officeDocument/2006/relationships/image" Target="../media/image12.svg"/><Relationship Id="rId9" Type="http://schemas.openxmlformats.org/officeDocument/2006/relationships/image" Target="../media/image28.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9.png"/><Relationship Id="rId7" Type="http://schemas.openxmlformats.org/officeDocument/2006/relationships/image" Target="../media/image12.sv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31.sv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29"/>
          <p:cNvSpPr txBox="1">
            <a:spLocks noGrp="1"/>
          </p:cNvSpPr>
          <p:nvPr>
            <p:ph type="ctrTitle"/>
          </p:nvPr>
        </p:nvSpPr>
        <p:spPr>
          <a:xfrm>
            <a:off x="370800" y="1598400"/>
            <a:ext cx="5259600" cy="1101600"/>
          </a:xfrm>
          <a:prstGeom prst="rect">
            <a:avLst/>
          </a:prstGeom>
          <a:noFill/>
          <a:ln>
            <a:noFill/>
          </a:ln>
        </p:spPr>
        <p:txBody>
          <a:bodyPr spcFirstLastPara="1" wrap="square" lIns="91425" tIns="45700" rIns="91425" bIns="45700" anchor="b" anchorCtr="0">
            <a:noAutofit/>
          </a:bodyPr>
          <a:lstStyle/>
          <a:p>
            <a:pPr lvl="0"/>
            <a:r>
              <a:rPr lang="en-US" dirty="0"/>
              <a:t>Scalable, Validated Code Translation of Entire Projects using LLMs</a:t>
            </a:r>
            <a:endParaRPr dirty="0"/>
          </a:p>
        </p:txBody>
      </p:sp>
      <p:sp>
        <p:nvSpPr>
          <p:cNvPr id="442" name="Google Shape;442;p29"/>
          <p:cNvSpPr txBox="1">
            <a:spLocks noGrp="1"/>
          </p:cNvSpPr>
          <p:nvPr>
            <p:ph type="subTitle" idx="1"/>
          </p:nvPr>
        </p:nvSpPr>
        <p:spPr>
          <a:xfrm>
            <a:off x="381637" y="2850288"/>
            <a:ext cx="5544033" cy="735594"/>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700"/>
              <a:buNone/>
            </a:pPr>
            <a:r>
              <a:rPr lang="en-US" b="1" dirty="0">
                <a:latin typeface="Arial"/>
                <a:ea typeface="Arial"/>
                <a:cs typeface="Arial"/>
                <a:sym typeface="Arial"/>
              </a:rPr>
              <a:t>Hanliang Zhang</a:t>
            </a:r>
            <a:r>
              <a:rPr lang="en-US" dirty="0">
                <a:latin typeface="Arial"/>
                <a:ea typeface="Arial"/>
                <a:cs typeface="Arial"/>
                <a:sym typeface="Arial"/>
              </a:rPr>
              <a:t>, Cristina David, Meng Wang, Brandon Paulsen, Daniel Kroening</a:t>
            </a:r>
            <a:endParaRPr dirty="0"/>
          </a:p>
        </p:txBody>
      </p:sp>
      <p:sp>
        <p:nvSpPr>
          <p:cNvPr id="446" name="Google Shape;446;p29"/>
          <p:cNvSpPr/>
          <p:nvPr/>
        </p:nvSpPr>
        <p:spPr>
          <a:xfrm>
            <a:off x="370800" y="4634575"/>
            <a:ext cx="1805700" cy="368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9"/>
          <p:cNvSpPr txBox="1">
            <a:spLocks noGrp="1"/>
          </p:cNvSpPr>
          <p:nvPr>
            <p:ph type="sldNum" idx="12"/>
          </p:nvPr>
        </p:nvSpPr>
        <p:spPr>
          <a:xfrm>
            <a:off x="4321627" y="4771676"/>
            <a:ext cx="540000" cy="2739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US"/>
              <a:t>1</a:t>
            </a:fld>
            <a:endParaRPr/>
          </a:p>
        </p:txBody>
      </p:sp>
      <p:pic>
        <p:nvPicPr>
          <p:cNvPr id="448" name="Google Shape;448;p29"/>
          <p:cNvPicPr preferRelativeResize="0"/>
          <p:nvPr/>
        </p:nvPicPr>
        <p:blipFill>
          <a:blip r:embed="rId3">
            <a:alphaModFix/>
          </a:blip>
          <a:stretch>
            <a:fillRect/>
          </a:stretch>
        </p:blipFill>
        <p:spPr>
          <a:xfrm>
            <a:off x="6766089" y="277734"/>
            <a:ext cx="1049924" cy="1575250"/>
          </a:xfrm>
          <a:prstGeom prst="rect">
            <a:avLst/>
          </a:prstGeom>
          <a:noFill/>
          <a:ln>
            <a:noFill/>
          </a:ln>
        </p:spPr>
      </p:pic>
      <p:pic>
        <p:nvPicPr>
          <p:cNvPr id="450" name="Google Shape;450;p29"/>
          <p:cNvPicPr preferRelativeResize="0"/>
          <p:nvPr/>
        </p:nvPicPr>
        <p:blipFill>
          <a:blip r:embed="rId4">
            <a:alphaModFix/>
          </a:blip>
          <a:stretch>
            <a:fillRect/>
          </a:stretch>
        </p:blipFill>
        <p:spPr>
          <a:xfrm>
            <a:off x="7898334" y="277734"/>
            <a:ext cx="1164150" cy="1431299"/>
          </a:xfrm>
          <a:prstGeom prst="rect">
            <a:avLst/>
          </a:prstGeom>
          <a:noFill/>
          <a:ln>
            <a:noFill/>
          </a:ln>
        </p:spPr>
      </p:pic>
      <p:pic>
        <p:nvPicPr>
          <p:cNvPr id="452" name="Google Shape;452;p29"/>
          <p:cNvPicPr preferRelativeResize="0"/>
          <p:nvPr/>
        </p:nvPicPr>
        <p:blipFill>
          <a:blip r:embed="rId5">
            <a:alphaModFix/>
          </a:blip>
          <a:stretch>
            <a:fillRect/>
          </a:stretch>
        </p:blipFill>
        <p:spPr>
          <a:xfrm>
            <a:off x="5400707" y="277734"/>
            <a:ext cx="1049926" cy="1866570"/>
          </a:xfrm>
          <a:prstGeom prst="rect">
            <a:avLst/>
          </a:prstGeom>
          <a:noFill/>
          <a:ln>
            <a:noFill/>
          </a:ln>
        </p:spPr>
      </p:pic>
      <p:pic>
        <p:nvPicPr>
          <p:cNvPr id="3" name="Picture 2" descr="A logo of a smile&#10;&#10;AI-generated content may be incorrect.">
            <a:extLst>
              <a:ext uri="{FF2B5EF4-FFF2-40B4-BE49-F238E27FC236}">
                <a16:creationId xmlns:a16="http://schemas.microsoft.com/office/drawing/2014/main" id="{2F10B5C5-D562-DE06-BE13-102CE8992B34}"/>
              </a:ext>
            </a:extLst>
          </p:cNvPr>
          <p:cNvPicPr>
            <a:picLocks noChangeAspect="1"/>
          </p:cNvPicPr>
          <p:nvPr/>
        </p:nvPicPr>
        <p:blipFill>
          <a:blip r:embed="rId6"/>
          <a:stretch>
            <a:fillRect/>
          </a:stretch>
        </p:blipFill>
        <p:spPr>
          <a:xfrm>
            <a:off x="2439652" y="459244"/>
            <a:ext cx="1010850" cy="606115"/>
          </a:xfrm>
          <a:prstGeom prst="rect">
            <a:avLst/>
          </a:prstGeom>
        </p:spPr>
      </p:pic>
      <p:pic>
        <p:nvPicPr>
          <p:cNvPr id="4" name="Picture 3" descr="A person with long hair and a striped shirt&#10;&#10;AI-generated content may be incorrect.">
            <a:extLst>
              <a:ext uri="{FF2B5EF4-FFF2-40B4-BE49-F238E27FC236}">
                <a16:creationId xmlns:a16="http://schemas.microsoft.com/office/drawing/2014/main" id="{41F3F34D-2405-2281-0B22-2F4E44D9AD71}"/>
              </a:ext>
            </a:extLst>
          </p:cNvPr>
          <p:cNvPicPr>
            <a:picLocks noChangeAspect="1"/>
          </p:cNvPicPr>
          <p:nvPr/>
        </p:nvPicPr>
        <p:blipFill>
          <a:blip r:embed="rId7"/>
          <a:stretch>
            <a:fillRect/>
          </a:stretch>
        </p:blipFill>
        <p:spPr>
          <a:xfrm>
            <a:off x="5703739" y="2319273"/>
            <a:ext cx="1239671" cy="1239671"/>
          </a:xfrm>
          <a:prstGeom prst="rect">
            <a:avLst/>
          </a:prstGeom>
        </p:spPr>
      </p:pic>
      <p:pic>
        <p:nvPicPr>
          <p:cNvPr id="6" name="Picture 5" descr="A person with glasses and a collared shirt&#10;&#10;AI-generated content may be incorrect.">
            <a:extLst>
              <a:ext uri="{FF2B5EF4-FFF2-40B4-BE49-F238E27FC236}">
                <a16:creationId xmlns:a16="http://schemas.microsoft.com/office/drawing/2014/main" id="{8B22085B-F1D1-4F19-FA68-22A39BDD57BF}"/>
              </a:ext>
            </a:extLst>
          </p:cNvPr>
          <p:cNvPicPr>
            <a:picLocks noChangeAspect="1"/>
          </p:cNvPicPr>
          <p:nvPr/>
        </p:nvPicPr>
        <p:blipFill>
          <a:blip r:embed="rId8"/>
          <a:stretch>
            <a:fillRect/>
          </a:stretch>
        </p:blipFill>
        <p:spPr>
          <a:xfrm>
            <a:off x="7323700" y="2319273"/>
            <a:ext cx="954200" cy="14312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D13E2-F719-1BDA-8F90-B2CA6C9D705D}"/>
              </a:ext>
            </a:extLst>
          </p:cNvPr>
          <p:cNvSpPr>
            <a:spLocks noGrp="1"/>
          </p:cNvSpPr>
          <p:nvPr>
            <p:ph type="title"/>
          </p:nvPr>
        </p:nvSpPr>
        <p:spPr/>
        <p:txBody>
          <a:bodyPr/>
          <a:lstStyle/>
          <a:p>
            <a:r>
              <a:rPr lang="en-US" dirty="0"/>
              <a:t>Features mapping</a:t>
            </a:r>
          </a:p>
        </p:txBody>
      </p:sp>
      <p:sp>
        <p:nvSpPr>
          <p:cNvPr id="3" name="Slide Number Placeholder 2">
            <a:extLst>
              <a:ext uri="{FF2B5EF4-FFF2-40B4-BE49-F238E27FC236}">
                <a16:creationId xmlns:a16="http://schemas.microsoft.com/office/drawing/2014/main" id="{8DDE42B1-B62A-80F2-8502-6EF78E2CEDAD}"/>
              </a:ext>
            </a:extLst>
          </p:cNvPr>
          <p:cNvSpPr>
            <a:spLocks noGrp="1"/>
          </p:cNvSpPr>
          <p:nvPr>
            <p:ph type="sldNum" sz="quarter" idx="12"/>
          </p:nvPr>
        </p:nvSpPr>
        <p:spPr/>
        <p:txBody>
          <a:bodyPr/>
          <a:lstStyle/>
          <a:p>
            <a:fld id="{EB4B8DE2-A4E8-46E4-8BBF-D75455EFF32C}" type="slidenum">
              <a:rPr lang="en-US" smtClean="0"/>
              <a:pPr/>
              <a:t>10</a:t>
            </a:fld>
            <a:endParaRPr lang="en-US"/>
          </a:p>
        </p:txBody>
      </p:sp>
      <p:pic>
        <p:nvPicPr>
          <p:cNvPr id="4" name="Graphic 3">
            <a:extLst>
              <a:ext uri="{FF2B5EF4-FFF2-40B4-BE49-F238E27FC236}">
                <a16:creationId xmlns:a16="http://schemas.microsoft.com/office/drawing/2014/main" id="{0E16B332-9CEF-BE05-275E-CCB55FBA23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5436" y="1267053"/>
            <a:ext cx="946771" cy="946771"/>
          </a:xfrm>
          <a:prstGeom prst="rect">
            <a:avLst/>
          </a:prstGeom>
        </p:spPr>
      </p:pic>
      <p:pic>
        <p:nvPicPr>
          <p:cNvPr id="5" name="Picture 4">
            <a:extLst>
              <a:ext uri="{FF2B5EF4-FFF2-40B4-BE49-F238E27FC236}">
                <a16:creationId xmlns:a16="http://schemas.microsoft.com/office/drawing/2014/main" id="{39917CD5-FD99-5B0D-D24F-97EC1FAA33B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6629" y="1409887"/>
            <a:ext cx="897202" cy="595798"/>
          </a:xfrm>
          <a:prstGeom prst="rect">
            <a:avLst/>
          </a:prstGeom>
        </p:spPr>
      </p:pic>
      <p:sp>
        <p:nvSpPr>
          <p:cNvPr id="6" name="TextBox 5">
            <a:extLst>
              <a:ext uri="{FF2B5EF4-FFF2-40B4-BE49-F238E27FC236}">
                <a16:creationId xmlns:a16="http://schemas.microsoft.com/office/drawing/2014/main" id="{63D5C55A-063E-4552-322E-5D99F4556752}"/>
              </a:ext>
            </a:extLst>
          </p:cNvPr>
          <p:cNvSpPr txBox="1"/>
          <p:nvPr/>
        </p:nvSpPr>
        <p:spPr>
          <a:xfrm>
            <a:off x="4816629" y="2322852"/>
            <a:ext cx="3186332" cy="830997"/>
          </a:xfrm>
          <a:prstGeom prst="rect">
            <a:avLst/>
          </a:prstGeom>
          <a:noFill/>
        </p:spPr>
        <p:txBody>
          <a:bodyPr wrap="square" lIns="0" rIns="0" rtlCol="0">
            <a:spAutoFit/>
          </a:bodyPr>
          <a:lstStyle/>
          <a:p>
            <a:pPr marL="214313" indent="-214313">
              <a:buFont typeface="Arial" panose="020B0604020202020204" pitchFamily="34" charset="0"/>
              <a:buChar char="•"/>
            </a:pPr>
            <a:r>
              <a:rPr lang="en-GB" sz="1600" dirty="0">
                <a:solidFill>
                  <a:schemeClr val="tx1"/>
                </a:solidFill>
              </a:rPr>
              <a:t>Result</a:t>
            </a:r>
          </a:p>
          <a:p>
            <a:pPr marL="214313" indent="-214313">
              <a:buFont typeface="Arial" panose="020B0604020202020204" pitchFamily="34" charset="0"/>
              <a:buChar char="•"/>
            </a:pPr>
            <a:r>
              <a:rPr lang="en-US" sz="1600" dirty="0">
                <a:solidFill>
                  <a:schemeClr val="tx1"/>
                </a:solidFill>
              </a:rPr>
              <a:t>Nominal Trait</a:t>
            </a:r>
          </a:p>
          <a:p>
            <a:pPr marL="214313" indent="-214313">
              <a:buFont typeface="Arial" panose="020B0604020202020204" pitchFamily="34" charset="0"/>
              <a:buChar char="•"/>
            </a:pPr>
            <a:r>
              <a:rPr lang="en-US" sz="1600" dirty="0">
                <a:solidFill>
                  <a:schemeClr val="tx1"/>
                </a:solidFill>
              </a:rPr>
              <a:t>…</a:t>
            </a:r>
          </a:p>
        </p:txBody>
      </p:sp>
      <p:sp>
        <p:nvSpPr>
          <p:cNvPr id="7" name="TextBox 6">
            <a:extLst>
              <a:ext uri="{FF2B5EF4-FFF2-40B4-BE49-F238E27FC236}">
                <a16:creationId xmlns:a16="http://schemas.microsoft.com/office/drawing/2014/main" id="{FEBC979F-2E95-AE64-4E6C-AC45649B2C5D}"/>
              </a:ext>
            </a:extLst>
          </p:cNvPr>
          <p:cNvSpPr txBox="1"/>
          <p:nvPr/>
        </p:nvSpPr>
        <p:spPr>
          <a:xfrm>
            <a:off x="864804" y="2322852"/>
            <a:ext cx="3186332" cy="830997"/>
          </a:xfrm>
          <a:prstGeom prst="rect">
            <a:avLst/>
          </a:prstGeom>
          <a:noFill/>
        </p:spPr>
        <p:txBody>
          <a:bodyPr wrap="square" lIns="0" rIns="0" rtlCol="0">
            <a:spAutoFit/>
          </a:bodyPr>
          <a:lstStyle/>
          <a:p>
            <a:pPr marL="214313" indent="-214313">
              <a:buFont typeface="Arial" panose="020B0604020202020204" pitchFamily="34" charset="0"/>
              <a:buChar char="•"/>
            </a:pPr>
            <a:r>
              <a:rPr lang="en-GB" sz="1600" dirty="0">
                <a:solidFill>
                  <a:schemeClr val="tx1"/>
                </a:solidFill>
              </a:rPr>
              <a:t>Error</a:t>
            </a:r>
            <a:r>
              <a:rPr lang="en-US" sz="1600" dirty="0">
                <a:solidFill>
                  <a:schemeClr val="tx1"/>
                </a:solidFill>
              </a:rPr>
              <a:t> </a:t>
            </a:r>
            <a:r>
              <a:rPr lang="en-GB" sz="1600" dirty="0">
                <a:solidFill>
                  <a:schemeClr val="tx1"/>
                </a:solidFill>
              </a:rPr>
              <a:t>return</a:t>
            </a:r>
            <a:r>
              <a:rPr lang="en-US" sz="1600" dirty="0">
                <a:solidFill>
                  <a:schemeClr val="tx1"/>
                </a:solidFill>
              </a:rPr>
              <a:t> </a:t>
            </a:r>
            <a:r>
              <a:rPr lang="en-GB" sz="1600" dirty="0">
                <a:solidFill>
                  <a:schemeClr val="tx1"/>
                </a:solidFill>
              </a:rPr>
              <a:t>value</a:t>
            </a:r>
          </a:p>
          <a:p>
            <a:pPr marL="214313" indent="-214313">
              <a:buFont typeface="Arial" panose="020B0604020202020204" pitchFamily="34" charset="0"/>
              <a:buChar char="•"/>
            </a:pPr>
            <a:r>
              <a:rPr lang="en-GB" sz="1600" dirty="0">
                <a:solidFill>
                  <a:schemeClr val="tx1"/>
                </a:solidFill>
              </a:rPr>
              <a:t>Structural Interface</a:t>
            </a:r>
          </a:p>
          <a:p>
            <a:pPr marL="214313" indent="-214313">
              <a:buFont typeface="Arial" panose="020B0604020202020204" pitchFamily="34" charset="0"/>
              <a:buChar char="•"/>
            </a:pPr>
            <a:r>
              <a:rPr lang="en-GB" sz="1600" dirty="0">
                <a:solidFill>
                  <a:schemeClr val="tx1"/>
                </a:solidFill>
              </a:rPr>
              <a:t>…</a:t>
            </a:r>
            <a:endParaRPr lang="en-US" sz="1600" dirty="0" err="1">
              <a:solidFill>
                <a:schemeClr val="tx1"/>
              </a:solidFill>
            </a:endParaRPr>
          </a:p>
        </p:txBody>
      </p:sp>
    </p:spTree>
    <p:extLst>
      <p:ext uri="{BB962C8B-B14F-4D97-AF65-F5344CB8AC3E}">
        <p14:creationId xmlns:p14="http://schemas.microsoft.com/office/powerpoint/2010/main" val="766208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0E24B-D1F0-C33A-5E12-92F01F0EBBAF}"/>
              </a:ext>
            </a:extLst>
          </p:cNvPr>
          <p:cNvSpPr>
            <a:spLocks noGrp="1"/>
          </p:cNvSpPr>
          <p:nvPr>
            <p:ph type="title"/>
          </p:nvPr>
        </p:nvSpPr>
        <p:spPr/>
        <p:txBody>
          <a:bodyPr/>
          <a:lstStyle/>
          <a:p>
            <a:r>
              <a:rPr lang="en-US" dirty="0"/>
              <a:t>Features mapping</a:t>
            </a:r>
          </a:p>
        </p:txBody>
      </p:sp>
      <p:sp>
        <p:nvSpPr>
          <p:cNvPr id="3" name="Slide Number Placeholder 2">
            <a:extLst>
              <a:ext uri="{FF2B5EF4-FFF2-40B4-BE49-F238E27FC236}">
                <a16:creationId xmlns:a16="http://schemas.microsoft.com/office/drawing/2014/main" id="{4411FD51-DBE7-F3D1-A506-6D8D0C1691CD}"/>
              </a:ext>
            </a:extLst>
          </p:cNvPr>
          <p:cNvSpPr>
            <a:spLocks noGrp="1"/>
          </p:cNvSpPr>
          <p:nvPr>
            <p:ph type="sldNum" sz="quarter" idx="12"/>
          </p:nvPr>
        </p:nvSpPr>
        <p:spPr/>
        <p:txBody>
          <a:bodyPr/>
          <a:lstStyle/>
          <a:p>
            <a:fld id="{EB4B8DE2-A4E8-46E4-8BBF-D75455EFF32C}" type="slidenum">
              <a:rPr lang="en-US" smtClean="0"/>
              <a:pPr/>
              <a:t>11</a:t>
            </a:fld>
            <a:endParaRPr lang="en-US"/>
          </a:p>
        </p:txBody>
      </p:sp>
      <p:pic>
        <p:nvPicPr>
          <p:cNvPr id="5" name="Picture 4" descr="A black and orange text&#10;&#10;AI-generated content may be incorrect.">
            <a:extLst>
              <a:ext uri="{FF2B5EF4-FFF2-40B4-BE49-F238E27FC236}">
                <a16:creationId xmlns:a16="http://schemas.microsoft.com/office/drawing/2014/main" id="{96B2172E-7B67-771C-019F-AFD81A9C9DE4}"/>
              </a:ext>
            </a:extLst>
          </p:cNvPr>
          <p:cNvPicPr>
            <a:picLocks noChangeAspect="1"/>
          </p:cNvPicPr>
          <p:nvPr/>
        </p:nvPicPr>
        <p:blipFill>
          <a:blip r:embed="rId3"/>
          <a:stretch>
            <a:fillRect/>
          </a:stretch>
        </p:blipFill>
        <p:spPr>
          <a:xfrm>
            <a:off x="1676977" y="1330031"/>
            <a:ext cx="5829300" cy="850717"/>
          </a:xfrm>
          <a:prstGeom prst="rect">
            <a:avLst/>
          </a:prstGeom>
        </p:spPr>
      </p:pic>
      <p:pic>
        <p:nvPicPr>
          <p:cNvPr id="9" name="Picture 8" descr="A math equations and formulas&#10;&#10;AI-generated content may be incorrect.">
            <a:extLst>
              <a:ext uri="{FF2B5EF4-FFF2-40B4-BE49-F238E27FC236}">
                <a16:creationId xmlns:a16="http://schemas.microsoft.com/office/drawing/2014/main" id="{B5F2C0F6-C0D6-64F4-10E3-BD1F16625981}"/>
              </a:ext>
            </a:extLst>
          </p:cNvPr>
          <p:cNvPicPr>
            <a:picLocks noChangeAspect="1"/>
          </p:cNvPicPr>
          <p:nvPr/>
        </p:nvPicPr>
        <p:blipFill>
          <a:blip r:embed="rId4"/>
          <a:stretch>
            <a:fillRect/>
          </a:stretch>
        </p:blipFill>
        <p:spPr>
          <a:xfrm>
            <a:off x="1657350" y="2457196"/>
            <a:ext cx="5829300" cy="1290973"/>
          </a:xfrm>
          <a:prstGeom prst="rect">
            <a:avLst/>
          </a:prstGeom>
        </p:spPr>
      </p:pic>
      <p:sp>
        <p:nvSpPr>
          <p:cNvPr id="4" name="Rectangle 3">
            <a:extLst>
              <a:ext uri="{FF2B5EF4-FFF2-40B4-BE49-F238E27FC236}">
                <a16:creationId xmlns:a16="http://schemas.microsoft.com/office/drawing/2014/main" id="{8E4BEE29-ACF2-C9F3-B965-F8767CCD43A2}"/>
              </a:ext>
            </a:extLst>
          </p:cNvPr>
          <p:cNvSpPr/>
          <p:nvPr/>
        </p:nvSpPr>
        <p:spPr>
          <a:xfrm>
            <a:off x="3215148" y="1676530"/>
            <a:ext cx="1730478" cy="240760"/>
          </a:xfrm>
          <a:prstGeom prst="rect">
            <a:avLst/>
          </a:prstGeom>
          <a:solidFill>
            <a:srgbClr val="00C0B5">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70D4009-8A8E-EA25-C827-9A56669E3E64}"/>
              </a:ext>
            </a:extLst>
          </p:cNvPr>
          <p:cNvSpPr/>
          <p:nvPr/>
        </p:nvSpPr>
        <p:spPr>
          <a:xfrm>
            <a:off x="3325723" y="3320767"/>
            <a:ext cx="2531807" cy="397906"/>
          </a:xfrm>
          <a:prstGeom prst="rect">
            <a:avLst/>
          </a:prstGeom>
          <a:solidFill>
            <a:srgbClr val="00C0B5">
              <a:alpha val="2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01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F188D-AD69-FA0E-196C-2B8B91345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2B3834-DAFB-3AD8-6F97-B07A86AA0CBC}"/>
              </a:ext>
            </a:extLst>
          </p:cNvPr>
          <p:cNvSpPr>
            <a:spLocks noGrp="1"/>
          </p:cNvSpPr>
          <p:nvPr>
            <p:ph type="title"/>
          </p:nvPr>
        </p:nvSpPr>
        <p:spPr/>
        <p:txBody>
          <a:bodyPr/>
          <a:lstStyle/>
          <a:p>
            <a:r>
              <a:rPr lang="en-US" dirty="0"/>
              <a:t>Overview</a:t>
            </a:r>
          </a:p>
        </p:txBody>
      </p:sp>
      <p:sp>
        <p:nvSpPr>
          <p:cNvPr id="3" name="Slide Number Placeholder 2">
            <a:extLst>
              <a:ext uri="{FF2B5EF4-FFF2-40B4-BE49-F238E27FC236}">
                <a16:creationId xmlns:a16="http://schemas.microsoft.com/office/drawing/2014/main" id="{90F32434-26BE-2552-0016-5E971DA44E12}"/>
              </a:ext>
            </a:extLst>
          </p:cNvPr>
          <p:cNvSpPr>
            <a:spLocks noGrp="1"/>
          </p:cNvSpPr>
          <p:nvPr>
            <p:ph type="sldNum" sz="quarter" idx="12"/>
          </p:nvPr>
        </p:nvSpPr>
        <p:spPr/>
        <p:txBody>
          <a:bodyPr/>
          <a:lstStyle/>
          <a:p>
            <a:fld id="{EB4B8DE2-A4E8-46E4-8BBF-D75455EFF32C}" type="slidenum">
              <a:rPr lang="en-US" smtClean="0"/>
              <a:pPr/>
              <a:t>12</a:t>
            </a:fld>
            <a:endParaRPr lang="en-US"/>
          </a:p>
        </p:txBody>
      </p:sp>
      <p:sp>
        <p:nvSpPr>
          <p:cNvPr id="4" name="Content Placeholder 2">
            <a:extLst>
              <a:ext uri="{FF2B5EF4-FFF2-40B4-BE49-F238E27FC236}">
                <a16:creationId xmlns:a16="http://schemas.microsoft.com/office/drawing/2014/main" id="{6D2F5FC2-B3D4-3E9B-FF7E-5900501EFA71}"/>
              </a:ext>
            </a:extLst>
          </p:cNvPr>
          <p:cNvSpPr txBox="1">
            <a:spLocks/>
          </p:cNvSpPr>
          <p:nvPr/>
        </p:nvSpPr>
        <p:spPr>
          <a:xfrm>
            <a:off x="457200" y="1285875"/>
            <a:ext cx="8229600" cy="1057213"/>
          </a:xfrm>
          <a:prstGeom prst="rect">
            <a:avLst/>
          </a:prstGeom>
        </p:spPr>
        <p:txBody>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800" kern="1200" baseline="0">
                <a:solidFill>
                  <a:schemeClr val="tx2"/>
                </a:solidFill>
                <a:latin typeface="Amazon Ember Display" panose="020F0603020204020204" pitchFamily="34" charset="0"/>
                <a:ea typeface="+mn-ea"/>
                <a:cs typeface="+mn-cs"/>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400" kern="1200" baseline="0">
                <a:solidFill>
                  <a:schemeClr val="tx2"/>
                </a:solidFill>
                <a:latin typeface="Amazon Ember Display" panose="020F0603020204020204" pitchFamily="34" charset="0"/>
                <a:ea typeface="+mn-ea"/>
                <a:cs typeface="+mn-cs"/>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2000" kern="1200" baseline="0">
                <a:solidFill>
                  <a:schemeClr val="tx2"/>
                </a:solidFill>
                <a:latin typeface="Amazon Ember Display" panose="020F0603020204020204" pitchFamily="34" charset="0"/>
                <a:ea typeface="+mn-ea"/>
                <a:cs typeface="+mn-cs"/>
              </a:defRPr>
            </a:lvl3pPr>
            <a:lvl4pPr marL="103028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2"/>
                </a:solidFill>
                <a:latin typeface="Amazon Ember Display" panose="020F0603020204020204" pitchFamily="34" charset="0"/>
                <a:ea typeface="+mn-ea"/>
                <a:cs typeface="+mn-cs"/>
              </a:defRPr>
            </a:lvl4pPr>
            <a:lvl5pPr marL="120173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2"/>
                </a:solidFill>
                <a:latin typeface="Amazon Ember Display" panose="020F06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chemeClr val="tx1"/>
                </a:solidFill>
              </a:rPr>
              <a:t>Feature mapping</a:t>
            </a:r>
          </a:p>
          <a:p>
            <a:r>
              <a:rPr lang="en-US" sz="2100" b="1" u="sng" dirty="0">
                <a:solidFill>
                  <a:schemeClr val="tx1"/>
                </a:solidFill>
              </a:rPr>
              <a:t>Type compatibility check</a:t>
            </a:r>
          </a:p>
        </p:txBody>
      </p:sp>
    </p:spTree>
    <p:extLst>
      <p:ext uri="{BB962C8B-B14F-4D97-AF65-F5344CB8AC3E}">
        <p14:creationId xmlns:p14="http://schemas.microsoft.com/office/powerpoint/2010/main" val="769606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ight Arrow 12">
            <a:extLst>
              <a:ext uri="{FF2B5EF4-FFF2-40B4-BE49-F238E27FC236}">
                <a16:creationId xmlns:a16="http://schemas.microsoft.com/office/drawing/2014/main" id="{034F6DE8-C0BB-4B3B-E48D-244E0E922789}"/>
              </a:ext>
            </a:extLst>
          </p:cNvPr>
          <p:cNvSpPr/>
          <p:nvPr/>
        </p:nvSpPr>
        <p:spPr>
          <a:xfrm>
            <a:off x="5030971" y="2112383"/>
            <a:ext cx="1621911" cy="423836"/>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(De)serialization</a:t>
            </a:r>
          </a:p>
        </p:txBody>
      </p:sp>
      <p:sp>
        <p:nvSpPr>
          <p:cNvPr id="2" name="Title 1">
            <a:extLst>
              <a:ext uri="{FF2B5EF4-FFF2-40B4-BE49-F238E27FC236}">
                <a16:creationId xmlns:a16="http://schemas.microsoft.com/office/drawing/2014/main" id="{60315210-FD93-0F3E-489F-53FDC7508198}"/>
              </a:ext>
            </a:extLst>
          </p:cNvPr>
          <p:cNvSpPr>
            <a:spLocks noGrp="1"/>
          </p:cNvSpPr>
          <p:nvPr>
            <p:ph type="title"/>
          </p:nvPr>
        </p:nvSpPr>
        <p:spPr/>
        <p:txBody>
          <a:bodyPr/>
          <a:lstStyle/>
          <a:p>
            <a:r>
              <a:rPr lang="en-US" dirty="0"/>
              <a:t>Constructing Oracle for Type Compat. Functions</a:t>
            </a:r>
          </a:p>
        </p:txBody>
      </p:sp>
      <p:sp>
        <p:nvSpPr>
          <p:cNvPr id="3" name="Slide Number Placeholder 2">
            <a:extLst>
              <a:ext uri="{FF2B5EF4-FFF2-40B4-BE49-F238E27FC236}">
                <a16:creationId xmlns:a16="http://schemas.microsoft.com/office/drawing/2014/main" id="{05CA39E2-8ECE-845D-B724-64CE73273832}"/>
              </a:ext>
            </a:extLst>
          </p:cNvPr>
          <p:cNvSpPr>
            <a:spLocks noGrp="1"/>
          </p:cNvSpPr>
          <p:nvPr>
            <p:ph type="sldNum" sz="quarter" idx="12"/>
          </p:nvPr>
        </p:nvSpPr>
        <p:spPr/>
        <p:txBody>
          <a:bodyPr/>
          <a:lstStyle/>
          <a:p>
            <a:fld id="{EB4B8DE2-A4E8-46E4-8BBF-D75455EFF32C}" type="slidenum">
              <a:rPr lang="en-US" smtClean="0"/>
              <a:pPr/>
              <a:t>13</a:t>
            </a:fld>
            <a:endParaRPr lang="en-US"/>
          </a:p>
        </p:txBody>
      </p:sp>
      <p:grpSp>
        <p:nvGrpSpPr>
          <p:cNvPr id="9" name="Group 8">
            <a:extLst>
              <a:ext uri="{FF2B5EF4-FFF2-40B4-BE49-F238E27FC236}">
                <a16:creationId xmlns:a16="http://schemas.microsoft.com/office/drawing/2014/main" id="{C0B92EB6-F9EA-7BAF-5D23-0781BD428420}"/>
              </a:ext>
            </a:extLst>
          </p:cNvPr>
          <p:cNvGrpSpPr/>
          <p:nvPr/>
        </p:nvGrpSpPr>
        <p:grpSpPr>
          <a:xfrm>
            <a:off x="1182311" y="2022142"/>
            <a:ext cx="657146" cy="643597"/>
            <a:chOff x="2036044" y="2517971"/>
            <a:chExt cx="876194" cy="858129"/>
          </a:xfrm>
        </p:grpSpPr>
        <p:sp>
          <p:nvSpPr>
            <p:cNvPr id="4" name="Vertical Scroll 3">
              <a:extLst>
                <a:ext uri="{FF2B5EF4-FFF2-40B4-BE49-F238E27FC236}">
                  <a16:creationId xmlns:a16="http://schemas.microsoft.com/office/drawing/2014/main" id="{1A4A942E-AE73-3F0F-DE49-E5DB2FC6FFD3}"/>
                </a:ext>
              </a:extLst>
            </p:cNvPr>
            <p:cNvSpPr/>
            <p:nvPr/>
          </p:nvSpPr>
          <p:spPr>
            <a:xfrm>
              <a:off x="2036044" y="2517971"/>
              <a:ext cx="876194" cy="793803"/>
            </a:xfrm>
            <a:prstGeom prst="verticalScroll">
              <a:avLst/>
            </a:prstGeom>
            <a:solidFill>
              <a:schemeClr val="tx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50" dirty="0"/>
            </a:p>
          </p:txBody>
        </p:sp>
        <p:pic>
          <p:nvPicPr>
            <p:cNvPr id="5" name="Graphic 4">
              <a:extLst>
                <a:ext uri="{FF2B5EF4-FFF2-40B4-BE49-F238E27FC236}">
                  <a16:creationId xmlns:a16="http://schemas.microsoft.com/office/drawing/2014/main" id="{C3CA25C4-DB75-C610-7457-50D91D41695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23669" y="2976027"/>
              <a:ext cx="488333" cy="400073"/>
            </a:xfrm>
            <a:prstGeom prst="rect">
              <a:avLst/>
            </a:prstGeom>
          </p:spPr>
        </p:pic>
      </p:grpSp>
      <p:sp>
        <p:nvSpPr>
          <p:cNvPr id="10" name="TextBox 9">
            <a:extLst>
              <a:ext uri="{FF2B5EF4-FFF2-40B4-BE49-F238E27FC236}">
                <a16:creationId xmlns:a16="http://schemas.microsoft.com/office/drawing/2014/main" id="{12FF08E8-6994-2F58-D7A1-CC6D6BB865B6}"/>
              </a:ext>
            </a:extLst>
          </p:cNvPr>
          <p:cNvSpPr txBox="1"/>
          <p:nvPr/>
        </p:nvSpPr>
        <p:spPr>
          <a:xfrm>
            <a:off x="3288193" y="3007261"/>
            <a:ext cx="1748170" cy="253916"/>
          </a:xfrm>
          <a:prstGeom prst="rect">
            <a:avLst/>
          </a:prstGeom>
          <a:noFill/>
        </p:spPr>
        <p:txBody>
          <a:bodyPr wrap="square" rtlCol="0">
            <a:spAutoFit/>
          </a:bodyPr>
          <a:lstStyle/>
          <a:p>
            <a:pPr algn="ctr"/>
            <a:r>
              <a:rPr lang="en-US" sz="1050" dirty="0">
                <a:latin typeface="Amazon Ember" panose="020B0603020204020204" pitchFamily="34" charset="0"/>
                <a:ea typeface="Amazon Ember" panose="020B0603020204020204" pitchFamily="34" charset="0"/>
                <a:cs typeface="Amazon Ember" panose="020B0603020204020204" pitchFamily="34" charset="0"/>
              </a:rPr>
              <a:t>Execution snapshots</a:t>
            </a:r>
          </a:p>
        </p:txBody>
      </p:sp>
      <p:sp>
        <p:nvSpPr>
          <p:cNvPr id="12" name="TextBox 11">
            <a:extLst>
              <a:ext uri="{FF2B5EF4-FFF2-40B4-BE49-F238E27FC236}">
                <a16:creationId xmlns:a16="http://schemas.microsoft.com/office/drawing/2014/main" id="{6945A573-E308-B055-B753-1C3B8DF2DAEF}"/>
              </a:ext>
            </a:extLst>
          </p:cNvPr>
          <p:cNvSpPr txBox="1"/>
          <p:nvPr/>
        </p:nvSpPr>
        <p:spPr>
          <a:xfrm>
            <a:off x="642078" y="3007261"/>
            <a:ext cx="1748170" cy="253916"/>
          </a:xfrm>
          <a:prstGeom prst="rect">
            <a:avLst/>
          </a:prstGeom>
          <a:noFill/>
        </p:spPr>
        <p:txBody>
          <a:bodyPr wrap="square" rtlCol="0">
            <a:spAutoFit/>
          </a:bodyPr>
          <a:lstStyle/>
          <a:p>
            <a:pPr algn="ctr"/>
            <a:r>
              <a:rPr lang="en-US" sz="1050" dirty="0">
                <a:latin typeface="Amazon Ember" panose="020B0603020204020204" pitchFamily="34" charset="0"/>
                <a:ea typeface="Amazon Ember" panose="020B0603020204020204" pitchFamily="34" charset="0"/>
                <a:cs typeface="Amazon Ember" panose="020B0603020204020204" pitchFamily="34" charset="0"/>
              </a:rPr>
              <a:t>Unit tests</a:t>
            </a:r>
          </a:p>
        </p:txBody>
      </p:sp>
      <p:pic>
        <p:nvPicPr>
          <p:cNvPr id="14" name="Graphic 13">
            <a:extLst>
              <a:ext uri="{FF2B5EF4-FFF2-40B4-BE49-F238E27FC236}">
                <a16:creationId xmlns:a16="http://schemas.microsoft.com/office/drawing/2014/main" id="{D1BD0A3C-F84A-F1A0-9937-01E9358CF4C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84852" y="1311072"/>
            <a:ext cx="851822" cy="851822"/>
          </a:xfrm>
          <a:prstGeom prst="rect">
            <a:avLst/>
          </a:prstGeom>
        </p:spPr>
      </p:pic>
      <p:sp>
        <p:nvSpPr>
          <p:cNvPr id="18" name="Rectangle 17">
            <a:extLst>
              <a:ext uri="{FF2B5EF4-FFF2-40B4-BE49-F238E27FC236}">
                <a16:creationId xmlns:a16="http://schemas.microsoft.com/office/drawing/2014/main" id="{A91BAA45-125B-8D4D-F767-9F3A34CE2F86}"/>
              </a:ext>
            </a:extLst>
          </p:cNvPr>
          <p:cNvSpPr/>
          <p:nvPr/>
        </p:nvSpPr>
        <p:spPr>
          <a:xfrm>
            <a:off x="6770828" y="1754431"/>
            <a:ext cx="1748170" cy="1093451"/>
          </a:xfrm>
          <a:prstGeom prst="rect">
            <a:avLst/>
          </a:prstGeom>
          <a:solidFill>
            <a:schemeClr val="tx2"/>
          </a:solidFill>
        </p:spPr>
        <p:style>
          <a:lnRef idx="2">
            <a:schemeClr val="dk1"/>
          </a:lnRef>
          <a:fillRef idx="1">
            <a:schemeClr val="lt1"/>
          </a:fillRef>
          <a:effectRef idx="0">
            <a:schemeClr val="dk1"/>
          </a:effectRef>
          <a:fontRef idx="minor">
            <a:schemeClr val="dk1"/>
          </a:fontRef>
        </p:style>
        <p:txBody>
          <a:bodyPr rtlCol="0" anchor="ctr"/>
          <a:lstStyle/>
          <a:p>
            <a:endParaRPr lang="en-US" sz="1275"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9" name="TextBox 18">
            <a:extLst>
              <a:ext uri="{FF2B5EF4-FFF2-40B4-BE49-F238E27FC236}">
                <a16:creationId xmlns:a16="http://schemas.microsoft.com/office/drawing/2014/main" id="{85DFAA48-38D3-4481-AC30-2B9F5951E6D0}"/>
              </a:ext>
            </a:extLst>
          </p:cNvPr>
          <p:cNvSpPr txBox="1"/>
          <p:nvPr/>
        </p:nvSpPr>
        <p:spPr>
          <a:xfrm>
            <a:off x="6930210" y="1388590"/>
            <a:ext cx="1481960" cy="253916"/>
          </a:xfrm>
          <a:prstGeom prst="rect">
            <a:avLst/>
          </a:prstGeom>
          <a:noFill/>
        </p:spPr>
        <p:txBody>
          <a:bodyPr wrap="square" rtlCol="0">
            <a:spAutoFit/>
          </a:bodyPr>
          <a:lstStyle/>
          <a:p>
            <a:pPr algn="ctr"/>
            <a:r>
              <a:rPr lang="en-US" sz="1050" dirty="0">
                <a:latin typeface="Arial Rounded MT Bold" panose="020F0704030504030204" pitchFamily="34" charset="77"/>
                <a:ea typeface="Amazon Ember" panose="020B0603020204020204" pitchFamily="34" charset="0"/>
                <a:cs typeface="Amazon Ember" panose="020B0603020204020204" pitchFamily="34" charset="0"/>
              </a:rPr>
              <a:t>Test harnesses</a:t>
            </a:r>
          </a:p>
        </p:txBody>
      </p:sp>
      <p:sp>
        <p:nvSpPr>
          <p:cNvPr id="20" name="Rounded Rectangle 19">
            <a:extLst>
              <a:ext uri="{FF2B5EF4-FFF2-40B4-BE49-F238E27FC236}">
                <a16:creationId xmlns:a16="http://schemas.microsoft.com/office/drawing/2014/main" id="{54E3CD8E-7A36-446E-8811-513826E26CB5}"/>
              </a:ext>
            </a:extLst>
          </p:cNvPr>
          <p:cNvSpPr/>
          <p:nvPr/>
        </p:nvSpPr>
        <p:spPr>
          <a:xfrm>
            <a:off x="6899893" y="1935099"/>
            <a:ext cx="1512277" cy="284871"/>
          </a:xfrm>
          <a:prstGeom prst="roundRect">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sz="1050" dirty="0">
                <a:latin typeface="Apple Chancery" panose="03020702040506060504" pitchFamily="66" charset="-79"/>
                <a:cs typeface="Apple Chancery" panose="03020702040506060504" pitchFamily="66" charset="-79"/>
              </a:rPr>
              <a:t>o’ = f(</a:t>
            </a:r>
            <a:r>
              <a:rPr lang="en-US" sz="1050" dirty="0" err="1">
                <a:latin typeface="Apple Chancery" panose="03020702040506060504" pitchFamily="66" charset="-79"/>
                <a:cs typeface="Apple Chancery" panose="03020702040506060504" pitchFamily="66" charset="-79"/>
              </a:rPr>
              <a:t>i</a:t>
            </a:r>
            <a:r>
              <a:rPr lang="en-US" sz="1050" dirty="0">
                <a:latin typeface="Apple Chancery" panose="03020702040506060504" pitchFamily="66" charset="-79"/>
                <a:cs typeface="Apple Chancery" panose="03020702040506060504" pitchFamily="66" charset="-79"/>
              </a:rPr>
              <a:t>)</a:t>
            </a:r>
          </a:p>
        </p:txBody>
      </p:sp>
      <p:sp>
        <p:nvSpPr>
          <p:cNvPr id="22" name="Rounded Rectangle 21">
            <a:extLst>
              <a:ext uri="{FF2B5EF4-FFF2-40B4-BE49-F238E27FC236}">
                <a16:creationId xmlns:a16="http://schemas.microsoft.com/office/drawing/2014/main" id="{2C2202B6-B318-1D51-11E8-C5D159BCB99F}"/>
              </a:ext>
            </a:extLst>
          </p:cNvPr>
          <p:cNvSpPr/>
          <p:nvPr/>
        </p:nvSpPr>
        <p:spPr>
          <a:xfrm>
            <a:off x="6888775" y="2380868"/>
            <a:ext cx="1512277" cy="284871"/>
          </a:xfrm>
          <a:prstGeom prst="roundRect">
            <a:avLst/>
          </a:prstGeom>
          <a:solidFill>
            <a:schemeClr val="accent3">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sz="1050" dirty="0">
                <a:latin typeface="Apple Chancery" panose="03020702040506060504" pitchFamily="66" charset="-79"/>
                <a:cs typeface="Apple Chancery" panose="03020702040506060504" pitchFamily="66" charset="-79"/>
              </a:rPr>
              <a:t>o = o’?</a:t>
            </a:r>
          </a:p>
        </p:txBody>
      </p:sp>
      <p:sp>
        <p:nvSpPr>
          <p:cNvPr id="23" name="TextBox 22">
            <a:extLst>
              <a:ext uri="{FF2B5EF4-FFF2-40B4-BE49-F238E27FC236}">
                <a16:creationId xmlns:a16="http://schemas.microsoft.com/office/drawing/2014/main" id="{196E6832-3AF0-7033-D22B-CA5D75E395E7}"/>
              </a:ext>
            </a:extLst>
          </p:cNvPr>
          <p:cNvSpPr txBox="1"/>
          <p:nvPr/>
        </p:nvSpPr>
        <p:spPr>
          <a:xfrm>
            <a:off x="6652882" y="3045533"/>
            <a:ext cx="1748170" cy="253916"/>
          </a:xfrm>
          <a:prstGeom prst="rect">
            <a:avLst/>
          </a:prstGeom>
          <a:noFill/>
        </p:spPr>
        <p:txBody>
          <a:bodyPr wrap="square" rtlCol="0">
            <a:spAutoFit/>
          </a:bodyPr>
          <a:lstStyle/>
          <a:p>
            <a:pPr algn="ctr"/>
            <a:r>
              <a:rPr lang="en-US" sz="1050" dirty="0">
                <a:latin typeface="Amazon Ember" panose="020B0603020204020204" pitchFamily="34" charset="0"/>
                <a:ea typeface="Amazon Ember" panose="020B0603020204020204" pitchFamily="34" charset="0"/>
                <a:cs typeface="Amazon Ember" panose="020B0603020204020204" pitchFamily="34" charset="0"/>
              </a:rPr>
              <a:t>Differential tests</a:t>
            </a:r>
          </a:p>
        </p:txBody>
      </p:sp>
      <p:sp>
        <p:nvSpPr>
          <p:cNvPr id="8" name="TextBox 7">
            <a:extLst>
              <a:ext uri="{FF2B5EF4-FFF2-40B4-BE49-F238E27FC236}">
                <a16:creationId xmlns:a16="http://schemas.microsoft.com/office/drawing/2014/main" id="{CFDA578F-ACE1-E9ED-344C-A46C52C43906}"/>
              </a:ext>
            </a:extLst>
          </p:cNvPr>
          <p:cNvSpPr txBox="1"/>
          <p:nvPr/>
        </p:nvSpPr>
        <p:spPr>
          <a:xfrm>
            <a:off x="915865" y="3719771"/>
            <a:ext cx="5162551" cy="276999"/>
          </a:xfrm>
          <a:prstGeom prst="rect">
            <a:avLst/>
          </a:prstGeom>
          <a:noFill/>
        </p:spPr>
        <p:txBody>
          <a:bodyPr wrap="square" lIns="0" rIns="0" rtlCol="0">
            <a:spAutoFit/>
          </a:bodyPr>
          <a:lstStyle/>
          <a:p>
            <a:pPr algn="l"/>
            <a:r>
              <a:rPr lang="en-US" sz="1200" dirty="0"/>
              <a:t>We model side effects such as global states/input states mutations</a:t>
            </a:r>
          </a:p>
        </p:txBody>
      </p:sp>
      <p:sp>
        <p:nvSpPr>
          <p:cNvPr id="6" name="Rounded Rectangle 5">
            <a:extLst>
              <a:ext uri="{FF2B5EF4-FFF2-40B4-BE49-F238E27FC236}">
                <a16:creationId xmlns:a16="http://schemas.microsoft.com/office/drawing/2014/main" id="{7F1C35AF-89E2-92C7-35CF-115EC9F39896}"/>
              </a:ext>
            </a:extLst>
          </p:cNvPr>
          <p:cNvSpPr/>
          <p:nvPr/>
        </p:nvSpPr>
        <p:spPr>
          <a:xfrm>
            <a:off x="3319869" y="1988531"/>
            <a:ext cx="1512277" cy="769321"/>
          </a:xfrm>
          <a:prstGeom prst="roundRect">
            <a:avLst/>
          </a:prstGeom>
          <a:solidFill>
            <a:srgbClr val="00B0F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latin typeface="Apple Chancery" panose="03020702040506060504" pitchFamily="66" charset="-79"/>
                <a:cs typeface="Apple Chancery" panose="03020702040506060504" pitchFamily="66" charset="-79"/>
              </a:rPr>
              <a:t>(i</a:t>
            </a:r>
            <a:r>
              <a:rPr lang="en-US" baseline="-25000" dirty="0">
                <a:latin typeface="Apple Chancery" panose="03020702040506060504" pitchFamily="66" charset="-79"/>
                <a:cs typeface="Apple Chancery" panose="03020702040506060504" pitchFamily="66" charset="-79"/>
              </a:rPr>
              <a:t>1</a:t>
            </a:r>
            <a:r>
              <a:rPr lang="en-US" dirty="0">
                <a:latin typeface="Apple Chancery" panose="03020702040506060504" pitchFamily="66" charset="-79"/>
                <a:cs typeface="Apple Chancery" panose="03020702040506060504" pitchFamily="66" charset="-79"/>
              </a:rPr>
              <a:t>, o</a:t>
            </a:r>
            <a:r>
              <a:rPr lang="en-US" baseline="-25000" dirty="0">
                <a:latin typeface="Apple Chancery" panose="03020702040506060504" pitchFamily="66" charset="-79"/>
                <a:cs typeface="Apple Chancery" panose="03020702040506060504" pitchFamily="66" charset="-79"/>
              </a:rPr>
              <a:t>1</a:t>
            </a:r>
            <a:r>
              <a:rPr lang="en-US" dirty="0">
                <a:latin typeface="Apple Chancery" panose="03020702040506060504" pitchFamily="66" charset="-79"/>
                <a:cs typeface="Apple Chancery" panose="03020702040506060504" pitchFamily="66" charset="-79"/>
              </a:rPr>
              <a:t>)</a:t>
            </a:r>
          </a:p>
          <a:p>
            <a:pPr algn="ctr"/>
            <a:r>
              <a:rPr lang="en-US" dirty="0">
                <a:latin typeface="Apple Chancery" panose="03020702040506060504" pitchFamily="66" charset="-79"/>
                <a:cs typeface="Apple Chancery" panose="03020702040506060504" pitchFamily="66" charset="-79"/>
              </a:rPr>
              <a:t>(i</a:t>
            </a:r>
            <a:r>
              <a:rPr lang="en-US" baseline="-25000" dirty="0">
                <a:latin typeface="Apple Chancery" panose="03020702040506060504" pitchFamily="66" charset="-79"/>
                <a:cs typeface="Apple Chancery" panose="03020702040506060504" pitchFamily="66" charset="-79"/>
              </a:rPr>
              <a:t>2</a:t>
            </a:r>
            <a:r>
              <a:rPr lang="en-US" dirty="0">
                <a:latin typeface="Apple Chancery" panose="03020702040506060504" pitchFamily="66" charset="-79"/>
                <a:cs typeface="Apple Chancery" panose="03020702040506060504" pitchFamily="66" charset="-79"/>
              </a:rPr>
              <a:t>, o</a:t>
            </a:r>
            <a:r>
              <a:rPr lang="en-US" baseline="-25000" dirty="0">
                <a:latin typeface="Apple Chancery" panose="03020702040506060504" pitchFamily="66" charset="-79"/>
                <a:cs typeface="Apple Chancery" panose="03020702040506060504" pitchFamily="66" charset="-79"/>
              </a:rPr>
              <a:t>2</a:t>
            </a:r>
            <a:r>
              <a:rPr lang="en-US" dirty="0">
                <a:latin typeface="Apple Chancery" panose="03020702040506060504" pitchFamily="66" charset="-79"/>
                <a:cs typeface="Apple Chancery" panose="03020702040506060504" pitchFamily="66" charset="-79"/>
              </a:rPr>
              <a:t>)</a:t>
            </a:r>
          </a:p>
          <a:p>
            <a:pPr algn="ctr"/>
            <a:r>
              <a:rPr lang="en-US" dirty="0">
                <a:latin typeface="Apple Chancery" panose="03020702040506060504" pitchFamily="66" charset="-79"/>
                <a:cs typeface="Apple Chancery" panose="03020702040506060504" pitchFamily="66" charset="-79"/>
              </a:rPr>
              <a:t>…</a:t>
            </a:r>
          </a:p>
        </p:txBody>
      </p:sp>
      <p:sp>
        <p:nvSpPr>
          <p:cNvPr id="7" name="Right Arrow 6">
            <a:extLst>
              <a:ext uri="{FF2B5EF4-FFF2-40B4-BE49-F238E27FC236}">
                <a16:creationId xmlns:a16="http://schemas.microsoft.com/office/drawing/2014/main" id="{F25DA98D-9871-E40B-E7D6-B597DA5C212A}"/>
              </a:ext>
            </a:extLst>
          </p:cNvPr>
          <p:cNvSpPr/>
          <p:nvPr/>
        </p:nvSpPr>
        <p:spPr>
          <a:xfrm>
            <a:off x="2164484" y="2183984"/>
            <a:ext cx="777473" cy="39598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Exec.</a:t>
            </a:r>
          </a:p>
        </p:txBody>
      </p:sp>
      <p:pic>
        <p:nvPicPr>
          <p:cNvPr id="24" name="Picture 23">
            <a:extLst>
              <a:ext uri="{FF2B5EF4-FFF2-40B4-BE49-F238E27FC236}">
                <a16:creationId xmlns:a16="http://schemas.microsoft.com/office/drawing/2014/main" id="{27705386-D029-D3F5-0AC3-6E48C3BD7AB6}"/>
              </a:ext>
            </a:extLst>
          </p:cNvPr>
          <p:cNvPicPr>
            <a:picLocks noChangeAspect="1"/>
          </p:cNvPicPr>
          <p:nvPr/>
        </p:nvPicPr>
        <p:blipFill>
          <a:blip r:embed="rId5"/>
          <a:stretch>
            <a:fillRect/>
          </a:stretch>
        </p:blipFill>
        <p:spPr>
          <a:xfrm>
            <a:off x="6015005" y="1268016"/>
            <a:ext cx="861791" cy="572283"/>
          </a:xfrm>
          <a:prstGeom prst="rect">
            <a:avLst/>
          </a:prstGeom>
        </p:spPr>
      </p:pic>
      <p:sp>
        <p:nvSpPr>
          <p:cNvPr id="11" name="TextBox 10">
            <a:extLst>
              <a:ext uri="{FF2B5EF4-FFF2-40B4-BE49-F238E27FC236}">
                <a16:creationId xmlns:a16="http://schemas.microsoft.com/office/drawing/2014/main" id="{0EE161F4-4455-08FC-1CE5-F153A1E2B6CB}"/>
              </a:ext>
            </a:extLst>
          </p:cNvPr>
          <p:cNvSpPr txBox="1"/>
          <p:nvPr/>
        </p:nvSpPr>
        <p:spPr>
          <a:xfrm>
            <a:off x="6499123" y="3549445"/>
            <a:ext cx="2428567" cy="523220"/>
          </a:xfrm>
          <a:prstGeom prst="rect">
            <a:avLst/>
          </a:prstGeom>
          <a:noFill/>
        </p:spPr>
        <p:txBody>
          <a:bodyPr wrap="square" rtlCol="0">
            <a:spAutoFit/>
          </a:bodyPr>
          <a:lstStyle/>
          <a:p>
            <a:pPr algn="ctr"/>
            <a:r>
              <a:rPr lang="en-US" dirty="0">
                <a:solidFill>
                  <a:srgbClr val="FF0000"/>
                </a:solidFill>
              </a:rPr>
              <a:t>Go type and Rust type need to be interoperable</a:t>
            </a:r>
          </a:p>
        </p:txBody>
      </p:sp>
      <p:cxnSp>
        <p:nvCxnSpPr>
          <p:cNvPr id="16" name="Elbow Connector 15">
            <a:extLst>
              <a:ext uri="{FF2B5EF4-FFF2-40B4-BE49-F238E27FC236}">
                <a16:creationId xmlns:a16="http://schemas.microsoft.com/office/drawing/2014/main" id="{7F595913-8067-2866-3027-6E719E6311B8}"/>
              </a:ext>
            </a:extLst>
          </p:cNvPr>
          <p:cNvCxnSpPr>
            <a:cxnSpLocks/>
            <a:endCxn id="11" idx="1"/>
          </p:cNvCxnSpPr>
          <p:nvPr/>
        </p:nvCxnSpPr>
        <p:spPr>
          <a:xfrm rot="16200000" flipH="1">
            <a:off x="5449005" y="2760936"/>
            <a:ext cx="1352987" cy="747249"/>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556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p:bldP spid="18" grpId="0" animBg="1"/>
      <p:bldP spid="19" grpId="0"/>
      <p:bldP spid="20" grpId="0" animBg="1"/>
      <p:bldP spid="22" grpId="0" animBg="1"/>
      <p:bldP spid="23" grpId="0"/>
      <p:bldP spid="8" grpId="0"/>
      <p:bldP spid="6" grpId="0" animBg="1"/>
      <p:bldP spid="7"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4CB6C-2B89-4B82-AD11-1F275D4529DA}"/>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467247B7-957A-E948-A953-A3D44A6F8CFD}"/>
              </a:ext>
            </a:extLst>
          </p:cNvPr>
          <p:cNvSpPr txBox="1"/>
          <p:nvPr/>
        </p:nvSpPr>
        <p:spPr>
          <a:xfrm>
            <a:off x="1939580" y="2110087"/>
            <a:ext cx="2809934" cy="307777"/>
          </a:xfrm>
          <a:prstGeom prst="rect">
            <a:avLst/>
          </a:prstGeom>
          <a:noFill/>
        </p:spPr>
        <p:txBody>
          <a:bodyPr wrap="square" rtlCol="0">
            <a:spAutoFit/>
          </a:bodyPr>
          <a:lstStyle/>
          <a:p>
            <a:r>
              <a:rPr lang="en-US" dirty="0" err="1">
                <a:latin typeface="Miriam Fixed" panose="020F0502020204030204" pitchFamily="34" charset="0"/>
                <a:cs typeface="Miriam Fixed" panose="020F0502020204030204" pitchFamily="34" charset="0"/>
              </a:rPr>
              <a:t>func</a:t>
            </a:r>
            <a:r>
              <a:rPr lang="en-US" dirty="0">
                <a:latin typeface="Miriam Fixed" panose="020F0502020204030204" pitchFamily="34" charset="0"/>
                <a:cs typeface="Miriam Fixed" panose="020F0502020204030204" pitchFamily="34" charset="0"/>
              </a:rPr>
              <a:t> f(x []string) { … }</a:t>
            </a:r>
          </a:p>
        </p:txBody>
      </p:sp>
      <p:sp>
        <p:nvSpPr>
          <p:cNvPr id="14" name="TextBox 13">
            <a:extLst>
              <a:ext uri="{FF2B5EF4-FFF2-40B4-BE49-F238E27FC236}">
                <a16:creationId xmlns:a16="http://schemas.microsoft.com/office/drawing/2014/main" id="{0874D6FC-61A7-B19B-03F0-E10E0AC293A2}"/>
              </a:ext>
            </a:extLst>
          </p:cNvPr>
          <p:cNvSpPr txBox="1"/>
          <p:nvPr/>
        </p:nvSpPr>
        <p:spPr>
          <a:xfrm>
            <a:off x="5464404" y="2111520"/>
            <a:ext cx="3012621" cy="307777"/>
          </a:xfrm>
          <a:prstGeom prst="rect">
            <a:avLst/>
          </a:prstGeom>
          <a:noFill/>
        </p:spPr>
        <p:txBody>
          <a:bodyPr wrap="square" rtlCol="0">
            <a:spAutoFit/>
          </a:bodyPr>
          <a:lstStyle/>
          <a:p>
            <a:r>
              <a:rPr lang="en-US" dirty="0" err="1">
                <a:latin typeface="Miriam Fixed" panose="020F0502020204030204" pitchFamily="34" charset="0"/>
                <a:cs typeface="Miriam Fixed" panose="020F0502020204030204" pitchFamily="34" charset="0"/>
              </a:rPr>
              <a:t>fn</a:t>
            </a:r>
            <a:r>
              <a:rPr lang="en-US" dirty="0">
                <a:latin typeface="Miriam Fixed" panose="020F0502020204030204" pitchFamily="34" charset="0"/>
                <a:cs typeface="Miriam Fixed" panose="020F0502020204030204" pitchFamily="34" charset="0"/>
              </a:rPr>
              <a:t> f(x: Vec&lt;String&gt;) { … }</a:t>
            </a:r>
          </a:p>
        </p:txBody>
      </p:sp>
      <p:sp>
        <p:nvSpPr>
          <p:cNvPr id="7" name="TextBox 6">
            <a:extLst>
              <a:ext uri="{FF2B5EF4-FFF2-40B4-BE49-F238E27FC236}">
                <a16:creationId xmlns:a16="http://schemas.microsoft.com/office/drawing/2014/main" id="{6705E75E-478E-3DA2-205A-F127C1ACAD24}"/>
              </a:ext>
            </a:extLst>
          </p:cNvPr>
          <p:cNvSpPr txBox="1"/>
          <p:nvPr/>
        </p:nvSpPr>
        <p:spPr>
          <a:xfrm>
            <a:off x="219774" y="1788356"/>
            <a:ext cx="1376434" cy="954107"/>
          </a:xfrm>
          <a:prstGeom prst="rect">
            <a:avLst/>
          </a:prstGeom>
          <a:noFill/>
        </p:spPr>
        <p:txBody>
          <a:bodyPr wrap="square" rtlCol="0">
            <a:spAutoFit/>
          </a:bodyPr>
          <a:lstStyle/>
          <a:p>
            <a:r>
              <a:rPr lang="en-US" dirty="0">
                <a:latin typeface="Miriam Fixed" panose="020F0502020204030204" pitchFamily="34" charset="0"/>
                <a:cs typeface="Miriam Fixed" panose="020F0502020204030204" pitchFamily="34" charset="0"/>
              </a:rPr>
              <a:t>null</a:t>
            </a:r>
          </a:p>
          <a:p>
            <a:r>
              <a:rPr lang="en-US" dirty="0">
                <a:latin typeface="Miriam Fixed" panose="020F0502020204030204" pitchFamily="34" charset="0"/>
                <a:cs typeface="Miriam Fixed" panose="020F0502020204030204" pitchFamily="34" charset="0"/>
              </a:rPr>
              <a:t>[]</a:t>
            </a:r>
          </a:p>
          <a:p>
            <a:r>
              <a:rPr lang="en-US" dirty="0">
                <a:latin typeface="Miriam Fixed" panose="020F0502020204030204" pitchFamily="34" charset="0"/>
                <a:cs typeface="Miriam Fixed" panose="020F0502020204030204" pitchFamily="34" charset="0"/>
              </a:rPr>
              <a:t>[“x”, “y”]</a:t>
            </a:r>
          </a:p>
          <a:p>
            <a:r>
              <a:rPr lang="en-US" dirty="0">
                <a:latin typeface="Miriam Fixed" panose="020F0502020204030204" pitchFamily="34" charset="0"/>
                <a:cs typeface="Miriam Fixed" panose="020F0502020204030204" pitchFamily="34" charset="0"/>
              </a:rPr>
              <a:t>[“</a:t>
            </a:r>
            <a:r>
              <a:rPr lang="en-US" dirty="0" err="1">
                <a:latin typeface="Miriam Fixed" panose="020F0502020204030204" pitchFamily="34" charset="0"/>
                <a:cs typeface="Miriam Fixed" panose="020F0502020204030204" pitchFamily="34" charset="0"/>
              </a:rPr>
              <a:t>xyz</a:t>
            </a:r>
            <a:r>
              <a:rPr lang="en-US" dirty="0">
                <a:latin typeface="Miriam Fixed" panose="020F0502020204030204" pitchFamily="34" charset="0"/>
                <a:cs typeface="Miriam Fixed" panose="020F0502020204030204" pitchFamily="34" charset="0"/>
              </a:rPr>
              <a:t>”]</a:t>
            </a:r>
          </a:p>
        </p:txBody>
      </p:sp>
      <p:sp>
        <p:nvSpPr>
          <p:cNvPr id="2" name="Title 1">
            <a:extLst>
              <a:ext uri="{FF2B5EF4-FFF2-40B4-BE49-F238E27FC236}">
                <a16:creationId xmlns:a16="http://schemas.microsoft.com/office/drawing/2014/main" id="{5683CE3B-596B-D614-AAC5-116ACAF0E7F5}"/>
              </a:ext>
            </a:extLst>
          </p:cNvPr>
          <p:cNvSpPr>
            <a:spLocks noGrp="1"/>
          </p:cNvSpPr>
          <p:nvPr>
            <p:ph type="title"/>
          </p:nvPr>
        </p:nvSpPr>
        <p:spPr>
          <a:xfrm>
            <a:off x="457200" y="685801"/>
            <a:ext cx="8229600" cy="401648"/>
          </a:xfrm>
        </p:spPr>
        <p:txBody>
          <a:bodyPr/>
          <a:lstStyle/>
          <a:p>
            <a:r>
              <a:rPr lang="en-US" dirty="0"/>
              <a:t>Incompatible type</a:t>
            </a:r>
          </a:p>
        </p:txBody>
      </p:sp>
      <p:sp>
        <p:nvSpPr>
          <p:cNvPr id="3" name="Slide Number Placeholder 2">
            <a:extLst>
              <a:ext uri="{FF2B5EF4-FFF2-40B4-BE49-F238E27FC236}">
                <a16:creationId xmlns:a16="http://schemas.microsoft.com/office/drawing/2014/main" id="{D316B748-0CAA-6796-8DA9-CA2326B36461}"/>
              </a:ext>
            </a:extLst>
          </p:cNvPr>
          <p:cNvSpPr>
            <a:spLocks noGrp="1"/>
          </p:cNvSpPr>
          <p:nvPr>
            <p:ph type="sldNum" sz="quarter" idx="12"/>
          </p:nvPr>
        </p:nvSpPr>
        <p:spPr/>
        <p:txBody>
          <a:bodyPr/>
          <a:lstStyle/>
          <a:p>
            <a:fld id="{EB4B8DE2-A4E8-46E4-8BBF-D75455EFF32C}" type="slidenum">
              <a:rPr lang="en-US" smtClean="0"/>
              <a:pPr/>
              <a:t>14</a:t>
            </a:fld>
            <a:endParaRPr lang="en-US"/>
          </a:p>
        </p:txBody>
      </p:sp>
      <p:sp>
        <p:nvSpPr>
          <p:cNvPr id="10" name="Right Brace 9">
            <a:extLst>
              <a:ext uri="{FF2B5EF4-FFF2-40B4-BE49-F238E27FC236}">
                <a16:creationId xmlns:a16="http://schemas.microsoft.com/office/drawing/2014/main" id="{0B32A708-61FC-FB46-4FCC-8D7998FAF2FB}"/>
              </a:ext>
            </a:extLst>
          </p:cNvPr>
          <p:cNvSpPr/>
          <p:nvPr/>
        </p:nvSpPr>
        <p:spPr>
          <a:xfrm>
            <a:off x="1642207" y="1836497"/>
            <a:ext cx="146296" cy="843825"/>
          </a:xfrm>
          <a:prstGeom prst="rightBrace">
            <a:avLst>
              <a:gd name="adj1" fmla="val 74122"/>
              <a:gd name="adj2" fmla="val 50000"/>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22" name="TextBox 21">
            <a:extLst>
              <a:ext uri="{FF2B5EF4-FFF2-40B4-BE49-F238E27FC236}">
                <a16:creationId xmlns:a16="http://schemas.microsoft.com/office/drawing/2014/main" id="{66518082-A03B-E080-E8C5-80950487706D}"/>
              </a:ext>
            </a:extLst>
          </p:cNvPr>
          <p:cNvSpPr txBox="1"/>
          <p:nvPr/>
        </p:nvSpPr>
        <p:spPr>
          <a:xfrm>
            <a:off x="5464405" y="1638167"/>
            <a:ext cx="2840774" cy="276999"/>
          </a:xfrm>
          <a:prstGeom prst="rect">
            <a:avLst/>
          </a:prstGeom>
          <a:noFill/>
        </p:spPr>
        <p:txBody>
          <a:bodyPr wrap="square" lIns="0" rIns="0" rtlCol="0">
            <a:spAutoFit/>
          </a:bodyPr>
          <a:lstStyle/>
          <a:p>
            <a:pPr algn="l"/>
            <a:r>
              <a:rPr lang="en-US" sz="1200" dirty="0"/>
              <a:t>Crashing equivalence checking oracle!</a:t>
            </a:r>
          </a:p>
        </p:txBody>
      </p:sp>
      <p:sp>
        <p:nvSpPr>
          <p:cNvPr id="23" name="Rectangle 22">
            <a:extLst>
              <a:ext uri="{FF2B5EF4-FFF2-40B4-BE49-F238E27FC236}">
                <a16:creationId xmlns:a16="http://schemas.microsoft.com/office/drawing/2014/main" id="{E74BF444-D8F4-F41C-6188-DA8F840C5924}"/>
              </a:ext>
            </a:extLst>
          </p:cNvPr>
          <p:cNvSpPr/>
          <p:nvPr/>
        </p:nvSpPr>
        <p:spPr>
          <a:xfrm>
            <a:off x="288549" y="1776666"/>
            <a:ext cx="469466" cy="274629"/>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34290" rIns="34290" rtlCol="0" anchor="ctr"/>
          <a:lstStyle/>
          <a:p>
            <a:pPr algn="ctr"/>
            <a:endParaRPr lang="en-US" sz="1050" dirty="0" err="1">
              <a:solidFill>
                <a:schemeClr val="tx1"/>
              </a:solidFill>
            </a:endParaRPr>
          </a:p>
        </p:txBody>
      </p:sp>
      <p:pic>
        <p:nvPicPr>
          <p:cNvPr id="4" name="Graphic 3">
            <a:extLst>
              <a:ext uri="{FF2B5EF4-FFF2-40B4-BE49-F238E27FC236}">
                <a16:creationId xmlns:a16="http://schemas.microsoft.com/office/drawing/2014/main" id="{04C37F74-C586-A0F7-0943-281D5D724E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9287" y="1215600"/>
            <a:ext cx="851822" cy="851822"/>
          </a:xfrm>
          <a:prstGeom prst="rect">
            <a:avLst/>
          </a:prstGeom>
        </p:spPr>
      </p:pic>
      <p:pic>
        <p:nvPicPr>
          <p:cNvPr id="5" name="Picture 4">
            <a:extLst>
              <a:ext uri="{FF2B5EF4-FFF2-40B4-BE49-F238E27FC236}">
                <a16:creationId xmlns:a16="http://schemas.microsoft.com/office/drawing/2014/main" id="{877D9ADA-387F-BFBD-78F7-86C9BEC9DA00}"/>
              </a:ext>
            </a:extLst>
          </p:cNvPr>
          <p:cNvPicPr>
            <a:picLocks noChangeAspect="1"/>
          </p:cNvPicPr>
          <p:nvPr/>
        </p:nvPicPr>
        <p:blipFill>
          <a:blip r:embed="rId5"/>
          <a:stretch>
            <a:fillRect/>
          </a:stretch>
        </p:blipFill>
        <p:spPr>
          <a:xfrm>
            <a:off x="8099329" y="1490525"/>
            <a:ext cx="861791" cy="572283"/>
          </a:xfrm>
          <a:prstGeom prst="rect">
            <a:avLst/>
          </a:prstGeom>
        </p:spPr>
      </p:pic>
      <p:sp>
        <p:nvSpPr>
          <p:cNvPr id="6" name="TextBox 5">
            <a:extLst>
              <a:ext uri="{FF2B5EF4-FFF2-40B4-BE49-F238E27FC236}">
                <a16:creationId xmlns:a16="http://schemas.microsoft.com/office/drawing/2014/main" id="{C2FAAE0F-825F-083A-25D7-3F76148B9AB3}"/>
              </a:ext>
            </a:extLst>
          </p:cNvPr>
          <p:cNvSpPr txBox="1"/>
          <p:nvPr/>
        </p:nvSpPr>
        <p:spPr>
          <a:xfrm>
            <a:off x="780757" y="3355144"/>
            <a:ext cx="7524422" cy="1015663"/>
          </a:xfrm>
          <a:prstGeom prst="rect">
            <a:avLst/>
          </a:prstGeom>
          <a:noFill/>
        </p:spPr>
        <p:txBody>
          <a:bodyPr wrap="square" lIns="0" rIns="0" rtlCol="0">
            <a:spAutoFit/>
          </a:bodyPr>
          <a:lstStyle/>
          <a:p>
            <a:pPr algn="l"/>
            <a:r>
              <a:rPr lang="en-US" sz="1200" b="1" dirty="0"/>
              <a:t>Type Compatibility</a:t>
            </a:r>
            <a:r>
              <a:rPr lang="en-US" sz="1200" dirty="0"/>
              <a:t>: any feasible value that can inhabit a type in the original Go project should also be able to inhabit the corresponding type in the translated Rust project, and vice versa</a:t>
            </a:r>
          </a:p>
          <a:p>
            <a:endParaRPr lang="en-US" sz="1200" dirty="0"/>
          </a:p>
          <a:p>
            <a:pPr marL="214313" indent="-214313">
              <a:buFont typeface="Arial" panose="020B0604020202020204" pitchFamily="34" charset="0"/>
              <a:buChar char="•"/>
            </a:pPr>
            <a:r>
              <a:rPr lang="en-US" sz="1200" dirty="0"/>
              <a:t>Filter out wrong translation early</a:t>
            </a:r>
          </a:p>
          <a:p>
            <a:pPr marL="214313" indent="-214313">
              <a:buFont typeface="Arial" panose="020B0604020202020204" pitchFamily="34" charset="0"/>
              <a:buChar char="•"/>
            </a:pPr>
            <a:r>
              <a:rPr lang="en-US" sz="1200" dirty="0"/>
              <a:t>Ensuring construction of differential tests without crashing</a:t>
            </a:r>
          </a:p>
        </p:txBody>
      </p:sp>
      <p:pic>
        <p:nvPicPr>
          <p:cNvPr id="8" name="Graphic 7" descr="Close with solid fill">
            <a:extLst>
              <a:ext uri="{FF2B5EF4-FFF2-40B4-BE49-F238E27FC236}">
                <a16:creationId xmlns:a16="http://schemas.microsoft.com/office/drawing/2014/main" id="{98A1F2A0-08A9-1D6E-DE95-5F0667C852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9187" y="2287813"/>
            <a:ext cx="685800" cy="685800"/>
          </a:xfrm>
          <a:prstGeom prst="rect">
            <a:avLst/>
          </a:prstGeom>
        </p:spPr>
      </p:pic>
      <p:sp>
        <p:nvSpPr>
          <p:cNvPr id="16" name="Right Arrow 15">
            <a:extLst>
              <a:ext uri="{FF2B5EF4-FFF2-40B4-BE49-F238E27FC236}">
                <a16:creationId xmlns:a16="http://schemas.microsoft.com/office/drawing/2014/main" id="{2A77F54A-B675-3AA2-5AAF-01B319D07948}"/>
              </a:ext>
            </a:extLst>
          </p:cNvPr>
          <p:cNvSpPr/>
          <p:nvPr/>
        </p:nvSpPr>
        <p:spPr>
          <a:xfrm>
            <a:off x="4703207" y="2083615"/>
            <a:ext cx="741796" cy="36823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LLM</a:t>
            </a:r>
          </a:p>
        </p:txBody>
      </p:sp>
    </p:spTree>
    <p:extLst>
      <p:ext uri="{BB962C8B-B14F-4D97-AF65-F5344CB8AC3E}">
        <p14:creationId xmlns:p14="http://schemas.microsoft.com/office/powerpoint/2010/main" val="165071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p:bldP spid="10" grpId="0" animBg="1"/>
      <p:bldP spid="22" grpId="0"/>
      <p:bldP spid="23" grpId="0" animBg="1"/>
      <p:bldP spid="6" grpId="0"/>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E8625-185D-39C9-068D-B409BD7B1E51}"/>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DA7D1B4C-6F1A-C857-1A72-50EB00B75405}"/>
              </a:ext>
            </a:extLst>
          </p:cNvPr>
          <p:cNvSpPr txBox="1"/>
          <p:nvPr/>
        </p:nvSpPr>
        <p:spPr>
          <a:xfrm>
            <a:off x="4888865" y="1046721"/>
            <a:ext cx="3884335" cy="307777"/>
          </a:xfrm>
          <a:prstGeom prst="rect">
            <a:avLst/>
          </a:prstGeom>
          <a:noFill/>
        </p:spPr>
        <p:txBody>
          <a:bodyPr wrap="square" rtlCol="0">
            <a:spAutoFit/>
          </a:bodyPr>
          <a:lstStyle/>
          <a:p>
            <a:r>
              <a:rPr lang="en-US" dirty="0" err="1">
                <a:latin typeface="Miriam Fixed" panose="020F0502020204030204" pitchFamily="34" charset="0"/>
                <a:cs typeface="Miriam Fixed" panose="020F0502020204030204" pitchFamily="34" charset="0"/>
              </a:rPr>
              <a:t>fn</a:t>
            </a:r>
            <a:r>
              <a:rPr lang="en-US" dirty="0">
                <a:latin typeface="Miriam Fixed" panose="020F0502020204030204" pitchFamily="34" charset="0"/>
                <a:cs typeface="Miriam Fixed" panose="020F0502020204030204" pitchFamily="34" charset="0"/>
              </a:rPr>
              <a:t> f(x: Option&lt;Vec&lt;String&gt;&gt;) { … }</a:t>
            </a:r>
          </a:p>
        </p:txBody>
      </p:sp>
      <p:sp>
        <p:nvSpPr>
          <p:cNvPr id="6" name="TextBox 5">
            <a:extLst>
              <a:ext uri="{FF2B5EF4-FFF2-40B4-BE49-F238E27FC236}">
                <a16:creationId xmlns:a16="http://schemas.microsoft.com/office/drawing/2014/main" id="{A2044E0F-FE1F-AFB3-CDE5-B80E96949BF8}"/>
              </a:ext>
            </a:extLst>
          </p:cNvPr>
          <p:cNvSpPr txBox="1"/>
          <p:nvPr/>
        </p:nvSpPr>
        <p:spPr>
          <a:xfrm>
            <a:off x="7652838" y="1619452"/>
            <a:ext cx="1376434" cy="954107"/>
          </a:xfrm>
          <a:prstGeom prst="rect">
            <a:avLst/>
          </a:prstGeom>
          <a:noFill/>
        </p:spPr>
        <p:txBody>
          <a:bodyPr wrap="square" rtlCol="0">
            <a:spAutoFit/>
          </a:bodyPr>
          <a:lstStyle/>
          <a:p>
            <a:r>
              <a:rPr lang="en-US" dirty="0">
                <a:latin typeface="Miriam Fixed" panose="020F0502020204030204" pitchFamily="34" charset="0"/>
                <a:cs typeface="Miriam Fixed" panose="020F0502020204030204" pitchFamily="34" charset="0"/>
              </a:rPr>
              <a:t>null</a:t>
            </a:r>
          </a:p>
          <a:p>
            <a:r>
              <a:rPr lang="en-US" dirty="0">
                <a:latin typeface="Miriam Fixed" panose="020F0502020204030204" pitchFamily="34" charset="0"/>
                <a:cs typeface="Miriam Fixed" panose="020F0502020204030204" pitchFamily="34" charset="0"/>
              </a:rPr>
              <a:t>[]</a:t>
            </a:r>
          </a:p>
          <a:p>
            <a:r>
              <a:rPr lang="en-US" dirty="0">
                <a:latin typeface="Miriam Fixed" panose="020F0502020204030204" pitchFamily="34" charset="0"/>
                <a:cs typeface="Miriam Fixed" panose="020F0502020204030204" pitchFamily="34" charset="0"/>
              </a:rPr>
              <a:t>[“x”, “y”]</a:t>
            </a:r>
          </a:p>
          <a:p>
            <a:r>
              <a:rPr lang="en-US" dirty="0">
                <a:latin typeface="Miriam Fixed" panose="020F0502020204030204" pitchFamily="34" charset="0"/>
                <a:cs typeface="Miriam Fixed" panose="020F0502020204030204" pitchFamily="34" charset="0"/>
              </a:rPr>
              <a:t>[“</a:t>
            </a:r>
            <a:r>
              <a:rPr lang="en-US" dirty="0" err="1">
                <a:latin typeface="Miriam Fixed" panose="020F0502020204030204" pitchFamily="34" charset="0"/>
                <a:cs typeface="Miriam Fixed" panose="020F0502020204030204" pitchFamily="34" charset="0"/>
              </a:rPr>
              <a:t>xyz</a:t>
            </a:r>
            <a:r>
              <a:rPr lang="en-US" dirty="0">
                <a:latin typeface="Miriam Fixed" panose="020F0502020204030204" pitchFamily="34" charset="0"/>
                <a:cs typeface="Miriam Fixed" panose="020F0502020204030204" pitchFamily="34" charset="0"/>
              </a:rPr>
              <a:t>”]</a:t>
            </a:r>
          </a:p>
        </p:txBody>
      </p:sp>
      <p:sp>
        <p:nvSpPr>
          <p:cNvPr id="2" name="Title 1">
            <a:extLst>
              <a:ext uri="{FF2B5EF4-FFF2-40B4-BE49-F238E27FC236}">
                <a16:creationId xmlns:a16="http://schemas.microsoft.com/office/drawing/2014/main" id="{5C7923FE-FBB2-51D0-4C79-37F3069768E4}"/>
              </a:ext>
            </a:extLst>
          </p:cNvPr>
          <p:cNvSpPr>
            <a:spLocks noGrp="1"/>
          </p:cNvSpPr>
          <p:nvPr>
            <p:ph type="title"/>
          </p:nvPr>
        </p:nvSpPr>
        <p:spPr/>
        <p:txBody>
          <a:bodyPr/>
          <a:lstStyle/>
          <a:p>
            <a:r>
              <a:rPr lang="en-US" dirty="0"/>
              <a:t>Type compatibility check</a:t>
            </a:r>
          </a:p>
        </p:txBody>
      </p:sp>
      <p:sp>
        <p:nvSpPr>
          <p:cNvPr id="3" name="Slide Number Placeholder 2">
            <a:extLst>
              <a:ext uri="{FF2B5EF4-FFF2-40B4-BE49-F238E27FC236}">
                <a16:creationId xmlns:a16="http://schemas.microsoft.com/office/drawing/2014/main" id="{80B5DD6D-E66C-92B9-3757-D4324908B7BB}"/>
              </a:ext>
            </a:extLst>
          </p:cNvPr>
          <p:cNvSpPr>
            <a:spLocks noGrp="1"/>
          </p:cNvSpPr>
          <p:nvPr>
            <p:ph type="sldNum" sz="quarter" idx="12"/>
          </p:nvPr>
        </p:nvSpPr>
        <p:spPr/>
        <p:txBody>
          <a:bodyPr/>
          <a:lstStyle/>
          <a:p>
            <a:fld id="{EB4B8DE2-A4E8-46E4-8BBF-D75455EFF32C}" type="slidenum">
              <a:rPr lang="en-US" smtClean="0"/>
              <a:pPr/>
              <a:t>15</a:t>
            </a:fld>
            <a:endParaRPr lang="en-US"/>
          </a:p>
        </p:txBody>
      </p:sp>
      <p:sp>
        <p:nvSpPr>
          <p:cNvPr id="7" name="Right Brace 6">
            <a:extLst>
              <a:ext uri="{FF2B5EF4-FFF2-40B4-BE49-F238E27FC236}">
                <a16:creationId xmlns:a16="http://schemas.microsoft.com/office/drawing/2014/main" id="{9655BF8B-FC37-03DC-D274-33ABE6835D4B}"/>
              </a:ext>
            </a:extLst>
          </p:cNvPr>
          <p:cNvSpPr/>
          <p:nvPr/>
        </p:nvSpPr>
        <p:spPr>
          <a:xfrm rot="10800000">
            <a:off x="7275922" y="1619452"/>
            <a:ext cx="165794" cy="994173"/>
          </a:xfrm>
          <a:prstGeom prst="rightBrace">
            <a:avLst>
              <a:gd name="adj1" fmla="val 74122"/>
              <a:gd name="adj2" fmla="val 50000"/>
            </a:avLst>
          </a:prstGeom>
          <a:ln w="19050" cap="rnd">
            <a:solidFill>
              <a:schemeClr val="tx1"/>
            </a:soli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050"/>
          </a:p>
        </p:txBody>
      </p:sp>
      <p:sp>
        <p:nvSpPr>
          <p:cNvPr id="9" name="Rectangle 8">
            <a:extLst>
              <a:ext uri="{FF2B5EF4-FFF2-40B4-BE49-F238E27FC236}">
                <a16:creationId xmlns:a16="http://schemas.microsoft.com/office/drawing/2014/main" id="{CE25C2E8-CABE-F81C-2D81-715BBC5DA1AC}"/>
              </a:ext>
            </a:extLst>
          </p:cNvPr>
          <p:cNvSpPr/>
          <p:nvPr/>
        </p:nvSpPr>
        <p:spPr>
          <a:xfrm>
            <a:off x="7681595" y="1626982"/>
            <a:ext cx="548640" cy="268235"/>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34290" rIns="34290" rtlCol="0" anchor="ctr"/>
          <a:lstStyle/>
          <a:p>
            <a:pPr algn="ctr"/>
            <a:endParaRPr lang="en-US" sz="1050" dirty="0" err="1">
              <a:solidFill>
                <a:schemeClr val="tx1"/>
              </a:solidFill>
            </a:endParaRPr>
          </a:p>
        </p:txBody>
      </p:sp>
      <p:pic>
        <p:nvPicPr>
          <p:cNvPr id="11" name="Graphic 10" descr="Line arrow: Clockwise curve with solid fill">
            <a:extLst>
              <a:ext uri="{FF2B5EF4-FFF2-40B4-BE49-F238E27FC236}">
                <a16:creationId xmlns:a16="http://schemas.microsoft.com/office/drawing/2014/main" id="{A39D4E03-1382-8FEB-9043-FC5B6FCD9D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245084">
            <a:off x="3505824" y="2655680"/>
            <a:ext cx="685800" cy="685800"/>
          </a:xfrm>
          <a:prstGeom prst="rect">
            <a:avLst/>
          </a:prstGeom>
        </p:spPr>
      </p:pic>
      <p:sp>
        <p:nvSpPr>
          <p:cNvPr id="12" name="TextBox 11">
            <a:extLst>
              <a:ext uri="{FF2B5EF4-FFF2-40B4-BE49-F238E27FC236}">
                <a16:creationId xmlns:a16="http://schemas.microsoft.com/office/drawing/2014/main" id="{3F745893-C077-25BA-30BA-3D87F606AC12}"/>
              </a:ext>
            </a:extLst>
          </p:cNvPr>
          <p:cNvSpPr txBox="1"/>
          <p:nvPr/>
        </p:nvSpPr>
        <p:spPr>
          <a:xfrm>
            <a:off x="3177579" y="3411187"/>
            <a:ext cx="2003754" cy="276999"/>
          </a:xfrm>
          <a:prstGeom prst="rect">
            <a:avLst/>
          </a:prstGeom>
          <a:noFill/>
        </p:spPr>
        <p:txBody>
          <a:bodyPr wrap="none" lIns="0" rIns="0" rtlCol="0">
            <a:spAutoFit/>
          </a:bodyPr>
          <a:lstStyle/>
          <a:p>
            <a:pPr algn="l"/>
            <a:r>
              <a:rPr lang="en-US" sz="1200" dirty="0"/>
              <a:t>Re-query for new translations</a:t>
            </a:r>
          </a:p>
        </p:txBody>
      </p:sp>
      <p:pic>
        <p:nvPicPr>
          <p:cNvPr id="10" name="Graphic 9">
            <a:extLst>
              <a:ext uri="{FF2B5EF4-FFF2-40B4-BE49-F238E27FC236}">
                <a16:creationId xmlns:a16="http://schemas.microsoft.com/office/drawing/2014/main" id="{6A685C30-F366-CDF5-55D9-C6EBC9B533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5206" y="1155112"/>
            <a:ext cx="851822" cy="851822"/>
          </a:xfrm>
          <a:prstGeom prst="rect">
            <a:avLst/>
          </a:prstGeom>
        </p:spPr>
      </p:pic>
      <p:pic>
        <p:nvPicPr>
          <p:cNvPr id="13" name="Picture 12">
            <a:extLst>
              <a:ext uri="{FF2B5EF4-FFF2-40B4-BE49-F238E27FC236}">
                <a16:creationId xmlns:a16="http://schemas.microsoft.com/office/drawing/2014/main" id="{29BB5253-9B4A-6ACD-65CD-A9AC02C5B10A}"/>
              </a:ext>
            </a:extLst>
          </p:cNvPr>
          <p:cNvPicPr>
            <a:picLocks noChangeAspect="1"/>
          </p:cNvPicPr>
          <p:nvPr/>
        </p:nvPicPr>
        <p:blipFill>
          <a:blip r:embed="rId7"/>
          <a:stretch>
            <a:fillRect/>
          </a:stretch>
        </p:blipFill>
        <p:spPr>
          <a:xfrm>
            <a:off x="4283146" y="1322934"/>
            <a:ext cx="861791" cy="572283"/>
          </a:xfrm>
          <a:prstGeom prst="rect">
            <a:avLst/>
          </a:prstGeom>
        </p:spPr>
      </p:pic>
      <p:pic>
        <p:nvPicPr>
          <p:cNvPr id="15" name="Graphic 14" descr="Tick with solid fill">
            <a:extLst>
              <a:ext uri="{FF2B5EF4-FFF2-40B4-BE49-F238E27FC236}">
                <a16:creationId xmlns:a16="http://schemas.microsoft.com/office/drawing/2014/main" id="{8CB3D619-CA68-8676-95A0-5D2F28FBCD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22199" y="1155112"/>
            <a:ext cx="479758" cy="479758"/>
          </a:xfrm>
          <a:prstGeom prst="rect">
            <a:avLst/>
          </a:prstGeom>
        </p:spPr>
      </p:pic>
      <p:sp>
        <p:nvSpPr>
          <p:cNvPr id="4" name="TextBox 3">
            <a:extLst>
              <a:ext uri="{FF2B5EF4-FFF2-40B4-BE49-F238E27FC236}">
                <a16:creationId xmlns:a16="http://schemas.microsoft.com/office/drawing/2014/main" id="{36541C5D-3316-7B34-857B-30F4B3901B8D}"/>
              </a:ext>
            </a:extLst>
          </p:cNvPr>
          <p:cNvSpPr txBox="1"/>
          <p:nvPr/>
        </p:nvSpPr>
        <p:spPr>
          <a:xfrm>
            <a:off x="410960" y="2002895"/>
            <a:ext cx="2809934" cy="307777"/>
          </a:xfrm>
          <a:prstGeom prst="rect">
            <a:avLst/>
          </a:prstGeom>
          <a:noFill/>
        </p:spPr>
        <p:txBody>
          <a:bodyPr wrap="square" rtlCol="0">
            <a:spAutoFit/>
          </a:bodyPr>
          <a:lstStyle/>
          <a:p>
            <a:r>
              <a:rPr lang="en-US" dirty="0" err="1">
                <a:latin typeface="Miriam Fixed" panose="020F0502020204030204" pitchFamily="34" charset="0"/>
                <a:cs typeface="Miriam Fixed" panose="020F0502020204030204" pitchFamily="34" charset="0"/>
              </a:rPr>
              <a:t>func</a:t>
            </a:r>
            <a:r>
              <a:rPr lang="en-US" dirty="0">
                <a:latin typeface="Miriam Fixed" panose="020F0502020204030204" pitchFamily="34" charset="0"/>
                <a:cs typeface="Miriam Fixed" panose="020F0502020204030204" pitchFamily="34" charset="0"/>
              </a:rPr>
              <a:t> f(x []string) { … }</a:t>
            </a:r>
          </a:p>
        </p:txBody>
      </p:sp>
      <p:sp>
        <p:nvSpPr>
          <p:cNvPr id="5" name="TextBox 4">
            <a:extLst>
              <a:ext uri="{FF2B5EF4-FFF2-40B4-BE49-F238E27FC236}">
                <a16:creationId xmlns:a16="http://schemas.microsoft.com/office/drawing/2014/main" id="{6CC14120-C223-AF2E-DAE6-408A18DA07E0}"/>
              </a:ext>
            </a:extLst>
          </p:cNvPr>
          <p:cNvSpPr txBox="1"/>
          <p:nvPr/>
        </p:nvSpPr>
        <p:spPr>
          <a:xfrm>
            <a:off x="4283146" y="1996837"/>
            <a:ext cx="3012621" cy="307777"/>
          </a:xfrm>
          <a:prstGeom prst="rect">
            <a:avLst/>
          </a:prstGeom>
          <a:noFill/>
        </p:spPr>
        <p:txBody>
          <a:bodyPr wrap="square" rtlCol="0">
            <a:spAutoFit/>
          </a:bodyPr>
          <a:lstStyle/>
          <a:p>
            <a:r>
              <a:rPr lang="en-US" dirty="0" err="1">
                <a:latin typeface="Miriam Fixed" panose="020F0502020204030204" pitchFamily="34" charset="0"/>
                <a:cs typeface="Miriam Fixed" panose="020F0502020204030204" pitchFamily="34" charset="0"/>
              </a:rPr>
              <a:t>fn</a:t>
            </a:r>
            <a:r>
              <a:rPr lang="en-US" dirty="0">
                <a:latin typeface="Miriam Fixed" panose="020F0502020204030204" pitchFamily="34" charset="0"/>
                <a:cs typeface="Miriam Fixed" panose="020F0502020204030204" pitchFamily="34" charset="0"/>
              </a:rPr>
              <a:t> f(x: Vec&lt;String&gt;) { … }</a:t>
            </a:r>
          </a:p>
        </p:txBody>
      </p:sp>
      <p:sp>
        <p:nvSpPr>
          <p:cNvPr id="20" name="Right Arrow 19">
            <a:extLst>
              <a:ext uri="{FF2B5EF4-FFF2-40B4-BE49-F238E27FC236}">
                <a16:creationId xmlns:a16="http://schemas.microsoft.com/office/drawing/2014/main" id="{A3708E3F-1CEC-AB5A-AC07-E7780F6A2C99}"/>
              </a:ext>
            </a:extLst>
          </p:cNvPr>
          <p:cNvSpPr/>
          <p:nvPr/>
        </p:nvSpPr>
        <p:spPr>
          <a:xfrm>
            <a:off x="3362388" y="1963827"/>
            <a:ext cx="741796" cy="36823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LLM</a:t>
            </a:r>
          </a:p>
        </p:txBody>
      </p:sp>
    </p:spTree>
    <p:extLst>
      <p:ext uri="{BB962C8B-B14F-4D97-AF65-F5344CB8AC3E}">
        <p14:creationId xmlns:p14="http://schemas.microsoft.com/office/powerpoint/2010/main" val="2283070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P spid="7" grpId="0" animBg="1"/>
      <p:bldP spid="9" grpId="0" animBg="1"/>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D8744-7FA3-7E04-8C59-AA07B037CDD0}"/>
              </a:ext>
            </a:extLst>
          </p:cNvPr>
          <p:cNvSpPr>
            <a:spLocks noGrp="1"/>
          </p:cNvSpPr>
          <p:nvPr>
            <p:ph type="ctrTitle"/>
          </p:nvPr>
        </p:nvSpPr>
        <p:spPr/>
        <p:txBody>
          <a:bodyPr/>
          <a:lstStyle/>
          <a:p>
            <a:r>
              <a:rPr lang="en-US" dirty="0"/>
              <a:t>Evaluation</a:t>
            </a:r>
          </a:p>
        </p:txBody>
      </p:sp>
      <p:sp>
        <p:nvSpPr>
          <p:cNvPr id="3" name="Subtitle 2">
            <a:extLst>
              <a:ext uri="{FF2B5EF4-FFF2-40B4-BE49-F238E27FC236}">
                <a16:creationId xmlns:a16="http://schemas.microsoft.com/office/drawing/2014/main" id="{800D4F51-C42D-83A7-DD22-D5846469BBE2}"/>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D05A1F9-A19A-7769-EA9F-E85FA7B366E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44037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46311-FF56-14EE-CD6B-C3E0A37E58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71CBDC-05E7-A446-A34B-3A563B746CE0}"/>
              </a:ext>
            </a:extLst>
          </p:cNvPr>
          <p:cNvSpPr>
            <a:spLocks noGrp="1"/>
          </p:cNvSpPr>
          <p:nvPr>
            <p:ph type="title"/>
          </p:nvPr>
        </p:nvSpPr>
        <p:spPr/>
        <p:txBody>
          <a:bodyPr/>
          <a:lstStyle/>
          <a:p>
            <a:r>
              <a:rPr lang="en-US" dirty="0"/>
              <a:t>Benchmarks</a:t>
            </a:r>
          </a:p>
        </p:txBody>
      </p:sp>
      <p:sp>
        <p:nvSpPr>
          <p:cNvPr id="3" name="Slide Number Placeholder 2">
            <a:extLst>
              <a:ext uri="{FF2B5EF4-FFF2-40B4-BE49-F238E27FC236}">
                <a16:creationId xmlns:a16="http://schemas.microsoft.com/office/drawing/2014/main" id="{B0AF265A-B1B1-F11E-12D3-E57A5203EDCB}"/>
              </a:ext>
            </a:extLst>
          </p:cNvPr>
          <p:cNvSpPr>
            <a:spLocks noGrp="1"/>
          </p:cNvSpPr>
          <p:nvPr>
            <p:ph type="sldNum" sz="quarter" idx="12"/>
          </p:nvPr>
        </p:nvSpPr>
        <p:spPr/>
        <p:txBody>
          <a:bodyPr/>
          <a:lstStyle/>
          <a:p>
            <a:fld id="{EB4B8DE2-A4E8-46E4-8BBF-D75455EFF32C}" type="slidenum">
              <a:rPr lang="en-US" smtClean="0"/>
              <a:pPr/>
              <a:t>17</a:t>
            </a:fld>
            <a:endParaRPr lang="en-US"/>
          </a:p>
        </p:txBody>
      </p:sp>
      <p:graphicFrame>
        <p:nvGraphicFramePr>
          <p:cNvPr id="4" name="Table 3">
            <a:extLst>
              <a:ext uri="{FF2B5EF4-FFF2-40B4-BE49-F238E27FC236}">
                <a16:creationId xmlns:a16="http://schemas.microsoft.com/office/drawing/2014/main" id="{479601AC-8074-0BC2-7610-203BBCFC1A6E}"/>
              </a:ext>
            </a:extLst>
          </p:cNvPr>
          <p:cNvGraphicFramePr>
            <a:graphicFrameLocks noGrp="1"/>
          </p:cNvGraphicFramePr>
          <p:nvPr>
            <p:extLst>
              <p:ext uri="{D42A27DB-BD31-4B8C-83A1-F6EECF244321}">
                <p14:modId xmlns:p14="http://schemas.microsoft.com/office/powerpoint/2010/main" val="4036808333"/>
              </p:ext>
            </p:extLst>
          </p:nvPr>
        </p:nvGraphicFramePr>
        <p:xfrm>
          <a:off x="1360119" y="1320165"/>
          <a:ext cx="6096000" cy="2503170"/>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val="821386676"/>
                    </a:ext>
                  </a:extLst>
                </a:gridCol>
                <a:gridCol w="1524000">
                  <a:extLst>
                    <a:ext uri="{9D8B030D-6E8A-4147-A177-3AD203B41FA5}">
                      <a16:colId xmlns:a16="http://schemas.microsoft.com/office/drawing/2014/main" val="4015527459"/>
                    </a:ext>
                  </a:extLst>
                </a:gridCol>
                <a:gridCol w="1524000">
                  <a:extLst>
                    <a:ext uri="{9D8B030D-6E8A-4147-A177-3AD203B41FA5}">
                      <a16:colId xmlns:a16="http://schemas.microsoft.com/office/drawing/2014/main" val="3087610019"/>
                    </a:ext>
                  </a:extLst>
                </a:gridCol>
                <a:gridCol w="1524000">
                  <a:extLst>
                    <a:ext uri="{9D8B030D-6E8A-4147-A177-3AD203B41FA5}">
                      <a16:colId xmlns:a16="http://schemas.microsoft.com/office/drawing/2014/main" val="1450644440"/>
                    </a:ext>
                  </a:extLst>
                </a:gridCol>
              </a:tblGrid>
              <a:tr h="278130">
                <a:tc>
                  <a:txBody>
                    <a:bodyPr/>
                    <a:lstStyle/>
                    <a:p>
                      <a:r>
                        <a:rPr lang="en-US" sz="1100" dirty="0"/>
                        <a:t>Benchmark Name</a:t>
                      </a:r>
                    </a:p>
                  </a:txBody>
                  <a:tcPr marL="68580" marR="68580" marT="34290" marB="34290"/>
                </a:tc>
                <a:tc>
                  <a:txBody>
                    <a:bodyPr/>
                    <a:lstStyle/>
                    <a:p>
                      <a:r>
                        <a:rPr lang="en-US" sz="1100" dirty="0"/>
                        <a:t>LoC</a:t>
                      </a:r>
                    </a:p>
                  </a:txBody>
                  <a:tcPr marL="68580" marR="68580" marT="34290" marB="34290"/>
                </a:tc>
                <a:tc>
                  <a:txBody>
                    <a:bodyPr/>
                    <a:lstStyle/>
                    <a:p>
                      <a:r>
                        <a:rPr lang="en-US" sz="1100" dirty="0" err="1"/>
                        <a:t>Github</a:t>
                      </a:r>
                      <a:r>
                        <a:rPr lang="en-US" sz="1100" dirty="0"/>
                        <a:t> Stars</a:t>
                      </a:r>
                    </a:p>
                  </a:txBody>
                  <a:tcPr marL="68580" marR="68580" marT="34290" marB="34290"/>
                </a:tc>
                <a:tc>
                  <a:txBody>
                    <a:bodyPr/>
                    <a:lstStyle/>
                    <a:p>
                      <a:r>
                        <a:rPr lang="en-US" sz="1100" dirty="0"/>
                        <a:t>Unit Test </a:t>
                      </a:r>
                      <a:r>
                        <a:rPr lang="en-US" sz="1100" dirty="0" err="1"/>
                        <a:t>Cov</a:t>
                      </a:r>
                      <a:r>
                        <a:rPr lang="en-US" sz="1100" dirty="0"/>
                        <a:t>.</a:t>
                      </a:r>
                    </a:p>
                  </a:txBody>
                  <a:tcPr marL="68580" marR="68580" marT="34290" marB="34290"/>
                </a:tc>
                <a:extLst>
                  <a:ext uri="{0D108BD9-81ED-4DB2-BD59-A6C34878D82A}">
                    <a16:rowId xmlns:a16="http://schemas.microsoft.com/office/drawing/2014/main" val="526003807"/>
                  </a:ext>
                </a:extLst>
              </a:tr>
              <a:tr h="278130">
                <a:tc>
                  <a:txBody>
                    <a:bodyPr/>
                    <a:lstStyle/>
                    <a:p>
                      <a:r>
                        <a:rPr lang="en-US" sz="1100" dirty="0"/>
                        <a:t>geo</a:t>
                      </a:r>
                    </a:p>
                  </a:txBody>
                  <a:tcPr marL="68580" marR="68580" marT="34290" marB="34290"/>
                </a:tc>
                <a:tc>
                  <a:txBody>
                    <a:bodyPr/>
                    <a:lstStyle/>
                    <a:p>
                      <a:r>
                        <a:rPr lang="en-US" sz="1100" dirty="0"/>
                        <a:t>9766</a:t>
                      </a:r>
                    </a:p>
                  </a:txBody>
                  <a:tcPr marL="68580" marR="68580" marT="34290" marB="34290"/>
                </a:tc>
                <a:tc>
                  <a:txBody>
                    <a:bodyPr/>
                    <a:lstStyle/>
                    <a:p>
                      <a:r>
                        <a:rPr lang="en-US" sz="1100" dirty="0"/>
                        <a:t>1.7k</a:t>
                      </a:r>
                    </a:p>
                  </a:txBody>
                  <a:tcPr marL="68580" marR="68580" marT="34290" marB="34290"/>
                </a:tc>
                <a:tc>
                  <a:txBody>
                    <a:bodyPr/>
                    <a:lstStyle/>
                    <a:p>
                      <a:r>
                        <a:rPr lang="en-US" sz="1100" dirty="0"/>
                        <a:t>87.6%</a:t>
                      </a:r>
                    </a:p>
                  </a:txBody>
                  <a:tcPr marL="68580" marR="68580" marT="34290" marB="34290"/>
                </a:tc>
                <a:extLst>
                  <a:ext uri="{0D108BD9-81ED-4DB2-BD59-A6C34878D82A}">
                    <a16:rowId xmlns:a16="http://schemas.microsoft.com/office/drawing/2014/main" val="2012170682"/>
                  </a:ext>
                </a:extLst>
              </a:tr>
              <a:tr h="278130">
                <a:tc>
                  <a:txBody>
                    <a:bodyPr/>
                    <a:lstStyle/>
                    <a:p>
                      <a:r>
                        <a:rPr lang="en-US" sz="1100" dirty="0"/>
                        <a:t>ach</a:t>
                      </a:r>
                    </a:p>
                  </a:txBody>
                  <a:tcPr marL="68580" marR="68580" marT="34290" marB="34290"/>
                </a:tc>
                <a:tc>
                  <a:txBody>
                    <a:bodyPr/>
                    <a:lstStyle/>
                    <a:p>
                      <a:r>
                        <a:rPr lang="en-US" sz="1100" dirty="0"/>
                        <a:t>6642</a:t>
                      </a:r>
                    </a:p>
                  </a:txBody>
                  <a:tcPr marL="68580" marR="68580" marT="34290" marB="34290"/>
                </a:tc>
                <a:tc>
                  <a:txBody>
                    <a:bodyPr/>
                    <a:lstStyle/>
                    <a:p>
                      <a:r>
                        <a:rPr lang="en-US" sz="1100" dirty="0"/>
                        <a:t>442</a:t>
                      </a:r>
                    </a:p>
                  </a:txBody>
                  <a:tcPr marL="68580" marR="68580" marT="34290" marB="34290"/>
                </a:tc>
                <a:tc>
                  <a:txBody>
                    <a:bodyPr/>
                    <a:lstStyle/>
                    <a:p>
                      <a:r>
                        <a:rPr lang="en-US" sz="1100" dirty="0"/>
                        <a:t>92.9%</a:t>
                      </a:r>
                    </a:p>
                  </a:txBody>
                  <a:tcPr marL="68580" marR="68580" marT="34290" marB="34290"/>
                </a:tc>
                <a:extLst>
                  <a:ext uri="{0D108BD9-81ED-4DB2-BD59-A6C34878D82A}">
                    <a16:rowId xmlns:a16="http://schemas.microsoft.com/office/drawing/2014/main" val="4037761593"/>
                  </a:ext>
                </a:extLst>
              </a:tr>
              <a:tr h="278130">
                <a:tc>
                  <a:txBody>
                    <a:bodyPr/>
                    <a:lstStyle/>
                    <a:p>
                      <a:r>
                        <a:rPr lang="en-US" sz="1100" dirty="0"/>
                        <a:t>stats</a:t>
                      </a:r>
                    </a:p>
                  </a:txBody>
                  <a:tcPr marL="68580" marR="68580" marT="34290" marB="34290"/>
                </a:tc>
                <a:tc>
                  <a:txBody>
                    <a:bodyPr/>
                    <a:lstStyle/>
                    <a:p>
                      <a:r>
                        <a:rPr lang="en-US" sz="1100" dirty="0"/>
                        <a:t>1241</a:t>
                      </a:r>
                    </a:p>
                  </a:txBody>
                  <a:tcPr marL="68580" marR="68580" marT="34290" marB="34290"/>
                </a:tc>
                <a:tc>
                  <a:txBody>
                    <a:bodyPr/>
                    <a:lstStyle/>
                    <a:p>
                      <a:r>
                        <a:rPr lang="en-US" sz="1100" dirty="0"/>
                        <a:t>3k</a:t>
                      </a:r>
                    </a:p>
                  </a:txBody>
                  <a:tcPr marL="68580" marR="68580" marT="34290" marB="34290"/>
                </a:tc>
                <a:tc>
                  <a:txBody>
                    <a:bodyPr/>
                    <a:lstStyle/>
                    <a:p>
                      <a:r>
                        <a:rPr lang="en-US" sz="1100" dirty="0"/>
                        <a:t>93.2%</a:t>
                      </a:r>
                    </a:p>
                  </a:txBody>
                  <a:tcPr marL="68580" marR="68580" marT="34290" marB="34290"/>
                </a:tc>
                <a:extLst>
                  <a:ext uri="{0D108BD9-81ED-4DB2-BD59-A6C34878D82A}">
                    <a16:rowId xmlns:a16="http://schemas.microsoft.com/office/drawing/2014/main" val="2399993266"/>
                  </a:ext>
                </a:extLst>
              </a:tr>
              <a:tr h="278130">
                <a:tc>
                  <a:txBody>
                    <a:bodyPr/>
                    <a:lstStyle/>
                    <a:p>
                      <a:r>
                        <a:rPr lang="en-US" sz="1100" dirty="0" err="1"/>
                        <a:t>textrank</a:t>
                      </a:r>
                      <a:endParaRPr lang="en-US" sz="1100" dirty="0"/>
                    </a:p>
                  </a:txBody>
                  <a:tcPr marL="68580" marR="68580" marT="34290" marB="34290"/>
                </a:tc>
                <a:tc>
                  <a:txBody>
                    <a:bodyPr/>
                    <a:lstStyle/>
                    <a:p>
                      <a:r>
                        <a:rPr lang="en-US" sz="1100" dirty="0"/>
                        <a:t>1132</a:t>
                      </a:r>
                    </a:p>
                  </a:txBody>
                  <a:tcPr marL="68580" marR="68580" marT="34290" marB="34290"/>
                </a:tc>
                <a:tc>
                  <a:txBody>
                    <a:bodyPr/>
                    <a:lstStyle/>
                    <a:p>
                      <a:r>
                        <a:rPr lang="en-US" sz="1100" dirty="0"/>
                        <a:t>210</a:t>
                      </a:r>
                    </a:p>
                  </a:txBody>
                  <a:tcPr marL="68580" marR="68580" marT="34290" marB="34290"/>
                </a:tc>
                <a:tc>
                  <a:txBody>
                    <a:bodyPr/>
                    <a:lstStyle/>
                    <a:p>
                      <a:r>
                        <a:rPr lang="en-US" sz="1100" dirty="0"/>
                        <a:t>94.6%</a:t>
                      </a:r>
                    </a:p>
                  </a:txBody>
                  <a:tcPr marL="68580" marR="68580" marT="34290" marB="34290"/>
                </a:tc>
                <a:extLst>
                  <a:ext uri="{0D108BD9-81ED-4DB2-BD59-A6C34878D82A}">
                    <a16:rowId xmlns:a16="http://schemas.microsoft.com/office/drawing/2014/main" val="1084182577"/>
                  </a:ext>
                </a:extLst>
              </a:tr>
              <a:tr h="278130">
                <a:tc>
                  <a:txBody>
                    <a:bodyPr/>
                    <a:lstStyle/>
                    <a:p>
                      <a:r>
                        <a:rPr lang="en-US" sz="1100" dirty="0"/>
                        <a:t>go-</a:t>
                      </a:r>
                      <a:r>
                        <a:rPr lang="en-US" sz="1100" dirty="0" err="1"/>
                        <a:t>edlib</a:t>
                      </a:r>
                      <a:endParaRPr lang="en-US" sz="1100" dirty="0"/>
                    </a:p>
                  </a:txBody>
                  <a:tcPr marL="68580" marR="68580" marT="34290" marB="34290"/>
                </a:tc>
                <a:tc>
                  <a:txBody>
                    <a:bodyPr/>
                    <a:lstStyle/>
                    <a:p>
                      <a:r>
                        <a:rPr lang="en-US" sz="1100" dirty="0"/>
                        <a:t>639</a:t>
                      </a:r>
                    </a:p>
                  </a:txBody>
                  <a:tcPr marL="68580" marR="68580" marT="34290" marB="34290"/>
                </a:tc>
                <a:tc>
                  <a:txBody>
                    <a:bodyPr/>
                    <a:lstStyle/>
                    <a:p>
                      <a:r>
                        <a:rPr lang="en-US" sz="1100" dirty="0"/>
                        <a:t>503</a:t>
                      </a:r>
                    </a:p>
                  </a:txBody>
                  <a:tcPr marL="68580" marR="68580" marT="34290" marB="34290"/>
                </a:tc>
                <a:tc>
                  <a:txBody>
                    <a:bodyPr/>
                    <a:lstStyle/>
                    <a:p>
                      <a:r>
                        <a:rPr lang="en-US" sz="1100" dirty="0"/>
                        <a:t>100%</a:t>
                      </a:r>
                    </a:p>
                  </a:txBody>
                  <a:tcPr marL="68580" marR="68580" marT="34290" marB="34290"/>
                </a:tc>
                <a:extLst>
                  <a:ext uri="{0D108BD9-81ED-4DB2-BD59-A6C34878D82A}">
                    <a16:rowId xmlns:a16="http://schemas.microsoft.com/office/drawing/2014/main" val="4164028655"/>
                  </a:ext>
                </a:extLst>
              </a:tr>
              <a:tr h="278130">
                <a:tc>
                  <a:txBody>
                    <a:bodyPr/>
                    <a:lstStyle/>
                    <a:p>
                      <a:r>
                        <a:rPr lang="en-US" sz="1100" dirty="0" err="1"/>
                        <a:t>checkdigit</a:t>
                      </a:r>
                      <a:endParaRPr lang="en-US" sz="1100" dirty="0"/>
                    </a:p>
                  </a:txBody>
                  <a:tcPr marL="68580" marR="68580" marT="34290" marB="34290"/>
                </a:tc>
                <a:tc>
                  <a:txBody>
                    <a:bodyPr/>
                    <a:lstStyle/>
                    <a:p>
                      <a:r>
                        <a:rPr lang="en-US" sz="1100" dirty="0"/>
                        <a:t>428</a:t>
                      </a:r>
                    </a:p>
                  </a:txBody>
                  <a:tcPr marL="68580" marR="68580" marT="34290" marB="34290"/>
                </a:tc>
                <a:tc>
                  <a:txBody>
                    <a:bodyPr/>
                    <a:lstStyle/>
                    <a:p>
                      <a:r>
                        <a:rPr lang="en-US" sz="1100" dirty="0"/>
                        <a:t>110</a:t>
                      </a:r>
                    </a:p>
                  </a:txBody>
                  <a:tcPr marL="68580" marR="68580" marT="34290" marB="34290"/>
                </a:tc>
                <a:tc>
                  <a:txBody>
                    <a:bodyPr/>
                    <a:lstStyle/>
                    <a:p>
                      <a:r>
                        <a:rPr lang="en-US" sz="1100" dirty="0"/>
                        <a:t>100%</a:t>
                      </a:r>
                    </a:p>
                  </a:txBody>
                  <a:tcPr marL="68580" marR="68580" marT="34290" marB="34290"/>
                </a:tc>
                <a:extLst>
                  <a:ext uri="{0D108BD9-81ED-4DB2-BD59-A6C34878D82A}">
                    <a16:rowId xmlns:a16="http://schemas.microsoft.com/office/drawing/2014/main" val="1116588092"/>
                  </a:ext>
                </a:extLst>
              </a:tr>
              <a:tr h="278130">
                <a:tc>
                  <a:txBody>
                    <a:bodyPr/>
                    <a:lstStyle/>
                    <a:p>
                      <a:r>
                        <a:rPr lang="en-US" sz="1100" dirty="0" err="1"/>
                        <a:t>gonameparts</a:t>
                      </a:r>
                      <a:endParaRPr lang="en-US" sz="1100" dirty="0"/>
                    </a:p>
                  </a:txBody>
                  <a:tcPr marL="68580" marR="68580" marT="34290" marB="34290"/>
                </a:tc>
                <a:tc>
                  <a:txBody>
                    <a:bodyPr/>
                    <a:lstStyle/>
                    <a:p>
                      <a:r>
                        <a:rPr lang="en-US" sz="1100" dirty="0"/>
                        <a:t>413</a:t>
                      </a:r>
                    </a:p>
                  </a:txBody>
                  <a:tcPr marL="68580" marR="68580" marT="34290" marB="34290"/>
                </a:tc>
                <a:tc>
                  <a:txBody>
                    <a:bodyPr/>
                    <a:lstStyle/>
                    <a:p>
                      <a:r>
                        <a:rPr lang="en-US" sz="1100" dirty="0"/>
                        <a:t>42</a:t>
                      </a:r>
                    </a:p>
                  </a:txBody>
                  <a:tcPr marL="68580" marR="68580" marT="34290" marB="34290"/>
                </a:tc>
                <a:tc>
                  <a:txBody>
                    <a:bodyPr/>
                    <a:lstStyle/>
                    <a:p>
                      <a:r>
                        <a:rPr lang="en-US" sz="1100" dirty="0"/>
                        <a:t>96.1%</a:t>
                      </a:r>
                    </a:p>
                  </a:txBody>
                  <a:tcPr marL="68580" marR="68580" marT="34290" marB="34290"/>
                </a:tc>
                <a:extLst>
                  <a:ext uri="{0D108BD9-81ED-4DB2-BD59-A6C34878D82A}">
                    <a16:rowId xmlns:a16="http://schemas.microsoft.com/office/drawing/2014/main" val="3329622542"/>
                  </a:ext>
                </a:extLst>
              </a:tr>
              <a:tr h="278130">
                <a:tc>
                  <a:txBody>
                    <a:bodyPr/>
                    <a:lstStyle/>
                    <a:p>
                      <a:r>
                        <a:rPr lang="en-US" sz="1100" dirty="0"/>
                        <a:t>histogram</a:t>
                      </a:r>
                    </a:p>
                  </a:txBody>
                  <a:tcPr marL="68580" marR="68580" marT="34290" marB="34290"/>
                </a:tc>
                <a:tc>
                  <a:txBody>
                    <a:bodyPr/>
                    <a:lstStyle/>
                    <a:p>
                      <a:r>
                        <a:rPr lang="en-US" sz="1100" dirty="0"/>
                        <a:t>314</a:t>
                      </a:r>
                    </a:p>
                  </a:txBody>
                  <a:tcPr marL="68580" marR="68580" marT="34290" marB="34290"/>
                </a:tc>
                <a:tc>
                  <a:txBody>
                    <a:bodyPr/>
                    <a:lstStyle/>
                    <a:p>
                      <a:r>
                        <a:rPr lang="en-US" sz="1100" dirty="0"/>
                        <a:t>175</a:t>
                      </a:r>
                    </a:p>
                  </a:txBody>
                  <a:tcPr marL="68580" marR="68580" marT="34290" marB="3429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43.2%</a:t>
                      </a:r>
                    </a:p>
                  </a:txBody>
                  <a:tcPr marL="68580" marR="68580" marT="34290" marB="34290"/>
                </a:tc>
                <a:extLst>
                  <a:ext uri="{0D108BD9-81ED-4DB2-BD59-A6C34878D82A}">
                    <a16:rowId xmlns:a16="http://schemas.microsoft.com/office/drawing/2014/main" val="1306246943"/>
                  </a:ext>
                </a:extLst>
              </a:tr>
            </a:tbl>
          </a:graphicData>
        </a:graphic>
      </p:graphicFrame>
    </p:spTree>
    <p:extLst>
      <p:ext uri="{BB962C8B-B14F-4D97-AF65-F5344CB8AC3E}">
        <p14:creationId xmlns:p14="http://schemas.microsoft.com/office/powerpoint/2010/main" val="1292424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EBC5C-0091-25BD-8E5D-BDD1574785FC}"/>
              </a:ext>
            </a:extLst>
          </p:cNvPr>
          <p:cNvSpPr>
            <a:spLocks noGrp="1"/>
          </p:cNvSpPr>
          <p:nvPr>
            <p:ph type="title"/>
          </p:nvPr>
        </p:nvSpPr>
        <p:spPr/>
        <p:txBody>
          <a:bodyPr/>
          <a:lstStyle/>
          <a:p>
            <a:r>
              <a:rPr lang="en-US" dirty="0"/>
              <a:t>Results</a:t>
            </a:r>
          </a:p>
        </p:txBody>
      </p:sp>
      <p:sp>
        <p:nvSpPr>
          <p:cNvPr id="3" name="Slide Number Placeholder 2">
            <a:extLst>
              <a:ext uri="{FF2B5EF4-FFF2-40B4-BE49-F238E27FC236}">
                <a16:creationId xmlns:a16="http://schemas.microsoft.com/office/drawing/2014/main" id="{46536C00-6879-62A1-EB6B-596A5A3F75D1}"/>
              </a:ext>
            </a:extLst>
          </p:cNvPr>
          <p:cNvSpPr>
            <a:spLocks noGrp="1"/>
          </p:cNvSpPr>
          <p:nvPr>
            <p:ph type="sldNum" sz="quarter" idx="12"/>
          </p:nvPr>
        </p:nvSpPr>
        <p:spPr/>
        <p:txBody>
          <a:bodyPr/>
          <a:lstStyle/>
          <a:p>
            <a:fld id="{EB4B8DE2-A4E8-46E4-8BBF-D75455EFF32C}" type="slidenum">
              <a:rPr lang="en-US" smtClean="0"/>
              <a:pPr/>
              <a:t>18</a:t>
            </a:fld>
            <a:endParaRPr lang="en-US"/>
          </a:p>
        </p:txBody>
      </p:sp>
      <p:graphicFrame>
        <p:nvGraphicFramePr>
          <p:cNvPr id="4" name="Table 3">
            <a:extLst>
              <a:ext uri="{FF2B5EF4-FFF2-40B4-BE49-F238E27FC236}">
                <a16:creationId xmlns:a16="http://schemas.microsoft.com/office/drawing/2014/main" id="{5F40BAED-C759-C474-788C-FAE178AD92A0}"/>
              </a:ext>
            </a:extLst>
          </p:cNvPr>
          <p:cNvGraphicFramePr>
            <a:graphicFrameLocks noGrp="1"/>
          </p:cNvGraphicFramePr>
          <p:nvPr>
            <p:extLst>
              <p:ext uri="{D42A27DB-BD31-4B8C-83A1-F6EECF244321}">
                <p14:modId xmlns:p14="http://schemas.microsoft.com/office/powerpoint/2010/main" val="730697019"/>
              </p:ext>
            </p:extLst>
          </p:nvPr>
        </p:nvGraphicFramePr>
        <p:xfrm>
          <a:off x="1405975" y="1091381"/>
          <a:ext cx="6096000" cy="3271520"/>
        </p:xfrm>
        <a:graphic>
          <a:graphicData uri="http://schemas.openxmlformats.org/drawingml/2006/table">
            <a:tbl>
              <a:tblPr firstRow="1" bandRow="1">
                <a:tableStyleId>{21E4AEA4-8DFA-4A89-87EB-49C32662AFE0}</a:tableStyleId>
              </a:tblPr>
              <a:tblGrid>
                <a:gridCol w="2032000">
                  <a:extLst>
                    <a:ext uri="{9D8B030D-6E8A-4147-A177-3AD203B41FA5}">
                      <a16:colId xmlns:a16="http://schemas.microsoft.com/office/drawing/2014/main" val="1012134368"/>
                    </a:ext>
                  </a:extLst>
                </a:gridCol>
                <a:gridCol w="2032000">
                  <a:extLst>
                    <a:ext uri="{9D8B030D-6E8A-4147-A177-3AD203B41FA5}">
                      <a16:colId xmlns:a16="http://schemas.microsoft.com/office/drawing/2014/main" val="3416695002"/>
                    </a:ext>
                  </a:extLst>
                </a:gridCol>
                <a:gridCol w="2032000">
                  <a:extLst>
                    <a:ext uri="{9D8B030D-6E8A-4147-A177-3AD203B41FA5}">
                      <a16:colId xmlns:a16="http://schemas.microsoft.com/office/drawing/2014/main" val="3207220830"/>
                    </a:ext>
                  </a:extLst>
                </a:gridCol>
              </a:tblGrid>
              <a:tr h="144821">
                <a:tc>
                  <a:txBody>
                    <a:bodyPr/>
                    <a:lstStyle/>
                    <a:p>
                      <a:r>
                        <a:rPr lang="en-US" sz="1400" dirty="0"/>
                        <a:t>Benchmark Name</a:t>
                      </a:r>
                    </a:p>
                  </a:txBody>
                  <a:tcPr marL="68580" marR="68580" marT="34290" marB="34290"/>
                </a:tc>
                <a:tc>
                  <a:txBody>
                    <a:bodyPr/>
                    <a:lstStyle/>
                    <a:p>
                      <a:r>
                        <a:rPr lang="en-US" dirty="0"/>
                        <a:t>%Compiled</a:t>
                      </a:r>
                    </a:p>
                  </a:txBody>
                  <a:tcPr/>
                </a:tc>
                <a:tc>
                  <a:txBody>
                    <a:bodyPr/>
                    <a:lstStyle/>
                    <a:p>
                      <a:r>
                        <a:rPr lang="en-US" dirty="0"/>
                        <a:t>%Equiv.</a:t>
                      </a:r>
                    </a:p>
                  </a:txBody>
                  <a:tcPr/>
                </a:tc>
                <a:extLst>
                  <a:ext uri="{0D108BD9-81ED-4DB2-BD59-A6C34878D82A}">
                    <a16:rowId xmlns:a16="http://schemas.microsoft.com/office/drawing/2014/main" val="1273404039"/>
                  </a:ext>
                </a:extLst>
              </a:tr>
              <a:tr h="370840">
                <a:tc>
                  <a:txBody>
                    <a:bodyPr/>
                    <a:lstStyle/>
                    <a:p>
                      <a:r>
                        <a:rPr lang="en-US" sz="1100" dirty="0"/>
                        <a:t>geo</a:t>
                      </a:r>
                    </a:p>
                  </a:txBody>
                  <a:tcPr marL="68580" marR="68580" marT="34290" marB="34290"/>
                </a:tc>
                <a:tc>
                  <a:txBody>
                    <a:bodyPr/>
                    <a:lstStyle/>
                    <a:p>
                      <a:r>
                        <a:rPr lang="en-US" b="1" dirty="0"/>
                        <a:t>94</a:t>
                      </a:r>
                    </a:p>
                  </a:txBody>
                  <a:tcPr/>
                </a:tc>
                <a:tc>
                  <a:txBody>
                    <a:bodyPr/>
                    <a:lstStyle/>
                    <a:p>
                      <a:r>
                        <a:rPr lang="en-US" b="1" dirty="0"/>
                        <a:t>68</a:t>
                      </a:r>
                    </a:p>
                  </a:txBody>
                  <a:tcPr/>
                </a:tc>
                <a:extLst>
                  <a:ext uri="{0D108BD9-81ED-4DB2-BD59-A6C34878D82A}">
                    <a16:rowId xmlns:a16="http://schemas.microsoft.com/office/drawing/2014/main" val="2671142961"/>
                  </a:ext>
                </a:extLst>
              </a:tr>
              <a:tr h="370840">
                <a:tc>
                  <a:txBody>
                    <a:bodyPr/>
                    <a:lstStyle/>
                    <a:p>
                      <a:r>
                        <a:rPr lang="en-US" sz="1100" dirty="0"/>
                        <a:t>ach</a:t>
                      </a:r>
                    </a:p>
                  </a:txBody>
                  <a:tcPr marL="68580" marR="68580" marT="34290" marB="34290"/>
                </a:tc>
                <a:tc>
                  <a:txBody>
                    <a:bodyPr/>
                    <a:lstStyle/>
                    <a:p>
                      <a:r>
                        <a:rPr lang="en-US" b="1" dirty="0"/>
                        <a:t>96</a:t>
                      </a:r>
                    </a:p>
                  </a:txBody>
                  <a:tcPr/>
                </a:tc>
                <a:tc>
                  <a:txBody>
                    <a:bodyPr/>
                    <a:lstStyle/>
                    <a:p>
                      <a:r>
                        <a:rPr lang="en-US" b="1" dirty="0"/>
                        <a:t>65</a:t>
                      </a:r>
                    </a:p>
                  </a:txBody>
                  <a:tcPr/>
                </a:tc>
                <a:extLst>
                  <a:ext uri="{0D108BD9-81ED-4DB2-BD59-A6C34878D82A}">
                    <a16:rowId xmlns:a16="http://schemas.microsoft.com/office/drawing/2014/main" val="1912628394"/>
                  </a:ext>
                </a:extLst>
              </a:tr>
              <a:tr h="370840">
                <a:tc>
                  <a:txBody>
                    <a:bodyPr/>
                    <a:lstStyle/>
                    <a:p>
                      <a:r>
                        <a:rPr lang="en-US" sz="1100" dirty="0"/>
                        <a:t>stats</a:t>
                      </a:r>
                    </a:p>
                  </a:txBody>
                  <a:tcPr marL="68580" marR="68580" marT="34290" marB="34290"/>
                </a:tc>
                <a:tc>
                  <a:txBody>
                    <a:bodyPr/>
                    <a:lstStyle/>
                    <a:p>
                      <a:r>
                        <a:rPr lang="en-US" b="1" dirty="0"/>
                        <a:t>100</a:t>
                      </a:r>
                    </a:p>
                  </a:txBody>
                  <a:tcPr/>
                </a:tc>
                <a:tc>
                  <a:txBody>
                    <a:bodyPr/>
                    <a:lstStyle/>
                    <a:p>
                      <a:r>
                        <a:rPr lang="en-US" b="1" dirty="0"/>
                        <a:t>73</a:t>
                      </a:r>
                    </a:p>
                  </a:txBody>
                  <a:tcPr/>
                </a:tc>
                <a:extLst>
                  <a:ext uri="{0D108BD9-81ED-4DB2-BD59-A6C34878D82A}">
                    <a16:rowId xmlns:a16="http://schemas.microsoft.com/office/drawing/2014/main" val="1030257816"/>
                  </a:ext>
                </a:extLst>
              </a:tr>
              <a:tr h="370840">
                <a:tc>
                  <a:txBody>
                    <a:bodyPr/>
                    <a:lstStyle/>
                    <a:p>
                      <a:r>
                        <a:rPr lang="en-US" sz="1100" dirty="0" err="1"/>
                        <a:t>textrank</a:t>
                      </a:r>
                      <a:endParaRPr lang="en-US" sz="1100" dirty="0"/>
                    </a:p>
                  </a:txBody>
                  <a:tcPr marL="68580" marR="68580" marT="34290" marB="34290"/>
                </a:tc>
                <a:tc>
                  <a:txBody>
                    <a:bodyPr/>
                    <a:lstStyle/>
                    <a:p>
                      <a:r>
                        <a:rPr lang="en-US" b="1" dirty="0"/>
                        <a:t>97</a:t>
                      </a:r>
                    </a:p>
                  </a:txBody>
                  <a:tcPr/>
                </a:tc>
                <a:tc>
                  <a:txBody>
                    <a:bodyPr/>
                    <a:lstStyle/>
                    <a:p>
                      <a:r>
                        <a:rPr lang="en-US" b="1" dirty="0"/>
                        <a:t>75</a:t>
                      </a:r>
                    </a:p>
                  </a:txBody>
                  <a:tcPr/>
                </a:tc>
                <a:extLst>
                  <a:ext uri="{0D108BD9-81ED-4DB2-BD59-A6C34878D82A}">
                    <a16:rowId xmlns:a16="http://schemas.microsoft.com/office/drawing/2014/main" val="1201576285"/>
                  </a:ext>
                </a:extLst>
              </a:tr>
              <a:tr h="370840">
                <a:tc>
                  <a:txBody>
                    <a:bodyPr/>
                    <a:lstStyle/>
                    <a:p>
                      <a:r>
                        <a:rPr lang="en-US" sz="1100" dirty="0"/>
                        <a:t>go-</a:t>
                      </a:r>
                      <a:r>
                        <a:rPr lang="en-US" sz="1100" dirty="0" err="1"/>
                        <a:t>edlib</a:t>
                      </a:r>
                      <a:endParaRPr lang="en-US" sz="1100" dirty="0"/>
                    </a:p>
                  </a:txBody>
                  <a:tcPr marL="68580" marR="68580" marT="34290" marB="34290"/>
                </a:tc>
                <a:tc>
                  <a:txBody>
                    <a:bodyPr/>
                    <a:lstStyle/>
                    <a:p>
                      <a:r>
                        <a:rPr lang="en-US" b="1" dirty="0"/>
                        <a:t>100</a:t>
                      </a:r>
                    </a:p>
                  </a:txBody>
                  <a:tcPr/>
                </a:tc>
                <a:tc>
                  <a:txBody>
                    <a:bodyPr/>
                    <a:lstStyle/>
                    <a:p>
                      <a:r>
                        <a:rPr lang="en-US" b="1" dirty="0"/>
                        <a:t>81</a:t>
                      </a:r>
                    </a:p>
                  </a:txBody>
                  <a:tcPr/>
                </a:tc>
                <a:extLst>
                  <a:ext uri="{0D108BD9-81ED-4DB2-BD59-A6C34878D82A}">
                    <a16:rowId xmlns:a16="http://schemas.microsoft.com/office/drawing/2014/main" val="2640058524"/>
                  </a:ext>
                </a:extLst>
              </a:tr>
              <a:tr h="370840">
                <a:tc>
                  <a:txBody>
                    <a:bodyPr/>
                    <a:lstStyle/>
                    <a:p>
                      <a:r>
                        <a:rPr lang="en-US" sz="1100" dirty="0" err="1"/>
                        <a:t>checkdigit</a:t>
                      </a:r>
                      <a:endParaRPr lang="en-US" sz="1100" dirty="0"/>
                    </a:p>
                  </a:txBody>
                  <a:tcPr marL="68580" marR="68580" marT="34290" marB="34290"/>
                </a:tc>
                <a:tc>
                  <a:txBody>
                    <a:bodyPr/>
                    <a:lstStyle/>
                    <a:p>
                      <a:r>
                        <a:rPr lang="en-US" b="1" dirty="0"/>
                        <a:t>100</a:t>
                      </a:r>
                    </a:p>
                  </a:txBody>
                  <a:tcPr/>
                </a:tc>
                <a:tc>
                  <a:txBody>
                    <a:bodyPr/>
                    <a:lstStyle/>
                    <a:p>
                      <a:r>
                        <a:rPr lang="en-US" b="1" dirty="0"/>
                        <a:t>86</a:t>
                      </a:r>
                    </a:p>
                  </a:txBody>
                  <a:tcPr/>
                </a:tc>
                <a:extLst>
                  <a:ext uri="{0D108BD9-81ED-4DB2-BD59-A6C34878D82A}">
                    <a16:rowId xmlns:a16="http://schemas.microsoft.com/office/drawing/2014/main" val="3805827688"/>
                  </a:ext>
                </a:extLst>
              </a:tr>
              <a:tr h="370840">
                <a:tc>
                  <a:txBody>
                    <a:bodyPr/>
                    <a:lstStyle/>
                    <a:p>
                      <a:r>
                        <a:rPr lang="en-US" sz="1100" dirty="0" err="1"/>
                        <a:t>gonameparts</a:t>
                      </a:r>
                      <a:endParaRPr lang="en-US" sz="1100" dirty="0"/>
                    </a:p>
                  </a:txBody>
                  <a:tcPr marL="68580" marR="68580" marT="34290" marB="34290"/>
                </a:tc>
                <a:tc>
                  <a:txBody>
                    <a:bodyPr/>
                    <a:lstStyle/>
                    <a:p>
                      <a:r>
                        <a:rPr lang="en-US" b="1" dirty="0"/>
                        <a:t>100</a:t>
                      </a:r>
                    </a:p>
                  </a:txBody>
                  <a:tcPr/>
                </a:tc>
                <a:tc>
                  <a:txBody>
                    <a:bodyPr/>
                    <a:lstStyle/>
                    <a:p>
                      <a:r>
                        <a:rPr lang="en-US" b="1" dirty="0"/>
                        <a:t>71</a:t>
                      </a:r>
                    </a:p>
                  </a:txBody>
                  <a:tcPr/>
                </a:tc>
                <a:extLst>
                  <a:ext uri="{0D108BD9-81ED-4DB2-BD59-A6C34878D82A}">
                    <a16:rowId xmlns:a16="http://schemas.microsoft.com/office/drawing/2014/main" val="3055217675"/>
                  </a:ext>
                </a:extLst>
              </a:tr>
              <a:tr h="370840">
                <a:tc>
                  <a:txBody>
                    <a:bodyPr/>
                    <a:lstStyle/>
                    <a:p>
                      <a:r>
                        <a:rPr lang="en-US" sz="1100" dirty="0"/>
                        <a:t>histogram</a:t>
                      </a:r>
                    </a:p>
                  </a:txBody>
                  <a:tcPr marL="68580" marR="68580" marT="34290" marB="34290"/>
                </a:tc>
                <a:tc>
                  <a:txBody>
                    <a:bodyPr/>
                    <a:lstStyle/>
                    <a:p>
                      <a:r>
                        <a:rPr lang="en-US" b="1" dirty="0"/>
                        <a:t>100</a:t>
                      </a:r>
                    </a:p>
                  </a:txBody>
                  <a:tcPr/>
                </a:tc>
                <a:tc>
                  <a:txBody>
                    <a:bodyPr/>
                    <a:lstStyle/>
                    <a:p>
                      <a:r>
                        <a:rPr lang="en-US" b="1" dirty="0"/>
                        <a:t>63</a:t>
                      </a:r>
                    </a:p>
                  </a:txBody>
                  <a:tcPr/>
                </a:tc>
                <a:extLst>
                  <a:ext uri="{0D108BD9-81ED-4DB2-BD59-A6C34878D82A}">
                    <a16:rowId xmlns:a16="http://schemas.microsoft.com/office/drawing/2014/main" val="577806209"/>
                  </a:ext>
                </a:extLst>
              </a:tr>
            </a:tbl>
          </a:graphicData>
        </a:graphic>
      </p:graphicFrame>
      <p:sp>
        <p:nvSpPr>
          <p:cNvPr id="7" name="Rectangle 6">
            <a:extLst>
              <a:ext uri="{FF2B5EF4-FFF2-40B4-BE49-F238E27FC236}">
                <a16:creationId xmlns:a16="http://schemas.microsoft.com/office/drawing/2014/main" id="{FF60C9BF-3AFA-E966-8E89-1E74CDFCF388}"/>
              </a:ext>
            </a:extLst>
          </p:cNvPr>
          <p:cNvSpPr/>
          <p:nvPr/>
        </p:nvSpPr>
        <p:spPr>
          <a:xfrm>
            <a:off x="3441290" y="1091381"/>
            <a:ext cx="1995949" cy="3271520"/>
          </a:xfrm>
          <a:prstGeom prst="rect">
            <a:avLst/>
          </a:prstGeom>
          <a:solidFill>
            <a:srgbClr val="00C0B5">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DA70ED8-4248-AAEB-F135-3E42AB39D67A}"/>
              </a:ext>
            </a:extLst>
          </p:cNvPr>
          <p:cNvSpPr txBox="1"/>
          <p:nvPr/>
        </p:nvSpPr>
        <p:spPr>
          <a:xfrm rot="19822241">
            <a:off x="4035035" y="1561820"/>
            <a:ext cx="1113183" cy="461665"/>
          </a:xfrm>
          <a:prstGeom prst="rect">
            <a:avLst/>
          </a:prstGeom>
          <a:noFill/>
        </p:spPr>
        <p:txBody>
          <a:bodyPr wrap="square" rtlCol="0">
            <a:spAutoFit/>
          </a:bodyPr>
          <a:lstStyle/>
          <a:p>
            <a:pPr algn="ctr"/>
            <a:r>
              <a:rPr lang="en-US" sz="2400" dirty="0">
                <a:solidFill>
                  <a:schemeClr val="tx1"/>
                </a:solidFill>
              </a:rPr>
              <a:t>98%</a:t>
            </a:r>
          </a:p>
        </p:txBody>
      </p:sp>
      <p:sp>
        <p:nvSpPr>
          <p:cNvPr id="8" name="Rectangle 7">
            <a:extLst>
              <a:ext uri="{FF2B5EF4-FFF2-40B4-BE49-F238E27FC236}">
                <a16:creationId xmlns:a16="http://schemas.microsoft.com/office/drawing/2014/main" id="{74BB90AD-582F-2391-F61E-DE259B1BFF3B}"/>
              </a:ext>
            </a:extLst>
          </p:cNvPr>
          <p:cNvSpPr/>
          <p:nvPr/>
        </p:nvSpPr>
        <p:spPr>
          <a:xfrm>
            <a:off x="5471632" y="1091381"/>
            <a:ext cx="1995949" cy="3271520"/>
          </a:xfrm>
          <a:prstGeom prst="rect">
            <a:avLst/>
          </a:prstGeom>
          <a:solidFill>
            <a:srgbClr val="00C0B5">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0BD1F71-E58F-4093-7687-1FAABDBEAFAF}"/>
              </a:ext>
            </a:extLst>
          </p:cNvPr>
          <p:cNvSpPr txBox="1"/>
          <p:nvPr/>
        </p:nvSpPr>
        <p:spPr>
          <a:xfrm rot="19822241">
            <a:off x="5789177" y="1513003"/>
            <a:ext cx="1113183" cy="461665"/>
          </a:xfrm>
          <a:prstGeom prst="rect">
            <a:avLst/>
          </a:prstGeom>
          <a:noFill/>
        </p:spPr>
        <p:txBody>
          <a:bodyPr wrap="square" rtlCol="0">
            <a:spAutoFit/>
          </a:bodyPr>
          <a:lstStyle/>
          <a:p>
            <a:pPr algn="ctr"/>
            <a:r>
              <a:rPr lang="en-US" sz="2400" dirty="0">
                <a:solidFill>
                  <a:schemeClr val="tx1"/>
                </a:solidFill>
              </a:rPr>
              <a:t>73%</a:t>
            </a:r>
          </a:p>
        </p:txBody>
      </p:sp>
      <p:sp>
        <p:nvSpPr>
          <p:cNvPr id="9" name="TextBox 8">
            <a:extLst>
              <a:ext uri="{FF2B5EF4-FFF2-40B4-BE49-F238E27FC236}">
                <a16:creationId xmlns:a16="http://schemas.microsoft.com/office/drawing/2014/main" id="{44E3DD34-D45D-8A7A-09DD-02E5926D5528}"/>
              </a:ext>
            </a:extLst>
          </p:cNvPr>
          <p:cNvSpPr txBox="1"/>
          <p:nvPr/>
        </p:nvSpPr>
        <p:spPr>
          <a:xfrm rot="19822241">
            <a:off x="7643911" y="1293714"/>
            <a:ext cx="1253248" cy="830997"/>
          </a:xfrm>
          <a:prstGeom prst="rect">
            <a:avLst/>
          </a:prstGeom>
          <a:noFill/>
        </p:spPr>
        <p:txBody>
          <a:bodyPr wrap="square" rtlCol="0">
            <a:spAutoFit/>
          </a:bodyPr>
          <a:lstStyle/>
          <a:p>
            <a:pPr algn="ctr"/>
            <a:r>
              <a:rPr lang="en-US" sz="2400" dirty="0">
                <a:solidFill>
                  <a:schemeClr val="tx1"/>
                </a:solidFill>
              </a:rPr>
              <a:t>Unsafe: 0%</a:t>
            </a:r>
          </a:p>
        </p:txBody>
      </p:sp>
    </p:spTree>
    <p:extLst>
      <p:ext uri="{BB962C8B-B14F-4D97-AF65-F5344CB8AC3E}">
        <p14:creationId xmlns:p14="http://schemas.microsoft.com/office/powerpoint/2010/main" val="2293325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5" grpId="0"/>
      <p:bldP spid="8" grpId="0" animBg="1"/>
      <p:bldP spid="8" grpId="1" animBg="1"/>
      <p:bldP spid="6"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BDBC-8DFD-8D62-0C93-B02055176770}"/>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8A8194F0-5AE3-2B9F-871B-F6772C9229E8}"/>
              </a:ext>
            </a:extLst>
          </p:cNvPr>
          <p:cNvSpPr>
            <a:spLocks noGrp="1"/>
          </p:cNvSpPr>
          <p:nvPr>
            <p:ph type="sldNum" sz="quarter" idx="12"/>
          </p:nvPr>
        </p:nvSpPr>
        <p:spPr/>
        <p:txBody>
          <a:bodyPr/>
          <a:lstStyle/>
          <a:p>
            <a:fld id="{EB4B8DE2-A4E8-46E4-8BBF-D75455EFF32C}" type="slidenum">
              <a:rPr lang="en-US" smtClean="0"/>
              <a:pPr/>
              <a:t>19</a:t>
            </a:fld>
            <a:endParaRPr lang="en-US"/>
          </a:p>
        </p:txBody>
      </p:sp>
      <p:sp>
        <p:nvSpPr>
          <p:cNvPr id="4" name="TextBox 3">
            <a:extLst>
              <a:ext uri="{FF2B5EF4-FFF2-40B4-BE49-F238E27FC236}">
                <a16:creationId xmlns:a16="http://schemas.microsoft.com/office/drawing/2014/main" id="{8FAD7D62-3961-6584-40E9-8F8084CC6D76}"/>
              </a:ext>
            </a:extLst>
          </p:cNvPr>
          <p:cNvSpPr txBox="1"/>
          <p:nvPr/>
        </p:nvSpPr>
        <p:spPr>
          <a:xfrm>
            <a:off x="484094" y="1268016"/>
            <a:ext cx="7874598" cy="954107"/>
          </a:xfrm>
          <a:prstGeom prst="rect">
            <a:avLst/>
          </a:prstGeom>
          <a:noFill/>
        </p:spPr>
        <p:txBody>
          <a:bodyPr wrap="square" rtlCol="0">
            <a:spAutoFit/>
          </a:bodyPr>
          <a:lstStyle/>
          <a:p>
            <a:pPr marL="342900" indent="-342900">
              <a:buAutoNum type="arabicPeriod"/>
            </a:pPr>
            <a:r>
              <a:rPr lang="en-US" dirty="0"/>
              <a:t>Scalable Go to Rust translator that can produce validated code</a:t>
            </a:r>
          </a:p>
          <a:p>
            <a:pPr marL="342900" indent="-342900">
              <a:buAutoNum type="arabicPeriod"/>
            </a:pPr>
            <a:r>
              <a:rPr lang="en-US" dirty="0"/>
              <a:t>Proposed two techniques (features mapping + type compatibility) that can improve quality of translations</a:t>
            </a:r>
          </a:p>
          <a:p>
            <a:pPr marL="342900" indent="-342900">
              <a:buAutoNum type="arabicPeriod"/>
            </a:pPr>
            <a:r>
              <a:rPr lang="en-US" dirty="0"/>
              <a:t>Artifact publicly available </a:t>
            </a:r>
            <a:r>
              <a:rPr lang="en-US" u="sng" dirty="0">
                <a:solidFill>
                  <a:srgbClr val="0070C0"/>
                </a:solidFill>
              </a:rPr>
              <a:t>https://</a:t>
            </a:r>
            <a:r>
              <a:rPr lang="en-US" u="sng" dirty="0" err="1">
                <a:solidFill>
                  <a:srgbClr val="0070C0"/>
                </a:solidFill>
              </a:rPr>
              <a:t>zenodo.org</a:t>
            </a:r>
            <a:r>
              <a:rPr lang="en-US" u="sng" dirty="0">
                <a:solidFill>
                  <a:srgbClr val="0070C0"/>
                </a:solidFill>
              </a:rPr>
              <a:t>/records/15242640</a:t>
            </a:r>
          </a:p>
        </p:txBody>
      </p:sp>
    </p:spTree>
    <p:extLst>
      <p:ext uri="{BB962C8B-B14F-4D97-AF65-F5344CB8AC3E}">
        <p14:creationId xmlns:p14="http://schemas.microsoft.com/office/powerpoint/2010/main" val="2379633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A506EFF-9B73-796A-23BC-8C339A734F2C}"/>
              </a:ext>
            </a:extLst>
          </p:cNvPr>
          <p:cNvSpPr>
            <a:spLocks noGrp="1"/>
          </p:cNvSpPr>
          <p:nvPr>
            <p:ph type="title"/>
          </p:nvPr>
        </p:nvSpPr>
        <p:spPr/>
        <p:txBody>
          <a:bodyPr/>
          <a:lstStyle/>
          <a:p>
            <a:r>
              <a:rPr lang="en-US" dirty="0"/>
              <a:t>Research Background</a:t>
            </a:r>
          </a:p>
        </p:txBody>
      </p:sp>
      <p:sp>
        <p:nvSpPr>
          <p:cNvPr id="7" name="Content Placeholder 6">
            <a:extLst>
              <a:ext uri="{FF2B5EF4-FFF2-40B4-BE49-F238E27FC236}">
                <a16:creationId xmlns:a16="http://schemas.microsoft.com/office/drawing/2014/main" id="{718F8630-C3F0-75B5-7609-E97CC036D772}"/>
              </a:ext>
            </a:extLst>
          </p:cNvPr>
          <p:cNvSpPr>
            <a:spLocks noGrp="1"/>
          </p:cNvSpPr>
          <p:nvPr>
            <p:ph idx="1"/>
          </p:nvPr>
        </p:nvSpPr>
        <p:spPr>
          <a:xfrm>
            <a:off x="457200" y="1160728"/>
            <a:ext cx="8229600" cy="3693319"/>
          </a:xfrm>
        </p:spPr>
        <p:txBody>
          <a:bodyPr/>
          <a:lstStyle/>
          <a:p>
            <a:pPr marL="0" indent="0">
              <a:buNone/>
            </a:pPr>
            <a:r>
              <a:rPr lang="en-US" sz="195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AWS has several security critical codebases that would benefit from a re-write in idiomatic Rust. </a:t>
            </a:r>
          </a:p>
          <a:p>
            <a:pPr marL="0" indent="0">
              <a:buNone/>
            </a:pPr>
            <a:endParaRPr lang="en-US" sz="195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0" indent="0">
              <a:buNone/>
            </a:pPr>
            <a:endParaRPr lang="en-US" sz="195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0" indent="0">
              <a:buNone/>
            </a:pPr>
            <a:endParaRPr lang="en-US" sz="1950"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0" indent="0">
              <a:buNone/>
            </a:pPr>
            <a:endParaRPr lang="en-US" sz="195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endParaRPr>
          </a:p>
          <a:p>
            <a:pPr marL="0" indent="0">
              <a:buNone/>
            </a:pPr>
            <a:r>
              <a:rPr lang="en-US" sz="1950" b="1"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Solution:</a:t>
            </a:r>
            <a:r>
              <a:rPr lang="en-US" sz="1950" dirty="0">
                <a:solidFill>
                  <a:schemeClr val="tx1"/>
                </a:solidFill>
                <a:latin typeface="Amazon Ember" panose="020B0603020204020204" pitchFamily="34" charset="0"/>
                <a:ea typeface="Amazon Ember" panose="020B0603020204020204" pitchFamily="34" charset="0"/>
                <a:cs typeface="Amazon Ember" panose="020B0603020204020204" pitchFamily="34" charset="0"/>
              </a:rPr>
              <a:t> LLM-based tool for translating existing source code to Rust. </a:t>
            </a:r>
          </a:p>
          <a:p>
            <a:endParaRPr lang="en-US" sz="1950" dirty="0">
              <a:solidFill>
                <a:schemeClr val="tx1"/>
              </a:solidFill>
            </a:endParaRPr>
          </a:p>
        </p:txBody>
      </p:sp>
      <p:sp>
        <p:nvSpPr>
          <p:cNvPr id="4" name="Slide Number Placeholder 3">
            <a:extLst>
              <a:ext uri="{FF2B5EF4-FFF2-40B4-BE49-F238E27FC236}">
                <a16:creationId xmlns:a16="http://schemas.microsoft.com/office/drawing/2014/main" id="{CF208AD3-5522-964A-A2BF-E853005C6523}"/>
              </a:ext>
            </a:extLst>
          </p:cNvPr>
          <p:cNvSpPr>
            <a:spLocks noGrp="1"/>
          </p:cNvSpPr>
          <p:nvPr>
            <p:ph type="sldNum" sz="quarter" idx="12"/>
          </p:nvPr>
        </p:nvSpPr>
        <p:spPr/>
        <p:txBody>
          <a:bodyPr/>
          <a:lstStyle/>
          <a:p>
            <a:fld id="{EB4B8DE2-A4E8-46E4-8BBF-D75455EFF32C}" type="slidenum">
              <a:rPr lang="en-US" smtClean="0"/>
              <a:pPr/>
              <a:t>2</a:t>
            </a:fld>
            <a:endParaRPr lang="en-US"/>
          </a:p>
        </p:txBody>
      </p:sp>
      <p:pic>
        <p:nvPicPr>
          <p:cNvPr id="2" name="Graphic 1">
            <a:extLst>
              <a:ext uri="{FF2B5EF4-FFF2-40B4-BE49-F238E27FC236}">
                <a16:creationId xmlns:a16="http://schemas.microsoft.com/office/drawing/2014/main" id="{CF13A901-50B7-60C9-61CF-9766785E18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06511" y="2154900"/>
            <a:ext cx="946771" cy="946771"/>
          </a:xfrm>
          <a:prstGeom prst="rect">
            <a:avLst/>
          </a:prstGeom>
        </p:spPr>
      </p:pic>
      <p:pic>
        <p:nvPicPr>
          <p:cNvPr id="9" name="Picture 8">
            <a:extLst>
              <a:ext uri="{FF2B5EF4-FFF2-40B4-BE49-F238E27FC236}">
                <a16:creationId xmlns:a16="http://schemas.microsoft.com/office/drawing/2014/main" id="{609AA3F0-813D-12DA-C36B-56E1DC5056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7629" y="2288910"/>
            <a:ext cx="897202" cy="595798"/>
          </a:xfrm>
          <a:prstGeom prst="rect">
            <a:avLst/>
          </a:prstGeom>
        </p:spPr>
      </p:pic>
      <p:sp>
        <p:nvSpPr>
          <p:cNvPr id="10" name="Right Arrow 9">
            <a:extLst>
              <a:ext uri="{FF2B5EF4-FFF2-40B4-BE49-F238E27FC236}">
                <a16:creationId xmlns:a16="http://schemas.microsoft.com/office/drawing/2014/main" id="{CC7A86D5-3ABA-9768-6F5C-2552B85BABDD}"/>
              </a:ext>
            </a:extLst>
          </p:cNvPr>
          <p:cNvSpPr/>
          <p:nvPr/>
        </p:nvSpPr>
        <p:spPr>
          <a:xfrm>
            <a:off x="3812888" y="2539792"/>
            <a:ext cx="626897" cy="176988"/>
          </a:xfrm>
          <a:prstGeom prst="rightArrow">
            <a:avLst/>
          </a:prstGeom>
          <a:solidFill>
            <a:schemeClr val="tx2"/>
          </a:solidFill>
          <a:ln>
            <a:solidFill>
              <a:schemeClr val="tx2"/>
            </a:solidFill>
          </a:ln>
        </p:spPr>
        <p:style>
          <a:lnRef idx="1">
            <a:schemeClr val="accent6"/>
          </a:lnRef>
          <a:fillRef idx="3">
            <a:schemeClr val="accent6"/>
          </a:fillRef>
          <a:effectRef idx="2">
            <a:schemeClr val="accent6"/>
          </a:effectRef>
          <a:fontRef idx="minor">
            <a:schemeClr val="lt1"/>
          </a:fontRef>
        </p:style>
        <p:txBody>
          <a:bodyPr lIns="34290" tIns="34290" rIns="34290" rtlCol="0" anchor="ctr"/>
          <a:lstStyle/>
          <a:p>
            <a:pPr algn="ctr"/>
            <a:endParaRPr lang="en-US" sz="1050" dirty="0" err="1">
              <a:solidFill>
                <a:schemeClr val="tx1"/>
              </a:solidFill>
              <a:highlight>
                <a:srgbClr val="FFFFFF"/>
              </a:highlight>
            </a:endParaRPr>
          </a:p>
        </p:txBody>
      </p:sp>
      <p:sp>
        <p:nvSpPr>
          <p:cNvPr id="3" name="Google Shape;446;p29">
            <a:extLst>
              <a:ext uri="{FF2B5EF4-FFF2-40B4-BE49-F238E27FC236}">
                <a16:creationId xmlns:a16="http://schemas.microsoft.com/office/drawing/2014/main" id="{DA6E391F-D08D-873E-C054-A5C919AF04AE}"/>
              </a:ext>
            </a:extLst>
          </p:cNvPr>
          <p:cNvSpPr/>
          <p:nvPr/>
        </p:nvSpPr>
        <p:spPr>
          <a:xfrm>
            <a:off x="370800" y="4634575"/>
            <a:ext cx="1805700" cy="368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479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a:extLst>
              <a:ext uri="{FF2B5EF4-FFF2-40B4-BE49-F238E27FC236}">
                <a16:creationId xmlns:a16="http://schemas.microsoft.com/office/drawing/2014/main" id="{62EE6193-E3CD-741E-90BD-E3568B913FA0}"/>
              </a:ext>
            </a:extLst>
          </p:cNvPr>
          <p:cNvSpPr/>
          <p:nvPr/>
        </p:nvSpPr>
        <p:spPr>
          <a:xfrm>
            <a:off x="779689" y="1012210"/>
            <a:ext cx="1912826" cy="12260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75C7F268-44CB-1E4D-8B91-90DEDA690F96}"/>
              </a:ext>
            </a:extLst>
          </p:cNvPr>
          <p:cNvSpPr>
            <a:spLocks noGrp="1"/>
          </p:cNvSpPr>
          <p:nvPr>
            <p:ph type="title"/>
          </p:nvPr>
        </p:nvSpPr>
        <p:spPr/>
        <p:txBody>
          <a:bodyPr/>
          <a:lstStyle/>
          <a:p>
            <a:r>
              <a:rPr lang="en-US" dirty="0"/>
              <a:t>Modular Code Translation</a:t>
            </a:r>
          </a:p>
        </p:txBody>
      </p:sp>
      <p:sp>
        <p:nvSpPr>
          <p:cNvPr id="3" name="Slide Number Placeholder 2">
            <a:extLst>
              <a:ext uri="{FF2B5EF4-FFF2-40B4-BE49-F238E27FC236}">
                <a16:creationId xmlns:a16="http://schemas.microsoft.com/office/drawing/2014/main" id="{7F19755B-8949-2EA4-32F4-AE687D89E05D}"/>
              </a:ext>
            </a:extLst>
          </p:cNvPr>
          <p:cNvSpPr>
            <a:spLocks noGrp="1"/>
          </p:cNvSpPr>
          <p:nvPr>
            <p:ph type="sldNum" sz="quarter" idx="12"/>
          </p:nvPr>
        </p:nvSpPr>
        <p:spPr/>
        <p:txBody>
          <a:bodyPr/>
          <a:lstStyle/>
          <a:p>
            <a:fld id="{EB4B8DE2-A4E8-46E4-8BBF-D75455EFF32C}" type="slidenum">
              <a:rPr lang="en-US" smtClean="0"/>
              <a:pPr/>
              <a:t>3</a:t>
            </a:fld>
            <a:endParaRPr lang="en-US"/>
          </a:p>
        </p:txBody>
      </p:sp>
      <p:grpSp>
        <p:nvGrpSpPr>
          <p:cNvPr id="25" name="Group 24">
            <a:extLst>
              <a:ext uri="{FF2B5EF4-FFF2-40B4-BE49-F238E27FC236}">
                <a16:creationId xmlns:a16="http://schemas.microsoft.com/office/drawing/2014/main" id="{E5E4526E-6C83-01AE-0636-04D7BBCE2694}"/>
              </a:ext>
            </a:extLst>
          </p:cNvPr>
          <p:cNvGrpSpPr/>
          <p:nvPr/>
        </p:nvGrpSpPr>
        <p:grpSpPr>
          <a:xfrm>
            <a:off x="1337752" y="1106384"/>
            <a:ext cx="807925" cy="845072"/>
            <a:chOff x="2653732" y="3124199"/>
            <a:chExt cx="807925" cy="845072"/>
          </a:xfrm>
        </p:grpSpPr>
        <p:sp>
          <p:nvSpPr>
            <p:cNvPr id="22" name="Vertical Scroll 21">
              <a:extLst>
                <a:ext uri="{FF2B5EF4-FFF2-40B4-BE49-F238E27FC236}">
                  <a16:creationId xmlns:a16="http://schemas.microsoft.com/office/drawing/2014/main" id="{07F766EF-A8C5-FA7F-12EF-5CA620BFC1CC}"/>
                </a:ext>
              </a:extLst>
            </p:cNvPr>
            <p:cNvSpPr/>
            <p:nvPr/>
          </p:nvSpPr>
          <p:spPr>
            <a:xfrm>
              <a:off x="2653732" y="3124199"/>
              <a:ext cx="503125" cy="487851"/>
            </a:xfrm>
            <a:prstGeom prst="verticalScroll">
              <a:avLst/>
            </a:prstGeom>
            <a:solidFill>
              <a:schemeClr val="tx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50"/>
            </a:p>
          </p:txBody>
        </p:sp>
        <p:sp>
          <p:nvSpPr>
            <p:cNvPr id="23" name="Vertical Scroll 22">
              <a:extLst>
                <a:ext uri="{FF2B5EF4-FFF2-40B4-BE49-F238E27FC236}">
                  <a16:creationId xmlns:a16="http://schemas.microsoft.com/office/drawing/2014/main" id="{371D8499-AFB8-DA6A-6E3C-B8937ADB725A}"/>
                </a:ext>
              </a:extLst>
            </p:cNvPr>
            <p:cNvSpPr/>
            <p:nvPr/>
          </p:nvSpPr>
          <p:spPr>
            <a:xfrm>
              <a:off x="2806132" y="3276599"/>
              <a:ext cx="503125" cy="487851"/>
            </a:xfrm>
            <a:prstGeom prst="verticalScroll">
              <a:avLst/>
            </a:prstGeom>
            <a:solidFill>
              <a:schemeClr val="tx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50"/>
            </a:p>
          </p:txBody>
        </p:sp>
        <p:sp>
          <p:nvSpPr>
            <p:cNvPr id="24" name="Vertical Scroll 23">
              <a:extLst>
                <a:ext uri="{FF2B5EF4-FFF2-40B4-BE49-F238E27FC236}">
                  <a16:creationId xmlns:a16="http://schemas.microsoft.com/office/drawing/2014/main" id="{B34975FA-0A83-9DF1-E43B-53190AD5B28A}"/>
                </a:ext>
              </a:extLst>
            </p:cNvPr>
            <p:cNvSpPr/>
            <p:nvPr/>
          </p:nvSpPr>
          <p:spPr>
            <a:xfrm>
              <a:off x="2958532" y="3428999"/>
              <a:ext cx="503125" cy="487851"/>
            </a:xfrm>
            <a:prstGeom prst="verticalScroll">
              <a:avLst/>
            </a:prstGeom>
            <a:solidFill>
              <a:schemeClr val="tx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50"/>
            </a:p>
          </p:txBody>
        </p:sp>
        <p:pic>
          <p:nvPicPr>
            <p:cNvPr id="10" name="Graphic 9">
              <a:extLst>
                <a:ext uri="{FF2B5EF4-FFF2-40B4-BE49-F238E27FC236}">
                  <a16:creationId xmlns:a16="http://schemas.microsoft.com/office/drawing/2014/main" id="{F6D8E78D-A7EB-8C33-AD84-C13743B216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56878" y="3618921"/>
              <a:ext cx="350350" cy="350350"/>
            </a:xfrm>
            <a:prstGeom prst="rect">
              <a:avLst/>
            </a:prstGeom>
          </p:spPr>
        </p:pic>
      </p:grpSp>
      <p:grpSp>
        <p:nvGrpSpPr>
          <p:cNvPr id="38" name="Group 37">
            <a:extLst>
              <a:ext uri="{FF2B5EF4-FFF2-40B4-BE49-F238E27FC236}">
                <a16:creationId xmlns:a16="http://schemas.microsoft.com/office/drawing/2014/main" id="{1F8A311C-EF00-88C0-1F60-593D214E3FFB}"/>
              </a:ext>
            </a:extLst>
          </p:cNvPr>
          <p:cNvGrpSpPr/>
          <p:nvPr/>
        </p:nvGrpSpPr>
        <p:grpSpPr>
          <a:xfrm>
            <a:off x="789212" y="3039453"/>
            <a:ext cx="2035717" cy="1534886"/>
            <a:chOff x="696686" y="2917372"/>
            <a:chExt cx="2035717" cy="1534886"/>
          </a:xfrm>
        </p:grpSpPr>
        <p:sp>
          <p:nvSpPr>
            <p:cNvPr id="26" name="Rounded Rectangle 25">
              <a:extLst>
                <a:ext uri="{FF2B5EF4-FFF2-40B4-BE49-F238E27FC236}">
                  <a16:creationId xmlns:a16="http://schemas.microsoft.com/office/drawing/2014/main" id="{1096A738-ECD0-3293-69DE-BE04F79B1C20}"/>
                </a:ext>
              </a:extLst>
            </p:cNvPr>
            <p:cNvSpPr/>
            <p:nvPr/>
          </p:nvSpPr>
          <p:spPr>
            <a:xfrm>
              <a:off x="696686" y="2917372"/>
              <a:ext cx="2035717" cy="15348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7" name="TextBox 26">
              <a:extLst>
                <a:ext uri="{FF2B5EF4-FFF2-40B4-BE49-F238E27FC236}">
                  <a16:creationId xmlns:a16="http://schemas.microsoft.com/office/drawing/2014/main" id="{A1BC0871-A9BA-84AB-9448-52B53C41E1EC}"/>
                </a:ext>
              </a:extLst>
            </p:cNvPr>
            <p:cNvSpPr txBox="1"/>
            <p:nvPr/>
          </p:nvSpPr>
          <p:spPr>
            <a:xfrm>
              <a:off x="696686" y="2917372"/>
              <a:ext cx="1045029" cy="461665"/>
            </a:xfrm>
            <a:prstGeom prst="rect">
              <a:avLst/>
            </a:prstGeom>
            <a:noFill/>
          </p:spPr>
          <p:txBody>
            <a:bodyPr wrap="square" rtlCol="0">
              <a:spAutoFit/>
            </a:bodyPr>
            <a:lstStyle/>
            <a:p>
              <a:pPr algn="ctr"/>
              <a:r>
                <a:rPr lang="en-US" sz="1200" dirty="0"/>
                <a:t>Code Fragments</a:t>
              </a:r>
            </a:p>
          </p:txBody>
        </p:sp>
        <p:sp>
          <p:nvSpPr>
            <p:cNvPr id="28" name="Rectangle 27">
              <a:extLst>
                <a:ext uri="{FF2B5EF4-FFF2-40B4-BE49-F238E27FC236}">
                  <a16:creationId xmlns:a16="http://schemas.microsoft.com/office/drawing/2014/main" id="{3292DBFF-B78C-E3C1-47A3-8556CDC988B0}"/>
                </a:ext>
              </a:extLst>
            </p:cNvPr>
            <p:cNvSpPr/>
            <p:nvPr/>
          </p:nvSpPr>
          <p:spPr>
            <a:xfrm>
              <a:off x="1614576" y="2988736"/>
              <a:ext cx="884464" cy="34904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Function f</a:t>
              </a:r>
            </a:p>
          </p:txBody>
        </p:sp>
        <p:sp>
          <p:nvSpPr>
            <p:cNvPr id="29" name="Rectangle 28">
              <a:extLst>
                <a:ext uri="{FF2B5EF4-FFF2-40B4-BE49-F238E27FC236}">
                  <a16:creationId xmlns:a16="http://schemas.microsoft.com/office/drawing/2014/main" id="{D8BB52EF-2B45-F0FB-001E-D917F58557E2}"/>
                </a:ext>
              </a:extLst>
            </p:cNvPr>
            <p:cNvSpPr/>
            <p:nvPr/>
          </p:nvSpPr>
          <p:spPr>
            <a:xfrm>
              <a:off x="772125" y="3527677"/>
              <a:ext cx="989239" cy="32833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Function g</a:t>
              </a:r>
            </a:p>
          </p:txBody>
        </p:sp>
        <p:sp>
          <p:nvSpPr>
            <p:cNvPr id="30" name="Rectangle 29">
              <a:extLst>
                <a:ext uri="{FF2B5EF4-FFF2-40B4-BE49-F238E27FC236}">
                  <a16:creationId xmlns:a16="http://schemas.microsoft.com/office/drawing/2014/main" id="{7808D104-7F7D-C5DE-08A0-C10773445E18}"/>
                </a:ext>
              </a:extLst>
            </p:cNvPr>
            <p:cNvSpPr/>
            <p:nvPr/>
          </p:nvSpPr>
          <p:spPr>
            <a:xfrm>
              <a:off x="1889191" y="3527677"/>
              <a:ext cx="662237" cy="32833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Type T</a:t>
              </a:r>
            </a:p>
          </p:txBody>
        </p:sp>
        <p:sp>
          <p:nvSpPr>
            <p:cNvPr id="31" name="Rectangle 30">
              <a:extLst>
                <a:ext uri="{FF2B5EF4-FFF2-40B4-BE49-F238E27FC236}">
                  <a16:creationId xmlns:a16="http://schemas.microsoft.com/office/drawing/2014/main" id="{9F98E97F-CE34-1A17-584D-974069165F18}"/>
                </a:ext>
              </a:extLst>
            </p:cNvPr>
            <p:cNvSpPr/>
            <p:nvPr/>
          </p:nvSpPr>
          <p:spPr>
            <a:xfrm>
              <a:off x="929368" y="4057830"/>
              <a:ext cx="936772" cy="32833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Global x</a:t>
              </a:r>
            </a:p>
          </p:txBody>
        </p:sp>
        <p:cxnSp>
          <p:nvCxnSpPr>
            <p:cNvPr id="33" name="Straight Arrow Connector 32">
              <a:extLst>
                <a:ext uri="{FF2B5EF4-FFF2-40B4-BE49-F238E27FC236}">
                  <a16:creationId xmlns:a16="http://schemas.microsoft.com/office/drawing/2014/main" id="{3430938D-4FED-56B6-4FA1-871DB8F57A72}"/>
                </a:ext>
              </a:extLst>
            </p:cNvPr>
            <p:cNvCxnSpPr>
              <a:cxnSpLocks/>
              <a:stCxn id="28" idx="2"/>
              <a:endCxn id="29" idx="0"/>
            </p:cNvCxnSpPr>
            <p:nvPr/>
          </p:nvCxnSpPr>
          <p:spPr>
            <a:xfrm flipH="1">
              <a:off x="1266745" y="3337785"/>
              <a:ext cx="790063" cy="189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F72557F6-C5C4-4278-4FDC-EC5A4629ED35}"/>
                </a:ext>
              </a:extLst>
            </p:cNvPr>
            <p:cNvCxnSpPr>
              <a:cxnSpLocks/>
              <a:stCxn id="28" idx="2"/>
              <a:endCxn id="30" idx="0"/>
            </p:cNvCxnSpPr>
            <p:nvPr/>
          </p:nvCxnSpPr>
          <p:spPr>
            <a:xfrm>
              <a:off x="2056808" y="3337785"/>
              <a:ext cx="163502" cy="189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7B1FC6C8-0836-C5E3-962A-E9F2560C70AF}"/>
                </a:ext>
              </a:extLst>
            </p:cNvPr>
            <p:cNvCxnSpPr>
              <a:cxnSpLocks/>
              <a:stCxn id="29" idx="2"/>
              <a:endCxn id="31" idx="0"/>
            </p:cNvCxnSpPr>
            <p:nvPr/>
          </p:nvCxnSpPr>
          <p:spPr>
            <a:xfrm>
              <a:off x="1266745" y="3856012"/>
              <a:ext cx="131009" cy="201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9" name="TextBox 38">
            <a:extLst>
              <a:ext uri="{FF2B5EF4-FFF2-40B4-BE49-F238E27FC236}">
                <a16:creationId xmlns:a16="http://schemas.microsoft.com/office/drawing/2014/main" id="{2E94D116-759E-70C4-4E7A-DFF16E8D53B1}"/>
              </a:ext>
            </a:extLst>
          </p:cNvPr>
          <p:cNvSpPr txBox="1"/>
          <p:nvPr/>
        </p:nvSpPr>
        <p:spPr>
          <a:xfrm>
            <a:off x="1255939" y="1951456"/>
            <a:ext cx="960326" cy="276999"/>
          </a:xfrm>
          <a:prstGeom prst="rect">
            <a:avLst/>
          </a:prstGeom>
          <a:noFill/>
        </p:spPr>
        <p:txBody>
          <a:bodyPr wrap="square" rtlCol="0">
            <a:spAutoFit/>
          </a:bodyPr>
          <a:lstStyle/>
          <a:p>
            <a:pPr algn="ctr"/>
            <a:r>
              <a:rPr lang="en-US" sz="1200" dirty="0"/>
              <a:t>Source</a:t>
            </a:r>
          </a:p>
        </p:txBody>
      </p:sp>
      <p:sp>
        <p:nvSpPr>
          <p:cNvPr id="75" name="Rounded Rectangle 74">
            <a:extLst>
              <a:ext uri="{FF2B5EF4-FFF2-40B4-BE49-F238E27FC236}">
                <a16:creationId xmlns:a16="http://schemas.microsoft.com/office/drawing/2014/main" id="{AFD97FD5-0CD8-9222-DD7E-AAC9E1A51FA2}"/>
              </a:ext>
            </a:extLst>
          </p:cNvPr>
          <p:cNvSpPr/>
          <p:nvPr/>
        </p:nvSpPr>
        <p:spPr>
          <a:xfrm>
            <a:off x="6697476" y="2979537"/>
            <a:ext cx="1068159" cy="154415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Down Arrow 40">
            <a:extLst>
              <a:ext uri="{FF2B5EF4-FFF2-40B4-BE49-F238E27FC236}">
                <a16:creationId xmlns:a16="http://schemas.microsoft.com/office/drawing/2014/main" id="{741624D5-DB80-DCE0-53D7-4E9108FBB79C}"/>
              </a:ext>
            </a:extLst>
          </p:cNvPr>
          <p:cNvSpPr/>
          <p:nvPr/>
        </p:nvSpPr>
        <p:spPr>
          <a:xfrm>
            <a:off x="856433" y="2377095"/>
            <a:ext cx="1768929" cy="52352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Project</a:t>
            </a:r>
          </a:p>
          <a:p>
            <a:pPr algn="ctr"/>
            <a:r>
              <a:rPr lang="en-US" sz="1200" dirty="0"/>
              <a:t>Partition</a:t>
            </a:r>
          </a:p>
        </p:txBody>
      </p:sp>
      <p:sp>
        <p:nvSpPr>
          <p:cNvPr id="43" name="Right Arrow 42">
            <a:extLst>
              <a:ext uri="{FF2B5EF4-FFF2-40B4-BE49-F238E27FC236}">
                <a16:creationId xmlns:a16="http://schemas.microsoft.com/office/drawing/2014/main" id="{D0BDED0F-7661-FE4E-29BA-19707F2787FD}"/>
              </a:ext>
            </a:extLst>
          </p:cNvPr>
          <p:cNvSpPr/>
          <p:nvPr/>
        </p:nvSpPr>
        <p:spPr>
          <a:xfrm>
            <a:off x="2984964" y="2979537"/>
            <a:ext cx="767465" cy="147325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r>
              <a:rPr lang="en-US" sz="1200" dirty="0"/>
              <a:t>For</a:t>
            </a:r>
          </a:p>
          <a:p>
            <a:r>
              <a:rPr lang="en-US" sz="1200" dirty="0"/>
              <a:t>Each</a:t>
            </a:r>
          </a:p>
          <a:p>
            <a:r>
              <a:rPr lang="en-US" sz="1200" dirty="0"/>
              <a:t>Frag.</a:t>
            </a:r>
          </a:p>
        </p:txBody>
      </p:sp>
      <p:grpSp>
        <p:nvGrpSpPr>
          <p:cNvPr id="50" name="Group 49">
            <a:extLst>
              <a:ext uri="{FF2B5EF4-FFF2-40B4-BE49-F238E27FC236}">
                <a16:creationId xmlns:a16="http://schemas.microsoft.com/office/drawing/2014/main" id="{3D906230-68D4-D174-E733-AA6F309F979F}"/>
              </a:ext>
            </a:extLst>
          </p:cNvPr>
          <p:cNvGrpSpPr/>
          <p:nvPr/>
        </p:nvGrpSpPr>
        <p:grpSpPr>
          <a:xfrm>
            <a:off x="6870029" y="3261072"/>
            <a:ext cx="807925" cy="792651"/>
            <a:chOff x="4781214" y="3252446"/>
            <a:chExt cx="807925" cy="792651"/>
          </a:xfrm>
        </p:grpSpPr>
        <p:sp>
          <p:nvSpPr>
            <p:cNvPr id="45" name="Vertical Scroll 44">
              <a:extLst>
                <a:ext uri="{FF2B5EF4-FFF2-40B4-BE49-F238E27FC236}">
                  <a16:creationId xmlns:a16="http://schemas.microsoft.com/office/drawing/2014/main" id="{4FBD8D99-BB8A-8D54-C2C6-CC12E811E866}"/>
                </a:ext>
              </a:extLst>
            </p:cNvPr>
            <p:cNvSpPr/>
            <p:nvPr/>
          </p:nvSpPr>
          <p:spPr>
            <a:xfrm>
              <a:off x="4781214" y="3252446"/>
              <a:ext cx="503125" cy="487851"/>
            </a:xfrm>
            <a:prstGeom prst="verticalScroll">
              <a:avLst/>
            </a:prstGeom>
            <a:solidFill>
              <a:schemeClr val="tx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50"/>
            </a:p>
          </p:txBody>
        </p:sp>
        <p:sp>
          <p:nvSpPr>
            <p:cNvPr id="46" name="Vertical Scroll 45">
              <a:extLst>
                <a:ext uri="{FF2B5EF4-FFF2-40B4-BE49-F238E27FC236}">
                  <a16:creationId xmlns:a16="http://schemas.microsoft.com/office/drawing/2014/main" id="{19E7A9E2-BBC5-6D0D-8232-271751AFB83E}"/>
                </a:ext>
              </a:extLst>
            </p:cNvPr>
            <p:cNvSpPr/>
            <p:nvPr/>
          </p:nvSpPr>
          <p:spPr>
            <a:xfrm>
              <a:off x="4933614" y="3404846"/>
              <a:ext cx="503125" cy="487851"/>
            </a:xfrm>
            <a:prstGeom prst="verticalScroll">
              <a:avLst/>
            </a:prstGeom>
            <a:solidFill>
              <a:schemeClr val="tx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50"/>
            </a:p>
          </p:txBody>
        </p:sp>
        <p:sp>
          <p:nvSpPr>
            <p:cNvPr id="47" name="Vertical Scroll 46">
              <a:extLst>
                <a:ext uri="{FF2B5EF4-FFF2-40B4-BE49-F238E27FC236}">
                  <a16:creationId xmlns:a16="http://schemas.microsoft.com/office/drawing/2014/main" id="{D0CB7BCB-4028-AC56-C312-C88A12C7D555}"/>
                </a:ext>
              </a:extLst>
            </p:cNvPr>
            <p:cNvSpPr/>
            <p:nvPr/>
          </p:nvSpPr>
          <p:spPr>
            <a:xfrm>
              <a:off x="5086014" y="3557246"/>
              <a:ext cx="503125" cy="487851"/>
            </a:xfrm>
            <a:prstGeom prst="verticalScroll">
              <a:avLst/>
            </a:prstGeom>
            <a:solidFill>
              <a:schemeClr val="tx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50"/>
            </a:p>
          </p:txBody>
        </p:sp>
        <p:pic>
          <p:nvPicPr>
            <p:cNvPr id="49" name="Picture 48">
              <a:extLst>
                <a:ext uri="{FF2B5EF4-FFF2-40B4-BE49-F238E27FC236}">
                  <a16:creationId xmlns:a16="http://schemas.microsoft.com/office/drawing/2014/main" id="{F8D7FEC1-507F-6807-7644-6AA5FD512893}"/>
                </a:ext>
              </a:extLst>
            </p:cNvPr>
            <p:cNvPicPr>
              <a:picLocks noChangeAspect="1"/>
            </p:cNvPicPr>
            <p:nvPr/>
          </p:nvPicPr>
          <p:blipFill>
            <a:blip r:embed="rId5"/>
            <a:stretch>
              <a:fillRect/>
            </a:stretch>
          </p:blipFill>
          <p:spPr>
            <a:xfrm>
              <a:off x="5284339" y="3801171"/>
              <a:ext cx="252785" cy="219102"/>
            </a:xfrm>
            <a:prstGeom prst="rect">
              <a:avLst/>
            </a:prstGeom>
          </p:spPr>
        </p:pic>
      </p:grpSp>
      <p:sp>
        <p:nvSpPr>
          <p:cNvPr id="51" name="Rounded Rectangle 50">
            <a:extLst>
              <a:ext uri="{FF2B5EF4-FFF2-40B4-BE49-F238E27FC236}">
                <a16:creationId xmlns:a16="http://schemas.microsoft.com/office/drawing/2014/main" id="{B30B3757-9855-18DB-F2BF-3976859E7187}"/>
              </a:ext>
            </a:extLst>
          </p:cNvPr>
          <p:cNvSpPr/>
          <p:nvPr/>
        </p:nvSpPr>
        <p:spPr>
          <a:xfrm>
            <a:off x="3883330" y="2979537"/>
            <a:ext cx="2136318" cy="15348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53" name="Graphic 52" descr="Artificial Intelligence with solid fill">
            <a:extLst>
              <a:ext uri="{FF2B5EF4-FFF2-40B4-BE49-F238E27FC236}">
                <a16:creationId xmlns:a16="http://schemas.microsoft.com/office/drawing/2014/main" id="{C312F6E5-8FB3-FC30-308D-69176B3F1FD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54816" y="3160841"/>
            <a:ext cx="457200" cy="457200"/>
          </a:xfrm>
          <a:prstGeom prst="rect">
            <a:avLst/>
          </a:prstGeom>
        </p:spPr>
      </p:pic>
      <p:sp>
        <p:nvSpPr>
          <p:cNvPr id="69" name="Right Arrow 68">
            <a:extLst>
              <a:ext uri="{FF2B5EF4-FFF2-40B4-BE49-F238E27FC236}">
                <a16:creationId xmlns:a16="http://schemas.microsoft.com/office/drawing/2014/main" id="{D3D21EDC-051A-F731-A46A-C33F9697BCB4}"/>
              </a:ext>
            </a:extLst>
          </p:cNvPr>
          <p:cNvSpPr/>
          <p:nvPr/>
        </p:nvSpPr>
        <p:spPr>
          <a:xfrm>
            <a:off x="4073073" y="3580871"/>
            <a:ext cx="663100" cy="492549"/>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LLM</a:t>
            </a:r>
          </a:p>
        </p:txBody>
      </p:sp>
      <p:sp>
        <p:nvSpPr>
          <p:cNvPr id="70" name="Rectangle 69">
            <a:extLst>
              <a:ext uri="{FF2B5EF4-FFF2-40B4-BE49-F238E27FC236}">
                <a16:creationId xmlns:a16="http://schemas.microsoft.com/office/drawing/2014/main" id="{CB0B9A27-0AF6-8D13-7548-5EE245CBF511}"/>
              </a:ext>
            </a:extLst>
          </p:cNvPr>
          <p:cNvSpPr/>
          <p:nvPr/>
        </p:nvSpPr>
        <p:spPr>
          <a:xfrm>
            <a:off x="4810829" y="3632371"/>
            <a:ext cx="904017" cy="349049"/>
          </a:xfrm>
          <a:prstGeom prst="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Rust Frag.</a:t>
            </a:r>
          </a:p>
        </p:txBody>
      </p:sp>
      <p:sp>
        <p:nvSpPr>
          <p:cNvPr id="71" name="TextBox 70">
            <a:extLst>
              <a:ext uri="{FF2B5EF4-FFF2-40B4-BE49-F238E27FC236}">
                <a16:creationId xmlns:a16="http://schemas.microsoft.com/office/drawing/2014/main" id="{FD889BD4-DBA1-B8BA-3E69-9B7280372845}"/>
              </a:ext>
            </a:extLst>
          </p:cNvPr>
          <p:cNvSpPr txBox="1"/>
          <p:nvPr/>
        </p:nvSpPr>
        <p:spPr>
          <a:xfrm>
            <a:off x="6782347" y="4242708"/>
            <a:ext cx="983288" cy="276999"/>
          </a:xfrm>
          <a:prstGeom prst="rect">
            <a:avLst/>
          </a:prstGeom>
          <a:noFill/>
        </p:spPr>
        <p:txBody>
          <a:bodyPr wrap="square" rtlCol="0">
            <a:spAutoFit/>
          </a:bodyPr>
          <a:lstStyle/>
          <a:p>
            <a:pPr algn="ctr"/>
            <a:r>
              <a:rPr lang="en-US" sz="1200" dirty="0"/>
              <a:t>Translation</a:t>
            </a:r>
          </a:p>
        </p:txBody>
      </p:sp>
      <p:sp>
        <p:nvSpPr>
          <p:cNvPr id="72" name="Right Arrow 71">
            <a:extLst>
              <a:ext uri="{FF2B5EF4-FFF2-40B4-BE49-F238E27FC236}">
                <a16:creationId xmlns:a16="http://schemas.microsoft.com/office/drawing/2014/main" id="{AE15E71D-1A5A-88AD-AA40-88F7B781CBDC}"/>
              </a:ext>
            </a:extLst>
          </p:cNvPr>
          <p:cNvSpPr/>
          <p:nvPr/>
        </p:nvSpPr>
        <p:spPr>
          <a:xfrm>
            <a:off x="6172048" y="3413472"/>
            <a:ext cx="317398" cy="682245"/>
          </a:xfrm>
          <a:prstGeom prst="rightArrow">
            <a:avLst>
              <a:gd name="adj1" fmla="val 50000"/>
              <a:gd name="adj2" fmla="val 46570"/>
            </a:avLst>
          </a:prstGeom>
        </p:spPr>
        <p:style>
          <a:lnRef idx="2">
            <a:schemeClr val="dk1"/>
          </a:lnRef>
          <a:fillRef idx="1">
            <a:schemeClr val="lt1"/>
          </a:fillRef>
          <a:effectRef idx="0">
            <a:schemeClr val="dk1"/>
          </a:effectRef>
          <a:fontRef idx="minor">
            <a:schemeClr val="dk1"/>
          </a:fontRef>
        </p:style>
        <p:txBody>
          <a:bodyPr rtlCol="0" anchor="ctr"/>
          <a:lstStyle/>
          <a:p>
            <a:endParaRPr lang="en-US" sz="1200" dirty="0"/>
          </a:p>
        </p:txBody>
      </p:sp>
    </p:spTree>
    <p:extLst>
      <p:ext uri="{BB962C8B-B14F-4D97-AF65-F5344CB8AC3E}">
        <p14:creationId xmlns:p14="http://schemas.microsoft.com/office/powerpoint/2010/main" val="3411529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39" grpId="0"/>
      <p:bldP spid="75" grpId="0" animBg="1"/>
      <p:bldP spid="41" grpId="0" animBg="1"/>
      <p:bldP spid="43" grpId="0" animBg="1"/>
      <p:bldP spid="51" grpId="0" animBg="1"/>
      <p:bldP spid="69" grpId="0" animBg="1"/>
      <p:bldP spid="70" grpId="0" animBg="1"/>
      <p:bldP spid="71" grpId="0"/>
      <p:bldP spid="7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7DC5E-8557-DCFF-2734-0717DA5A2577}"/>
            </a:ext>
          </a:extLst>
        </p:cNvPr>
        <p:cNvGrpSpPr/>
        <p:nvPr/>
      </p:nvGrpSpPr>
      <p:grpSpPr>
        <a:xfrm>
          <a:off x="0" y="0"/>
          <a:ext cx="0" cy="0"/>
          <a:chOff x="0" y="0"/>
          <a:chExt cx="0" cy="0"/>
        </a:xfrm>
      </p:grpSpPr>
      <p:sp>
        <p:nvSpPr>
          <p:cNvPr id="19" name="Right Arrow 18">
            <a:extLst>
              <a:ext uri="{FF2B5EF4-FFF2-40B4-BE49-F238E27FC236}">
                <a16:creationId xmlns:a16="http://schemas.microsoft.com/office/drawing/2014/main" id="{D9182154-DFD4-4499-338B-66BCA91592BD}"/>
              </a:ext>
            </a:extLst>
          </p:cNvPr>
          <p:cNvSpPr/>
          <p:nvPr/>
        </p:nvSpPr>
        <p:spPr>
          <a:xfrm>
            <a:off x="3704796" y="1984008"/>
            <a:ext cx="741796" cy="36823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LLM</a:t>
            </a:r>
          </a:p>
        </p:txBody>
      </p:sp>
      <p:sp>
        <p:nvSpPr>
          <p:cNvPr id="2" name="Title 1">
            <a:extLst>
              <a:ext uri="{FF2B5EF4-FFF2-40B4-BE49-F238E27FC236}">
                <a16:creationId xmlns:a16="http://schemas.microsoft.com/office/drawing/2014/main" id="{57EE5A33-8EFD-BEF8-BE00-5A6A2EE4FCC1}"/>
              </a:ext>
            </a:extLst>
          </p:cNvPr>
          <p:cNvSpPr>
            <a:spLocks noGrp="1"/>
          </p:cNvSpPr>
          <p:nvPr>
            <p:ph type="title"/>
          </p:nvPr>
        </p:nvSpPr>
        <p:spPr/>
        <p:txBody>
          <a:bodyPr/>
          <a:lstStyle/>
          <a:p>
            <a:r>
              <a:rPr lang="en-US" dirty="0"/>
              <a:t>Challenge: Differences between language features</a:t>
            </a:r>
          </a:p>
        </p:txBody>
      </p:sp>
      <p:sp>
        <p:nvSpPr>
          <p:cNvPr id="3" name="Slide Number Placeholder 2">
            <a:extLst>
              <a:ext uri="{FF2B5EF4-FFF2-40B4-BE49-F238E27FC236}">
                <a16:creationId xmlns:a16="http://schemas.microsoft.com/office/drawing/2014/main" id="{CAF4C81B-9E73-8BDF-6193-F7456E0A6D9A}"/>
              </a:ext>
            </a:extLst>
          </p:cNvPr>
          <p:cNvSpPr>
            <a:spLocks noGrp="1"/>
          </p:cNvSpPr>
          <p:nvPr>
            <p:ph type="sldNum" sz="quarter" idx="12"/>
          </p:nvPr>
        </p:nvSpPr>
        <p:spPr/>
        <p:txBody>
          <a:bodyPr/>
          <a:lstStyle/>
          <a:p>
            <a:fld id="{EB4B8DE2-A4E8-46E4-8BBF-D75455EFF32C}" type="slidenum">
              <a:rPr lang="en-US" smtClean="0"/>
              <a:pPr/>
              <a:t>4</a:t>
            </a:fld>
            <a:endParaRPr lang="en-US"/>
          </a:p>
        </p:txBody>
      </p:sp>
      <p:pic>
        <p:nvPicPr>
          <p:cNvPr id="12" name="Graphic 11" descr="Tick with solid fill">
            <a:extLst>
              <a:ext uri="{FF2B5EF4-FFF2-40B4-BE49-F238E27FC236}">
                <a16:creationId xmlns:a16="http://schemas.microsoft.com/office/drawing/2014/main" id="{EF19F021-C20C-3CF0-761D-9BBC05E4054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2700" y="3773696"/>
            <a:ext cx="685800" cy="685800"/>
          </a:xfrm>
          <a:prstGeom prst="rect">
            <a:avLst/>
          </a:prstGeom>
        </p:spPr>
      </p:pic>
      <p:pic>
        <p:nvPicPr>
          <p:cNvPr id="14" name="Graphic 13" descr="Close with solid fill">
            <a:extLst>
              <a:ext uri="{FF2B5EF4-FFF2-40B4-BE49-F238E27FC236}">
                <a16:creationId xmlns:a16="http://schemas.microsoft.com/office/drawing/2014/main" id="{0B2A2DE5-8321-410F-3775-6EE22E8F50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82700" y="2080700"/>
            <a:ext cx="685800" cy="685800"/>
          </a:xfrm>
          <a:prstGeom prst="rect">
            <a:avLst/>
          </a:prstGeom>
        </p:spPr>
      </p:pic>
      <p:grpSp>
        <p:nvGrpSpPr>
          <p:cNvPr id="20" name="Group 19">
            <a:extLst>
              <a:ext uri="{FF2B5EF4-FFF2-40B4-BE49-F238E27FC236}">
                <a16:creationId xmlns:a16="http://schemas.microsoft.com/office/drawing/2014/main" id="{DB4BE58D-E4D4-EF14-02A7-FE7C093C3D9A}"/>
              </a:ext>
            </a:extLst>
          </p:cNvPr>
          <p:cNvGrpSpPr/>
          <p:nvPr/>
        </p:nvGrpSpPr>
        <p:grpSpPr>
          <a:xfrm>
            <a:off x="102050" y="1007693"/>
            <a:ext cx="2966012" cy="1529762"/>
            <a:chOff x="102050" y="1007693"/>
            <a:chExt cx="2966012" cy="1529762"/>
          </a:xfrm>
        </p:grpSpPr>
        <p:sp>
          <p:nvSpPr>
            <p:cNvPr id="16" name="TextBox 15">
              <a:extLst>
                <a:ext uri="{FF2B5EF4-FFF2-40B4-BE49-F238E27FC236}">
                  <a16:creationId xmlns:a16="http://schemas.microsoft.com/office/drawing/2014/main" id="{38202826-02E6-7A0C-66EE-8DF7B8532FA2}"/>
                </a:ext>
              </a:extLst>
            </p:cNvPr>
            <p:cNvSpPr txBox="1"/>
            <p:nvPr/>
          </p:nvSpPr>
          <p:spPr>
            <a:xfrm>
              <a:off x="575436" y="1798791"/>
              <a:ext cx="2492626" cy="738664"/>
            </a:xfrm>
            <a:prstGeom prst="rect">
              <a:avLst/>
            </a:prstGeom>
            <a:noFill/>
          </p:spPr>
          <p:txBody>
            <a:bodyPr wrap="square" rtlCol="0">
              <a:spAutoFit/>
            </a:bodyPr>
            <a:lstStyle/>
            <a:p>
              <a:r>
                <a:rPr lang="en-US" dirty="0">
                  <a:latin typeface="Miriam Fixed" panose="020F0502020204030204" pitchFamily="34" charset="0"/>
                  <a:cs typeface="Miriam Fixed" panose="020F0502020204030204" pitchFamily="34" charset="0"/>
                </a:rPr>
                <a:t>var x int = f()</a:t>
              </a:r>
            </a:p>
            <a:p>
              <a:endParaRPr lang="en-US" dirty="0">
                <a:latin typeface="Miriam Fixed" panose="020F0502020204030204" pitchFamily="34" charset="0"/>
                <a:cs typeface="Miriam Fixed" panose="020F0502020204030204" pitchFamily="34" charset="0"/>
              </a:endParaRPr>
            </a:p>
            <a:p>
              <a:r>
                <a:rPr lang="en-US" dirty="0" err="1">
                  <a:latin typeface="Miriam Fixed" panose="020F0502020204030204" pitchFamily="34" charset="0"/>
                  <a:cs typeface="Miriam Fixed" panose="020F0502020204030204" pitchFamily="34" charset="0"/>
                </a:rPr>
                <a:t>func</a:t>
              </a:r>
              <a:r>
                <a:rPr lang="en-US" dirty="0">
                  <a:latin typeface="Miriam Fixed" panose="020F0502020204030204" pitchFamily="34" charset="0"/>
                  <a:cs typeface="Miriam Fixed" panose="020F0502020204030204" pitchFamily="34" charset="0"/>
                </a:rPr>
                <a:t> f() int { … }</a:t>
              </a:r>
            </a:p>
          </p:txBody>
        </p:sp>
        <p:pic>
          <p:nvPicPr>
            <p:cNvPr id="4" name="Graphic 3">
              <a:extLst>
                <a:ext uri="{FF2B5EF4-FFF2-40B4-BE49-F238E27FC236}">
                  <a16:creationId xmlns:a16="http://schemas.microsoft.com/office/drawing/2014/main" id="{D942EF7B-1416-A3D8-E232-D641717ECD7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050" y="1007693"/>
              <a:ext cx="946771" cy="946771"/>
            </a:xfrm>
            <a:prstGeom prst="rect">
              <a:avLst/>
            </a:prstGeom>
          </p:spPr>
        </p:pic>
      </p:grpSp>
      <p:grpSp>
        <p:nvGrpSpPr>
          <p:cNvPr id="21" name="Group 20">
            <a:extLst>
              <a:ext uri="{FF2B5EF4-FFF2-40B4-BE49-F238E27FC236}">
                <a16:creationId xmlns:a16="http://schemas.microsoft.com/office/drawing/2014/main" id="{6F5C5E59-38E9-DACC-4ED6-D981DA6946C7}"/>
              </a:ext>
            </a:extLst>
          </p:cNvPr>
          <p:cNvGrpSpPr/>
          <p:nvPr/>
        </p:nvGrpSpPr>
        <p:grpSpPr>
          <a:xfrm>
            <a:off x="4634726" y="1256712"/>
            <a:ext cx="4138474" cy="1280743"/>
            <a:chOff x="4634726" y="1256712"/>
            <a:chExt cx="4138474" cy="1280743"/>
          </a:xfrm>
        </p:grpSpPr>
        <p:sp>
          <p:nvSpPr>
            <p:cNvPr id="17" name="TextBox 16">
              <a:extLst>
                <a:ext uri="{FF2B5EF4-FFF2-40B4-BE49-F238E27FC236}">
                  <a16:creationId xmlns:a16="http://schemas.microsoft.com/office/drawing/2014/main" id="{52676E66-3BE5-3BA2-4D94-950C3C887AFF}"/>
                </a:ext>
              </a:extLst>
            </p:cNvPr>
            <p:cNvSpPr txBox="1"/>
            <p:nvPr/>
          </p:nvSpPr>
          <p:spPr>
            <a:xfrm>
              <a:off x="5083327" y="1798791"/>
              <a:ext cx="3689873" cy="738664"/>
            </a:xfrm>
            <a:prstGeom prst="rect">
              <a:avLst/>
            </a:prstGeom>
            <a:noFill/>
          </p:spPr>
          <p:txBody>
            <a:bodyPr wrap="square" rtlCol="0">
              <a:spAutoFit/>
            </a:bodyPr>
            <a:lstStyle/>
            <a:p>
              <a:r>
                <a:rPr lang="en-US" dirty="0">
                  <a:latin typeface="Miriam Fixed" panose="020F0502020204030204" pitchFamily="34" charset="0"/>
                  <a:cs typeface="Miriam Fixed" panose="020F0502020204030204" pitchFamily="34" charset="0"/>
                </a:rPr>
                <a:t>static x: i32 = f()</a:t>
              </a:r>
            </a:p>
            <a:p>
              <a:endParaRPr lang="en-US" dirty="0">
                <a:latin typeface="Miriam Fixed" panose="020F0502020204030204" pitchFamily="34" charset="0"/>
                <a:cs typeface="Miriam Fixed" panose="020F0502020204030204" pitchFamily="34" charset="0"/>
              </a:endParaRPr>
            </a:p>
            <a:p>
              <a:r>
                <a:rPr lang="en-US" dirty="0" err="1">
                  <a:latin typeface="Miriam Fixed" panose="020F0502020204030204" pitchFamily="34" charset="0"/>
                  <a:cs typeface="Miriam Fixed" panose="020F0502020204030204" pitchFamily="34" charset="0"/>
                </a:rPr>
                <a:t>fn</a:t>
              </a:r>
              <a:r>
                <a:rPr lang="en-US" dirty="0">
                  <a:latin typeface="Miriam Fixed" panose="020F0502020204030204" pitchFamily="34" charset="0"/>
                  <a:cs typeface="Miriam Fixed" panose="020F0502020204030204" pitchFamily="34" charset="0"/>
                </a:rPr>
                <a:t> f() -&gt; i32 { … }</a:t>
              </a:r>
            </a:p>
          </p:txBody>
        </p:sp>
        <p:pic>
          <p:nvPicPr>
            <p:cNvPr id="6" name="Picture 5">
              <a:extLst>
                <a:ext uri="{FF2B5EF4-FFF2-40B4-BE49-F238E27FC236}">
                  <a16:creationId xmlns:a16="http://schemas.microsoft.com/office/drawing/2014/main" id="{B0225405-FE30-9A36-8904-300EFAB3B7D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34726" y="1256712"/>
              <a:ext cx="897202" cy="595798"/>
            </a:xfrm>
            <a:prstGeom prst="rect">
              <a:avLst/>
            </a:prstGeom>
          </p:spPr>
        </p:pic>
      </p:grpSp>
      <p:grpSp>
        <p:nvGrpSpPr>
          <p:cNvPr id="22" name="Group 21">
            <a:extLst>
              <a:ext uri="{FF2B5EF4-FFF2-40B4-BE49-F238E27FC236}">
                <a16:creationId xmlns:a16="http://schemas.microsoft.com/office/drawing/2014/main" id="{4F0ECFC1-C996-F938-4B2F-D16ECCDC18ED}"/>
              </a:ext>
            </a:extLst>
          </p:cNvPr>
          <p:cNvGrpSpPr/>
          <p:nvPr/>
        </p:nvGrpSpPr>
        <p:grpSpPr>
          <a:xfrm>
            <a:off x="3833380" y="2864849"/>
            <a:ext cx="4939820" cy="1380265"/>
            <a:chOff x="4123399" y="2903050"/>
            <a:chExt cx="4939820" cy="1380265"/>
          </a:xfrm>
        </p:grpSpPr>
        <p:sp>
          <p:nvSpPr>
            <p:cNvPr id="18" name="TextBox 17">
              <a:extLst>
                <a:ext uri="{FF2B5EF4-FFF2-40B4-BE49-F238E27FC236}">
                  <a16:creationId xmlns:a16="http://schemas.microsoft.com/office/drawing/2014/main" id="{D897F620-5AFB-2FAB-ED18-6A396E5F7316}"/>
                </a:ext>
              </a:extLst>
            </p:cNvPr>
            <p:cNvSpPr txBox="1"/>
            <p:nvPr/>
          </p:nvSpPr>
          <p:spPr>
            <a:xfrm>
              <a:off x="4265308" y="3544651"/>
              <a:ext cx="4797911" cy="738664"/>
            </a:xfrm>
            <a:prstGeom prst="rect">
              <a:avLst/>
            </a:prstGeom>
            <a:noFill/>
          </p:spPr>
          <p:txBody>
            <a:bodyPr wrap="square" rtlCol="0">
              <a:spAutoFit/>
            </a:bodyPr>
            <a:lstStyle/>
            <a:p>
              <a:r>
                <a:rPr lang="en-US" dirty="0">
                  <a:latin typeface="Miriam Fixed" panose="020F0502020204030204" pitchFamily="34" charset="0"/>
                  <a:cs typeface="Miriam Fixed" panose="020F0502020204030204" pitchFamily="34" charset="0"/>
                </a:rPr>
                <a:t>static x: Lazy&lt;i32&gt; = Lazy::new(|| f());</a:t>
              </a:r>
            </a:p>
            <a:p>
              <a:endParaRPr lang="en-US" dirty="0">
                <a:latin typeface="Miriam Fixed" panose="020F0502020204030204" pitchFamily="34" charset="0"/>
                <a:cs typeface="Miriam Fixed" panose="020F0502020204030204" pitchFamily="34" charset="0"/>
              </a:endParaRPr>
            </a:p>
            <a:p>
              <a:r>
                <a:rPr lang="en-US" dirty="0" err="1">
                  <a:latin typeface="Miriam Fixed" panose="020F0502020204030204" pitchFamily="34" charset="0"/>
                  <a:cs typeface="Miriam Fixed" panose="020F0502020204030204" pitchFamily="34" charset="0"/>
                </a:rPr>
                <a:t>fn</a:t>
              </a:r>
              <a:r>
                <a:rPr lang="en-US" dirty="0">
                  <a:latin typeface="Miriam Fixed" panose="020F0502020204030204" pitchFamily="34" charset="0"/>
                  <a:cs typeface="Miriam Fixed" panose="020F0502020204030204" pitchFamily="34" charset="0"/>
                </a:rPr>
                <a:t> f() -&gt; i32 { … }</a:t>
              </a:r>
            </a:p>
          </p:txBody>
        </p:sp>
        <p:pic>
          <p:nvPicPr>
            <p:cNvPr id="9" name="Picture 8">
              <a:extLst>
                <a:ext uri="{FF2B5EF4-FFF2-40B4-BE49-F238E27FC236}">
                  <a16:creationId xmlns:a16="http://schemas.microsoft.com/office/drawing/2014/main" id="{9B3168D1-21A3-D3A2-94C2-199FF8B37B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23399" y="2903050"/>
              <a:ext cx="897202" cy="595798"/>
            </a:xfrm>
            <a:prstGeom prst="rect">
              <a:avLst/>
            </a:prstGeom>
          </p:spPr>
        </p:pic>
      </p:grpSp>
      <p:grpSp>
        <p:nvGrpSpPr>
          <p:cNvPr id="23" name="Group 22">
            <a:extLst>
              <a:ext uri="{FF2B5EF4-FFF2-40B4-BE49-F238E27FC236}">
                <a16:creationId xmlns:a16="http://schemas.microsoft.com/office/drawing/2014/main" id="{B958977C-8398-9E75-FD33-E4ED34AF22E9}"/>
              </a:ext>
            </a:extLst>
          </p:cNvPr>
          <p:cNvGrpSpPr/>
          <p:nvPr/>
        </p:nvGrpSpPr>
        <p:grpSpPr>
          <a:xfrm>
            <a:off x="3833380" y="2878800"/>
            <a:ext cx="4939820" cy="1380265"/>
            <a:chOff x="4123399" y="2903050"/>
            <a:chExt cx="4939820" cy="1380265"/>
          </a:xfrm>
        </p:grpSpPr>
        <p:sp>
          <p:nvSpPr>
            <p:cNvPr id="24" name="TextBox 23">
              <a:extLst>
                <a:ext uri="{FF2B5EF4-FFF2-40B4-BE49-F238E27FC236}">
                  <a16:creationId xmlns:a16="http://schemas.microsoft.com/office/drawing/2014/main" id="{8B475C70-A33F-C741-9C68-FB07DC3E7B0B}"/>
                </a:ext>
              </a:extLst>
            </p:cNvPr>
            <p:cNvSpPr txBox="1"/>
            <p:nvPr/>
          </p:nvSpPr>
          <p:spPr>
            <a:xfrm>
              <a:off x="4265308" y="3544651"/>
              <a:ext cx="4797911" cy="738664"/>
            </a:xfrm>
            <a:prstGeom prst="rect">
              <a:avLst/>
            </a:prstGeom>
            <a:noFill/>
          </p:spPr>
          <p:txBody>
            <a:bodyPr wrap="square" rtlCol="0">
              <a:spAutoFit/>
            </a:bodyPr>
            <a:lstStyle/>
            <a:p>
              <a:r>
                <a:rPr lang="en-US" dirty="0" err="1">
                  <a:latin typeface="Miriam Fixed" panose="020F0502020204030204" pitchFamily="34" charset="0"/>
                  <a:cs typeface="Miriam Fixed" panose="020F0502020204030204" pitchFamily="34" charset="0"/>
                </a:rPr>
                <a:t>lazy_statics</a:t>
              </a:r>
              <a:r>
                <a:rPr lang="en-US" dirty="0">
                  <a:latin typeface="Miriam Fixed" panose="020F0502020204030204" pitchFamily="34" charset="0"/>
                  <a:cs typeface="Miriam Fixed" panose="020F0502020204030204" pitchFamily="34" charset="0"/>
                </a:rPr>
                <a:t>! { static ref x: i32 = f(); }</a:t>
              </a:r>
            </a:p>
            <a:p>
              <a:endParaRPr lang="en-US" dirty="0">
                <a:latin typeface="Miriam Fixed" panose="020F0502020204030204" pitchFamily="34" charset="0"/>
                <a:cs typeface="Miriam Fixed" panose="020F0502020204030204" pitchFamily="34" charset="0"/>
              </a:endParaRPr>
            </a:p>
            <a:p>
              <a:r>
                <a:rPr lang="en-US" dirty="0" err="1">
                  <a:latin typeface="Miriam Fixed" panose="020F0502020204030204" pitchFamily="34" charset="0"/>
                  <a:cs typeface="Miriam Fixed" panose="020F0502020204030204" pitchFamily="34" charset="0"/>
                </a:rPr>
                <a:t>fn</a:t>
              </a:r>
              <a:r>
                <a:rPr lang="en-US" dirty="0">
                  <a:latin typeface="Miriam Fixed" panose="020F0502020204030204" pitchFamily="34" charset="0"/>
                  <a:cs typeface="Miriam Fixed" panose="020F0502020204030204" pitchFamily="34" charset="0"/>
                </a:rPr>
                <a:t> f() -&gt; i32 { … }</a:t>
              </a:r>
            </a:p>
          </p:txBody>
        </p:sp>
        <p:pic>
          <p:nvPicPr>
            <p:cNvPr id="25" name="Picture 24">
              <a:extLst>
                <a:ext uri="{FF2B5EF4-FFF2-40B4-BE49-F238E27FC236}">
                  <a16:creationId xmlns:a16="http://schemas.microsoft.com/office/drawing/2014/main" id="{32E37E59-7DA2-53AD-CA43-5624AA0902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123399" y="2903050"/>
              <a:ext cx="897202" cy="595798"/>
            </a:xfrm>
            <a:prstGeom prst="rect">
              <a:avLst/>
            </a:prstGeom>
          </p:spPr>
        </p:pic>
      </p:grpSp>
      <p:sp>
        <p:nvSpPr>
          <p:cNvPr id="8" name="TextBox 7">
            <a:extLst>
              <a:ext uri="{FF2B5EF4-FFF2-40B4-BE49-F238E27FC236}">
                <a16:creationId xmlns:a16="http://schemas.microsoft.com/office/drawing/2014/main" id="{E3BBD818-801D-037A-0319-3330927BA073}"/>
              </a:ext>
            </a:extLst>
          </p:cNvPr>
          <p:cNvSpPr txBox="1"/>
          <p:nvPr/>
        </p:nvSpPr>
        <p:spPr>
          <a:xfrm>
            <a:off x="2174720" y="2403322"/>
            <a:ext cx="3801948" cy="338554"/>
          </a:xfrm>
          <a:prstGeom prst="rect">
            <a:avLst/>
          </a:prstGeom>
          <a:solidFill>
            <a:schemeClr val="tx2"/>
          </a:solidFill>
          <a:ln w="12700">
            <a:solidFill>
              <a:schemeClr val="bg2"/>
            </a:solidFill>
          </a:ln>
        </p:spPr>
        <p:txBody>
          <a:bodyPr wrap="square" lIns="0" rIns="0" rtlCol="0">
            <a:spAutoFit/>
          </a:bodyPr>
          <a:lstStyle/>
          <a:p>
            <a:pPr algn="ctr"/>
            <a:r>
              <a:rPr lang="en-US" sz="1600" dirty="0">
                <a:solidFill>
                  <a:schemeClr val="bg2"/>
                </a:solidFill>
              </a:rPr>
              <a:t>Solution: Feature mapping</a:t>
            </a:r>
          </a:p>
        </p:txBody>
      </p:sp>
    </p:spTree>
    <p:extLst>
      <p:ext uri="{BB962C8B-B14F-4D97-AF65-F5344CB8AC3E}">
        <p14:creationId xmlns:p14="http://schemas.microsoft.com/office/powerpoint/2010/main" val="31467081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2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6AC70-68F6-195D-90DF-BA0250B74F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AB5865-7F99-8229-EF25-113E0D08FECD}"/>
              </a:ext>
            </a:extLst>
          </p:cNvPr>
          <p:cNvSpPr>
            <a:spLocks noGrp="1"/>
          </p:cNvSpPr>
          <p:nvPr>
            <p:ph type="title"/>
          </p:nvPr>
        </p:nvSpPr>
        <p:spPr/>
        <p:txBody>
          <a:bodyPr/>
          <a:lstStyle/>
          <a:p>
            <a:r>
              <a:rPr lang="en-US" dirty="0"/>
              <a:t>Challenge: Function-level I/O Equivalence</a:t>
            </a:r>
          </a:p>
        </p:txBody>
      </p:sp>
      <p:sp>
        <p:nvSpPr>
          <p:cNvPr id="4" name="Slide Number Placeholder 3">
            <a:extLst>
              <a:ext uri="{FF2B5EF4-FFF2-40B4-BE49-F238E27FC236}">
                <a16:creationId xmlns:a16="http://schemas.microsoft.com/office/drawing/2014/main" id="{42D13EF4-915A-ED66-086F-706D124B1B8C}"/>
              </a:ext>
            </a:extLst>
          </p:cNvPr>
          <p:cNvSpPr>
            <a:spLocks noGrp="1"/>
          </p:cNvSpPr>
          <p:nvPr>
            <p:ph type="sldNum" sz="quarter" idx="12"/>
          </p:nvPr>
        </p:nvSpPr>
        <p:spPr/>
        <p:txBody>
          <a:bodyPr/>
          <a:lstStyle/>
          <a:p>
            <a:fld id="{EB4B8DE2-A4E8-46E4-8BBF-D75455EFF32C}" type="slidenum">
              <a:rPr lang="en-US" smtClean="0"/>
              <a:pPr/>
              <a:t>5</a:t>
            </a:fld>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B985773-CB0C-0C50-C64A-3246B78190B4}"/>
                  </a:ext>
                </a:extLst>
              </p:cNvPr>
              <p:cNvSpPr txBox="1"/>
              <p:nvPr/>
            </p:nvSpPr>
            <p:spPr>
              <a:xfrm>
                <a:off x="3825620" y="2449057"/>
                <a:ext cx="872130" cy="369332"/>
              </a:xfrm>
              <a:prstGeom prst="rect">
                <a:avLst/>
              </a:prstGeom>
              <a:noFill/>
            </p:spPr>
            <p:txBody>
              <a:bodyPr wrap="square" lIns="0" tIns="0" rIns="0" bIns="0" rtlCol="0">
                <a:spAutoFit/>
              </a:bodyPr>
              <a:lstStyle/>
              <a:p>
                <a:pPr algn="l"/>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m:t>
                      </m:r>
                    </m:oMath>
                  </m:oMathPara>
                </a14:m>
                <a:endParaRPr lang="en-US" sz="2400" dirty="0" err="1"/>
              </a:p>
            </p:txBody>
          </p:sp>
        </mc:Choice>
        <mc:Fallback xmlns="">
          <p:sp>
            <p:nvSpPr>
              <p:cNvPr id="22" name="TextBox 21">
                <a:extLst>
                  <a:ext uri="{FF2B5EF4-FFF2-40B4-BE49-F238E27FC236}">
                    <a16:creationId xmlns:a16="http://schemas.microsoft.com/office/drawing/2014/main" id="{AB985773-CB0C-0C50-C64A-3246B78190B4}"/>
                  </a:ext>
                </a:extLst>
              </p:cNvPr>
              <p:cNvSpPr txBox="1">
                <a:spLocks noRot="1" noChangeAspect="1" noMove="1" noResize="1" noEditPoints="1" noAdjustHandles="1" noChangeArrowheads="1" noChangeShapeType="1" noTextEdit="1"/>
              </p:cNvSpPr>
              <p:nvPr/>
            </p:nvSpPr>
            <p:spPr>
              <a:xfrm>
                <a:off x="3825620" y="2449057"/>
                <a:ext cx="872130" cy="369332"/>
              </a:xfrm>
              <a:prstGeom prst="rect">
                <a:avLst/>
              </a:prstGeom>
              <a:blipFill>
                <a:blip r:embed="rId3"/>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AF5528CB-D903-8BF7-7613-C09924FD4A4D}"/>
              </a:ext>
            </a:extLst>
          </p:cNvPr>
          <p:cNvSpPr/>
          <p:nvPr/>
        </p:nvSpPr>
        <p:spPr>
          <a:xfrm>
            <a:off x="2053232" y="2521081"/>
            <a:ext cx="900258" cy="307777"/>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34290" rIns="34290" rtlCol="0" anchor="ctr"/>
          <a:lstStyle/>
          <a:p>
            <a:pPr algn="ctr"/>
            <a:endParaRPr lang="en-US" sz="1050" dirty="0" err="1">
              <a:solidFill>
                <a:schemeClr val="tx1"/>
              </a:solidFill>
            </a:endParaRPr>
          </a:p>
        </p:txBody>
      </p:sp>
      <p:sp>
        <p:nvSpPr>
          <p:cNvPr id="37" name="Rectangle 36">
            <a:extLst>
              <a:ext uri="{FF2B5EF4-FFF2-40B4-BE49-F238E27FC236}">
                <a16:creationId xmlns:a16="http://schemas.microsoft.com/office/drawing/2014/main" id="{00C92290-38BB-2859-82FC-EACE96672539}"/>
              </a:ext>
            </a:extLst>
          </p:cNvPr>
          <p:cNvSpPr/>
          <p:nvPr/>
        </p:nvSpPr>
        <p:spPr>
          <a:xfrm>
            <a:off x="5810406" y="2521081"/>
            <a:ext cx="1225959" cy="307777"/>
          </a:xfrm>
          <a:prstGeom prst="rect">
            <a:avLst/>
          </a:prstGeom>
          <a:solidFill>
            <a:srgbClr val="FF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34290" rIns="34290" rtlCol="0" anchor="ctr"/>
          <a:lstStyle/>
          <a:p>
            <a:pPr algn="ctr"/>
            <a:endParaRPr lang="en-US" sz="1050" dirty="0" err="1">
              <a:solidFill>
                <a:schemeClr val="tx1"/>
              </a:solidFill>
            </a:endParaRPr>
          </a:p>
        </p:txBody>
      </p:sp>
      <p:sp>
        <p:nvSpPr>
          <p:cNvPr id="25" name="TextBox 24">
            <a:extLst>
              <a:ext uri="{FF2B5EF4-FFF2-40B4-BE49-F238E27FC236}">
                <a16:creationId xmlns:a16="http://schemas.microsoft.com/office/drawing/2014/main" id="{491082C0-C637-F6E0-E018-5A65D1F9C74F}"/>
              </a:ext>
            </a:extLst>
          </p:cNvPr>
          <p:cNvSpPr txBox="1"/>
          <p:nvPr/>
        </p:nvSpPr>
        <p:spPr>
          <a:xfrm>
            <a:off x="2287965" y="2752555"/>
            <a:ext cx="3801948" cy="338554"/>
          </a:xfrm>
          <a:prstGeom prst="rect">
            <a:avLst/>
          </a:prstGeom>
          <a:solidFill>
            <a:schemeClr val="tx2"/>
          </a:solidFill>
          <a:ln w="12700">
            <a:solidFill>
              <a:schemeClr val="bg2"/>
            </a:solidFill>
          </a:ln>
        </p:spPr>
        <p:txBody>
          <a:bodyPr wrap="square" lIns="0" rIns="0" rtlCol="0">
            <a:spAutoFit/>
          </a:bodyPr>
          <a:lstStyle/>
          <a:p>
            <a:pPr algn="ctr"/>
            <a:r>
              <a:rPr lang="en-US" sz="1600" dirty="0">
                <a:solidFill>
                  <a:schemeClr val="bg2"/>
                </a:solidFill>
              </a:rPr>
              <a:t>Solution: Type compatibility check</a:t>
            </a:r>
          </a:p>
        </p:txBody>
      </p:sp>
      <p:sp>
        <p:nvSpPr>
          <p:cNvPr id="7" name="Google Shape;446;p29">
            <a:extLst>
              <a:ext uri="{FF2B5EF4-FFF2-40B4-BE49-F238E27FC236}">
                <a16:creationId xmlns:a16="http://schemas.microsoft.com/office/drawing/2014/main" id="{153C9629-1252-E5A7-6EAB-0CFF6398DCE3}"/>
              </a:ext>
            </a:extLst>
          </p:cNvPr>
          <p:cNvSpPr/>
          <p:nvPr/>
        </p:nvSpPr>
        <p:spPr>
          <a:xfrm>
            <a:off x="370800" y="4634575"/>
            <a:ext cx="1805700" cy="368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raphic 10">
            <a:extLst>
              <a:ext uri="{FF2B5EF4-FFF2-40B4-BE49-F238E27FC236}">
                <a16:creationId xmlns:a16="http://schemas.microsoft.com/office/drawing/2014/main" id="{832E00AC-2425-3EA3-8EB0-70430F4928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1828" y="1709126"/>
            <a:ext cx="851822" cy="851822"/>
          </a:xfrm>
          <a:prstGeom prst="rect">
            <a:avLst/>
          </a:prstGeom>
        </p:spPr>
      </p:pic>
      <p:pic>
        <p:nvPicPr>
          <p:cNvPr id="15" name="Picture 14">
            <a:extLst>
              <a:ext uri="{FF2B5EF4-FFF2-40B4-BE49-F238E27FC236}">
                <a16:creationId xmlns:a16="http://schemas.microsoft.com/office/drawing/2014/main" id="{6E008AF2-11F0-90FB-0347-D12144786379}"/>
              </a:ext>
            </a:extLst>
          </p:cNvPr>
          <p:cNvPicPr>
            <a:picLocks noChangeAspect="1"/>
          </p:cNvPicPr>
          <p:nvPr/>
        </p:nvPicPr>
        <p:blipFill>
          <a:blip r:embed="rId6"/>
          <a:stretch>
            <a:fillRect/>
          </a:stretch>
        </p:blipFill>
        <p:spPr>
          <a:xfrm>
            <a:off x="7472075" y="1798106"/>
            <a:ext cx="861791" cy="572283"/>
          </a:xfrm>
          <a:prstGeom prst="rect">
            <a:avLst/>
          </a:prstGeom>
        </p:spPr>
      </p:pic>
      <p:pic>
        <p:nvPicPr>
          <p:cNvPr id="17" name="Graphic 16" descr="CheckList with solid fill">
            <a:extLst>
              <a:ext uri="{FF2B5EF4-FFF2-40B4-BE49-F238E27FC236}">
                <a16:creationId xmlns:a16="http://schemas.microsoft.com/office/drawing/2014/main" id="{6857894B-A278-0543-F7A2-B2BECF76C7F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914736" y="3074234"/>
            <a:ext cx="523528" cy="523528"/>
          </a:xfrm>
          <a:prstGeom prst="rect">
            <a:avLst/>
          </a:prstGeom>
        </p:spPr>
      </p:pic>
      <p:sp>
        <p:nvSpPr>
          <p:cNvPr id="18" name="TextBox 17">
            <a:extLst>
              <a:ext uri="{FF2B5EF4-FFF2-40B4-BE49-F238E27FC236}">
                <a16:creationId xmlns:a16="http://schemas.microsoft.com/office/drawing/2014/main" id="{D86157B0-8ED8-8302-6153-8FBDB6B96AEE}"/>
              </a:ext>
            </a:extLst>
          </p:cNvPr>
          <p:cNvSpPr txBox="1"/>
          <p:nvPr/>
        </p:nvSpPr>
        <p:spPr>
          <a:xfrm>
            <a:off x="1673352" y="3640072"/>
            <a:ext cx="960326" cy="246221"/>
          </a:xfrm>
          <a:prstGeom prst="rect">
            <a:avLst/>
          </a:prstGeom>
          <a:noFill/>
        </p:spPr>
        <p:txBody>
          <a:bodyPr wrap="square" rtlCol="0">
            <a:spAutoFit/>
          </a:bodyPr>
          <a:lstStyle/>
          <a:p>
            <a:pPr algn="ctr"/>
            <a:r>
              <a:rPr lang="en-US" sz="1000" dirty="0"/>
              <a:t>Unit tests</a:t>
            </a:r>
          </a:p>
        </p:txBody>
      </p:sp>
      <p:pic>
        <p:nvPicPr>
          <p:cNvPr id="20" name="Graphic 19" descr="Question Mark with solid fill">
            <a:extLst>
              <a:ext uri="{FF2B5EF4-FFF2-40B4-BE49-F238E27FC236}">
                <a16:creationId xmlns:a16="http://schemas.microsoft.com/office/drawing/2014/main" id="{1B893600-D8C2-2A12-5CA4-7B0CB02F9A1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089913" y="2922360"/>
            <a:ext cx="840822" cy="840822"/>
          </a:xfrm>
          <a:prstGeom prst="rect">
            <a:avLst/>
          </a:prstGeom>
        </p:spPr>
      </p:pic>
      <p:sp>
        <p:nvSpPr>
          <p:cNvPr id="21" name="TextBox 20">
            <a:extLst>
              <a:ext uri="{FF2B5EF4-FFF2-40B4-BE49-F238E27FC236}">
                <a16:creationId xmlns:a16="http://schemas.microsoft.com/office/drawing/2014/main" id="{1D0A1F37-323F-FC9C-03AF-334713D1E2A2}"/>
              </a:ext>
            </a:extLst>
          </p:cNvPr>
          <p:cNvSpPr txBox="1"/>
          <p:nvPr/>
        </p:nvSpPr>
        <p:spPr>
          <a:xfrm>
            <a:off x="1015686" y="2515581"/>
            <a:ext cx="2809934" cy="307777"/>
          </a:xfrm>
          <a:prstGeom prst="rect">
            <a:avLst/>
          </a:prstGeom>
          <a:noFill/>
        </p:spPr>
        <p:txBody>
          <a:bodyPr wrap="square" rtlCol="0">
            <a:spAutoFit/>
          </a:bodyPr>
          <a:lstStyle/>
          <a:p>
            <a:r>
              <a:rPr lang="en-US" dirty="0" err="1">
                <a:latin typeface="Miriam Fixed" panose="020F0502020204030204" pitchFamily="34" charset="0"/>
                <a:cs typeface="Miriam Fixed" panose="020F0502020204030204" pitchFamily="34" charset="0"/>
              </a:rPr>
              <a:t>func</a:t>
            </a:r>
            <a:r>
              <a:rPr lang="en-US" dirty="0">
                <a:latin typeface="Miriam Fixed" panose="020F0502020204030204" pitchFamily="34" charset="0"/>
                <a:cs typeface="Miriam Fixed" panose="020F0502020204030204" pitchFamily="34" charset="0"/>
              </a:rPr>
              <a:t> f(x []string) { … }</a:t>
            </a:r>
          </a:p>
        </p:txBody>
      </p:sp>
      <p:sp>
        <p:nvSpPr>
          <p:cNvPr id="27" name="TextBox 26">
            <a:extLst>
              <a:ext uri="{FF2B5EF4-FFF2-40B4-BE49-F238E27FC236}">
                <a16:creationId xmlns:a16="http://schemas.microsoft.com/office/drawing/2014/main" id="{D020507D-C3F9-84B1-19A8-956C4544AB1F}"/>
              </a:ext>
            </a:extLst>
          </p:cNvPr>
          <p:cNvSpPr txBox="1"/>
          <p:nvPr/>
        </p:nvSpPr>
        <p:spPr>
          <a:xfrm>
            <a:off x="4890349" y="2510612"/>
            <a:ext cx="3012621" cy="307777"/>
          </a:xfrm>
          <a:prstGeom prst="rect">
            <a:avLst/>
          </a:prstGeom>
          <a:noFill/>
        </p:spPr>
        <p:txBody>
          <a:bodyPr wrap="square" rtlCol="0">
            <a:spAutoFit/>
          </a:bodyPr>
          <a:lstStyle/>
          <a:p>
            <a:r>
              <a:rPr lang="en-US" dirty="0" err="1">
                <a:latin typeface="Miriam Fixed" panose="020F0502020204030204" pitchFamily="34" charset="0"/>
                <a:cs typeface="Miriam Fixed" panose="020F0502020204030204" pitchFamily="34" charset="0"/>
              </a:rPr>
              <a:t>fn</a:t>
            </a:r>
            <a:r>
              <a:rPr lang="en-US" dirty="0">
                <a:latin typeface="Miriam Fixed" panose="020F0502020204030204" pitchFamily="34" charset="0"/>
                <a:cs typeface="Miriam Fixed" panose="020F0502020204030204" pitchFamily="34" charset="0"/>
              </a:rPr>
              <a:t> f(x: Vec&lt;String&gt;) { … }</a:t>
            </a:r>
          </a:p>
        </p:txBody>
      </p:sp>
    </p:spTree>
    <p:extLst>
      <p:ext uri="{BB962C8B-B14F-4D97-AF65-F5344CB8AC3E}">
        <p14:creationId xmlns:p14="http://schemas.microsoft.com/office/powerpoint/2010/main" val="2072313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7" grpId="0" animBg="1"/>
      <p:bldP spid="25" grpId="0" animBg="1"/>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A4A0E-825D-8970-56B8-58757D2B27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100290-B045-74CF-53B1-FB04C42752EA}"/>
              </a:ext>
            </a:extLst>
          </p:cNvPr>
          <p:cNvSpPr>
            <a:spLocks noGrp="1"/>
          </p:cNvSpPr>
          <p:nvPr>
            <p:ph type="ctrTitle"/>
          </p:nvPr>
        </p:nvSpPr>
        <p:spPr/>
        <p:txBody>
          <a:bodyPr/>
          <a:lstStyle/>
          <a:p>
            <a:r>
              <a:rPr lang="en-US" dirty="0"/>
              <a:t>Overall Algorithm</a:t>
            </a:r>
          </a:p>
        </p:txBody>
      </p:sp>
      <p:sp>
        <p:nvSpPr>
          <p:cNvPr id="3" name="Subtitle 2">
            <a:extLst>
              <a:ext uri="{FF2B5EF4-FFF2-40B4-BE49-F238E27FC236}">
                <a16:creationId xmlns:a16="http://schemas.microsoft.com/office/drawing/2014/main" id="{DDC5EBB6-B087-5C5F-C72C-3B4BF6F1492F}"/>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5B457636-776F-947A-202C-E8835C467F4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682198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21276-B500-5B59-F71B-24CEC91B6978}"/>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C4EB5DC5-6C9D-1521-E523-9A8145C29AAC}"/>
              </a:ext>
            </a:extLst>
          </p:cNvPr>
          <p:cNvSpPr/>
          <p:nvPr/>
        </p:nvSpPr>
        <p:spPr>
          <a:xfrm>
            <a:off x="6060499" y="3018414"/>
            <a:ext cx="2864487" cy="1532571"/>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8993D187-AECD-D7E1-9EDE-B1DE47E84568}"/>
              </a:ext>
            </a:extLst>
          </p:cNvPr>
          <p:cNvSpPr>
            <a:spLocks noGrp="1"/>
          </p:cNvSpPr>
          <p:nvPr>
            <p:ph type="title"/>
          </p:nvPr>
        </p:nvSpPr>
        <p:spPr/>
        <p:txBody>
          <a:bodyPr/>
          <a:lstStyle/>
          <a:p>
            <a:r>
              <a:rPr lang="en-US" dirty="0"/>
              <a:t>Workflow</a:t>
            </a:r>
          </a:p>
        </p:txBody>
      </p:sp>
      <p:sp>
        <p:nvSpPr>
          <p:cNvPr id="3" name="Slide Number Placeholder 2">
            <a:extLst>
              <a:ext uri="{FF2B5EF4-FFF2-40B4-BE49-F238E27FC236}">
                <a16:creationId xmlns:a16="http://schemas.microsoft.com/office/drawing/2014/main" id="{E6F318AC-C6DB-8D3B-0EB6-B074E1D3240E}"/>
              </a:ext>
            </a:extLst>
          </p:cNvPr>
          <p:cNvSpPr>
            <a:spLocks noGrp="1"/>
          </p:cNvSpPr>
          <p:nvPr>
            <p:ph type="sldNum" sz="quarter" idx="12"/>
          </p:nvPr>
        </p:nvSpPr>
        <p:spPr/>
        <p:txBody>
          <a:bodyPr/>
          <a:lstStyle/>
          <a:p>
            <a:fld id="{EB4B8DE2-A4E8-46E4-8BBF-D75455EFF32C}" type="slidenum">
              <a:rPr lang="en-US" smtClean="0"/>
              <a:pPr/>
              <a:t>7</a:t>
            </a:fld>
            <a:endParaRPr lang="en-US"/>
          </a:p>
        </p:txBody>
      </p:sp>
      <p:sp>
        <p:nvSpPr>
          <p:cNvPr id="56" name="Rounded Rectangle 55">
            <a:extLst>
              <a:ext uri="{FF2B5EF4-FFF2-40B4-BE49-F238E27FC236}">
                <a16:creationId xmlns:a16="http://schemas.microsoft.com/office/drawing/2014/main" id="{F35F3ED3-1D66-89BF-35EA-A763D0DD2C1C}"/>
              </a:ext>
            </a:extLst>
          </p:cNvPr>
          <p:cNvSpPr/>
          <p:nvPr/>
        </p:nvSpPr>
        <p:spPr>
          <a:xfrm>
            <a:off x="3316097" y="1001112"/>
            <a:ext cx="4815421" cy="1267230"/>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E53EB316-18C1-3DA1-122C-C02231D39DAA}"/>
              </a:ext>
            </a:extLst>
          </p:cNvPr>
          <p:cNvSpPr/>
          <p:nvPr/>
        </p:nvSpPr>
        <p:spPr>
          <a:xfrm>
            <a:off x="273714" y="1045139"/>
            <a:ext cx="1912826" cy="122605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9B2B119E-77B2-7958-C25C-71A4D544E027}"/>
              </a:ext>
            </a:extLst>
          </p:cNvPr>
          <p:cNvGrpSpPr/>
          <p:nvPr/>
        </p:nvGrpSpPr>
        <p:grpSpPr>
          <a:xfrm>
            <a:off x="465659" y="1280735"/>
            <a:ext cx="516138" cy="596246"/>
            <a:chOff x="2653732" y="3124199"/>
            <a:chExt cx="807925" cy="845072"/>
          </a:xfrm>
        </p:grpSpPr>
        <p:sp>
          <p:nvSpPr>
            <p:cNvPr id="6" name="Vertical Scroll 5">
              <a:extLst>
                <a:ext uri="{FF2B5EF4-FFF2-40B4-BE49-F238E27FC236}">
                  <a16:creationId xmlns:a16="http://schemas.microsoft.com/office/drawing/2014/main" id="{94416E35-1915-D578-65FB-2448F2ADAB3E}"/>
                </a:ext>
              </a:extLst>
            </p:cNvPr>
            <p:cNvSpPr/>
            <p:nvPr/>
          </p:nvSpPr>
          <p:spPr>
            <a:xfrm>
              <a:off x="2653732" y="3124199"/>
              <a:ext cx="503125" cy="487851"/>
            </a:xfrm>
            <a:prstGeom prst="verticalScroll">
              <a:avLst/>
            </a:prstGeom>
            <a:solidFill>
              <a:schemeClr val="tx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50"/>
            </a:p>
          </p:txBody>
        </p:sp>
        <p:sp>
          <p:nvSpPr>
            <p:cNvPr id="7" name="Vertical Scroll 6">
              <a:extLst>
                <a:ext uri="{FF2B5EF4-FFF2-40B4-BE49-F238E27FC236}">
                  <a16:creationId xmlns:a16="http://schemas.microsoft.com/office/drawing/2014/main" id="{F456310A-3D88-CC3B-4A31-57598A3DAAEE}"/>
                </a:ext>
              </a:extLst>
            </p:cNvPr>
            <p:cNvSpPr/>
            <p:nvPr/>
          </p:nvSpPr>
          <p:spPr>
            <a:xfrm>
              <a:off x="2806132" y="3276599"/>
              <a:ext cx="503125" cy="487851"/>
            </a:xfrm>
            <a:prstGeom prst="verticalScroll">
              <a:avLst/>
            </a:prstGeom>
            <a:solidFill>
              <a:schemeClr val="tx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50"/>
            </a:p>
          </p:txBody>
        </p:sp>
        <p:sp>
          <p:nvSpPr>
            <p:cNvPr id="8" name="Vertical Scroll 7">
              <a:extLst>
                <a:ext uri="{FF2B5EF4-FFF2-40B4-BE49-F238E27FC236}">
                  <a16:creationId xmlns:a16="http://schemas.microsoft.com/office/drawing/2014/main" id="{CDEB25FF-A6B6-90EA-4B03-D46873BE6C34}"/>
                </a:ext>
              </a:extLst>
            </p:cNvPr>
            <p:cNvSpPr/>
            <p:nvPr/>
          </p:nvSpPr>
          <p:spPr>
            <a:xfrm>
              <a:off x="2958532" y="3428999"/>
              <a:ext cx="503125" cy="487851"/>
            </a:xfrm>
            <a:prstGeom prst="verticalScroll">
              <a:avLst/>
            </a:prstGeom>
            <a:solidFill>
              <a:schemeClr val="tx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50"/>
            </a:p>
          </p:txBody>
        </p:sp>
        <p:pic>
          <p:nvPicPr>
            <p:cNvPr id="9" name="Graphic 8">
              <a:extLst>
                <a:ext uri="{FF2B5EF4-FFF2-40B4-BE49-F238E27FC236}">
                  <a16:creationId xmlns:a16="http://schemas.microsoft.com/office/drawing/2014/main" id="{5D81E73C-97D7-969E-E66D-D5580F00988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56878" y="3618921"/>
              <a:ext cx="350350" cy="350350"/>
            </a:xfrm>
            <a:prstGeom prst="rect">
              <a:avLst/>
            </a:prstGeom>
          </p:spPr>
        </p:pic>
      </p:grpSp>
      <p:grpSp>
        <p:nvGrpSpPr>
          <p:cNvPr id="10" name="Group 9">
            <a:extLst>
              <a:ext uri="{FF2B5EF4-FFF2-40B4-BE49-F238E27FC236}">
                <a16:creationId xmlns:a16="http://schemas.microsoft.com/office/drawing/2014/main" id="{0BBBBCF3-ADD3-D487-1EB9-650235E515F9}"/>
              </a:ext>
            </a:extLst>
          </p:cNvPr>
          <p:cNvGrpSpPr/>
          <p:nvPr/>
        </p:nvGrpSpPr>
        <p:grpSpPr>
          <a:xfrm>
            <a:off x="212269" y="3082192"/>
            <a:ext cx="2035717" cy="1534886"/>
            <a:chOff x="696686" y="2917372"/>
            <a:chExt cx="2035717" cy="1534886"/>
          </a:xfrm>
        </p:grpSpPr>
        <p:sp>
          <p:nvSpPr>
            <p:cNvPr id="11" name="Rounded Rectangle 10">
              <a:extLst>
                <a:ext uri="{FF2B5EF4-FFF2-40B4-BE49-F238E27FC236}">
                  <a16:creationId xmlns:a16="http://schemas.microsoft.com/office/drawing/2014/main" id="{942BBB83-675F-9CDF-45DF-B82EDC6215FB}"/>
                </a:ext>
              </a:extLst>
            </p:cNvPr>
            <p:cNvSpPr/>
            <p:nvPr/>
          </p:nvSpPr>
          <p:spPr>
            <a:xfrm>
              <a:off x="696686" y="2917372"/>
              <a:ext cx="2035717" cy="153488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 name="TextBox 11">
              <a:extLst>
                <a:ext uri="{FF2B5EF4-FFF2-40B4-BE49-F238E27FC236}">
                  <a16:creationId xmlns:a16="http://schemas.microsoft.com/office/drawing/2014/main" id="{80F9BD74-E8A4-8A2A-131F-AE8E168C3140}"/>
                </a:ext>
              </a:extLst>
            </p:cNvPr>
            <p:cNvSpPr txBox="1"/>
            <p:nvPr/>
          </p:nvSpPr>
          <p:spPr>
            <a:xfrm>
              <a:off x="696686" y="2917372"/>
              <a:ext cx="1045029" cy="461665"/>
            </a:xfrm>
            <a:prstGeom prst="rect">
              <a:avLst/>
            </a:prstGeom>
            <a:noFill/>
          </p:spPr>
          <p:txBody>
            <a:bodyPr wrap="square" rtlCol="0">
              <a:spAutoFit/>
            </a:bodyPr>
            <a:lstStyle/>
            <a:p>
              <a:pPr algn="ctr"/>
              <a:r>
                <a:rPr lang="en-US" sz="1200" dirty="0"/>
                <a:t>Code Fragments</a:t>
              </a:r>
            </a:p>
          </p:txBody>
        </p:sp>
        <p:sp>
          <p:nvSpPr>
            <p:cNvPr id="13" name="Rectangle 12">
              <a:extLst>
                <a:ext uri="{FF2B5EF4-FFF2-40B4-BE49-F238E27FC236}">
                  <a16:creationId xmlns:a16="http://schemas.microsoft.com/office/drawing/2014/main" id="{C754D2EA-2FBF-C90B-5E51-7DB37CC6BF6D}"/>
                </a:ext>
              </a:extLst>
            </p:cNvPr>
            <p:cNvSpPr/>
            <p:nvPr/>
          </p:nvSpPr>
          <p:spPr>
            <a:xfrm>
              <a:off x="1614576" y="2988736"/>
              <a:ext cx="884464" cy="349049"/>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Function f</a:t>
              </a:r>
            </a:p>
          </p:txBody>
        </p:sp>
        <p:sp>
          <p:nvSpPr>
            <p:cNvPr id="14" name="Rectangle 13">
              <a:extLst>
                <a:ext uri="{FF2B5EF4-FFF2-40B4-BE49-F238E27FC236}">
                  <a16:creationId xmlns:a16="http://schemas.microsoft.com/office/drawing/2014/main" id="{7AB1F368-25B2-2AAE-766D-090B515228D9}"/>
                </a:ext>
              </a:extLst>
            </p:cNvPr>
            <p:cNvSpPr/>
            <p:nvPr/>
          </p:nvSpPr>
          <p:spPr>
            <a:xfrm>
              <a:off x="772125" y="3527677"/>
              <a:ext cx="989239" cy="32833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Function g</a:t>
              </a:r>
            </a:p>
          </p:txBody>
        </p:sp>
        <p:sp>
          <p:nvSpPr>
            <p:cNvPr id="15" name="Rectangle 14">
              <a:extLst>
                <a:ext uri="{FF2B5EF4-FFF2-40B4-BE49-F238E27FC236}">
                  <a16:creationId xmlns:a16="http://schemas.microsoft.com/office/drawing/2014/main" id="{339E0366-D66C-E05A-75EE-D82459CF1028}"/>
                </a:ext>
              </a:extLst>
            </p:cNvPr>
            <p:cNvSpPr/>
            <p:nvPr/>
          </p:nvSpPr>
          <p:spPr>
            <a:xfrm>
              <a:off x="1889191" y="3527677"/>
              <a:ext cx="662237" cy="32833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Type T</a:t>
              </a:r>
            </a:p>
          </p:txBody>
        </p:sp>
        <p:sp>
          <p:nvSpPr>
            <p:cNvPr id="16" name="Rectangle 15">
              <a:extLst>
                <a:ext uri="{FF2B5EF4-FFF2-40B4-BE49-F238E27FC236}">
                  <a16:creationId xmlns:a16="http://schemas.microsoft.com/office/drawing/2014/main" id="{3F9A6D40-7CB9-F161-CACA-27E082441668}"/>
                </a:ext>
              </a:extLst>
            </p:cNvPr>
            <p:cNvSpPr/>
            <p:nvPr/>
          </p:nvSpPr>
          <p:spPr>
            <a:xfrm>
              <a:off x="929368" y="4057830"/>
              <a:ext cx="936772" cy="32833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Global x</a:t>
              </a:r>
            </a:p>
          </p:txBody>
        </p:sp>
        <p:cxnSp>
          <p:nvCxnSpPr>
            <p:cNvPr id="17" name="Straight Arrow Connector 16">
              <a:extLst>
                <a:ext uri="{FF2B5EF4-FFF2-40B4-BE49-F238E27FC236}">
                  <a16:creationId xmlns:a16="http://schemas.microsoft.com/office/drawing/2014/main" id="{FDB0E3A2-6A6D-C719-6B72-EE269C4B2A26}"/>
                </a:ext>
              </a:extLst>
            </p:cNvPr>
            <p:cNvCxnSpPr>
              <a:cxnSpLocks/>
              <a:stCxn id="13" idx="2"/>
              <a:endCxn id="14" idx="0"/>
            </p:cNvCxnSpPr>
            <p:nvPr/>
          </p:nvCxnSpPr>
          <p:spPr>
            <a:xfrm flipH="1">
              <a:off x="1266745" y="3337785"/>
              <a:ext cx="790063" cy="189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2A479A1-F27F-C3D3-3DE9-27B8BED0CD03}"/>
                </a:ext>
              </a:extLst>
            </p:cNvPr>
            <p:cNvCxnSpPr>
              <a:cxnSpLocks/>
              <a:stCxn id="13" idx="2"/>
              <a:endCxn id="15" idx="0"/>
            </p:cNvCxnSpPr>
            <p:nvPr/>
          </p:nvCxnSpPr>
          <p:spPr>
            <a:xfrm>
              <a:off x="2056808" y="3337785"/>
              <a:ext cx="163502" cy="189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BAF410CC-059D-CFE6-9161-890B24752BE4}"/>
                </a:ext>
              </a:extLst>
            </p:cNvPr>
            <p:cNvCxnSpPr>
              <a:cxnSpLocks/>
              <a:stCxn id="14" idx="2"/>
              <a:endCxn id="16" idx="0"/>
            </p:cNvCxnSpPr>
            <p:nvPr/>
          </p:nvCxnSpPr>
          <p:spPr>
            <a:xfrm>
              <a:off x="1266745" y="3856012"/>
              <a:ext cx="131009" cy="2018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1" name="Right Arrow 50">
            <a:extLst>
              <a:ext uri="{FF2B5EF4-FFF2-40B4-BE49-F238E27FC236}">
                <a16:creationId xmlns:a16="http://schemas.microsoft.com/office/drawing/2014/main" id="{57CCF3B4-F6B7-8761-2662-C69A4C47BD11}"/>
              </a:ext>
            </a:extLst>
          </p:cNvPr>
          <p:cNvSpPr/>
          <p:nvPr/>
        </p:nvSpPr>
        <p:spPr>
          <a:xfrm>
            <a:off x="1993996" y="1373821"/>
            <a:ext cx="1627163" cy="522952"/>
          </a:xfrm>
          <a:prstGeom prst="rightArrow">
            <a:avLst>
              <a:gd name="adj1" fmla="val 50000"/>
              <a:gd name="adj2" fmla="val 4657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Execute</a:t>
            </a:r>
          </a:p>
        </p:txBody>
      </p:sp>
      <p:sp>
        <p:nvSpPr>
          <p:cNvPr id="20" name="TextBox 19">
            <a:extLst>
              <a:ext uri="{FF2B5EF4-FFF2-40B4-BE49-F238E27FC236}">
                <a16:creationId xmlns:a16="http://schemas.microsoft.com/office/drawing/2014/main" id="{30D0FE5C-887A-B1E8-EC3C-B88C1D4957C2}"/>
              </a:ext>
            </a:extLst>
          </p:cNvPr>
          <p:cNvSpPr txBox="1"/>
          <p:nvPr/>
        </p:nvSpPr>
        <p:spPr>
          <a:xfrm>
            <a:off x="243043" y="1909040"/>
            <a:ext cx="960326" cy="253916"/>
          </a:xfrm>
          <a:prstGeom prst="rect">
            <a:avLst/>
          </a:prstGeom>
          <a:noFill/>
        </p:spPr>
        <p:txBody>
          <a:bodyPr wrap="square" rtlCol="0">
            <a:spAutoFit/>
          </a:bodyPr>
          <a:lstStyle/>
          <a:p>
            <a:pPr algn="ctr"/>
            <a:r>
              <a:rPr lang="en-US" sz="1000" dirty="0"/>
              <a:t>Source</a:t>
            </a:r>
          </a:p>
        </p:txBody>
      </p:sp>
      <p:sp>
        <p:nvSpPr>
          <p:cNvPr id="22" name="Down Arrow 21">
            <a:extLst>
              <a:ext uri="{FF2B5EF4-FFF2-40B4-BE49-F238E27FC236}">
                <a16:creationId xmlns:a16="http://schemas.microsoft.com/office/drawing/2014/main" id="{E2955520-6A00-479D-3662-6C034DD467BC}"/>
              </a:ext>
            </a:extLst>
          </p:cNvPr>
          <p:cNvSpPr/>
          <p:nvPr/>
        </p:nvSpPr>
        <p:spPr>
          <a:xfrm>
            <a:off x="279490" y="2419834"/>
            <a:ext cx="1768929" cy="523528"/>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Project</a:t>
            </a:r>
          </a:p>
          <a:p>
            <a:pPr algn="ctr"/>
            <a:r>
              <a:rPr lang="en-US" sz="1200" dirty="0"/>
              <a:t>Partition</a:t>
            </a:r>
          </a:p>
        </p:txBody>
      </p:sp>
      <p:sp>
        <p:nvSpPr>
          <p:cNvPr id="23" name="Right Arrow 22">
            <a:extLst>
              <a:ext uri="{FF2B5EF4-FFF2-40B4-BE49-F238E27FC236}">
                <a16:creationId xmlns:a16="http://schemas.microsoft.com/office/drawing/2014/main" id="{8ABFAEB3-1F8F-CF0C-B7C3-2ADFF21DCBC2}"/>
              </a:ext>
            </a:extLst>
          </p:cNvPr>
          <p:cNvSpPr/>
          <p:nvPr/>
        </p:nvSpPr>
        <p:spPr>
          <a:xfrm>
            <a:off x="2408022" y="3022276"/>
            <a:ext cx="280268" cy="1473254"/>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endParaRPr lang="en-US" sz="1200" dirty="0"/>
          </a:p>
        </p:txBody>
      </p:sp>
      <p:grpSp>
        <p:nvGrpSpPr>
          <p:cNvPr id="24" name="Group 23">
            <a:extLst>
              <a:ext uri="{FF2B5EF4-FFF2-40B4-BE49-F238E27FC236}">
                <a16:creationId xmlns:a16="http://schemas.microsoft.com/office/drawing/2014/main" id="{676F508D-567C-A5E3-ADE4-997DC07A7935}"/>
              </a:ext>
            </a:extLst>
          </p:cNvPr>
          <p:cNvGrpSpPr/>
          <p:nvPr/>
        </p:nvGrpSpPr>
        <p:grpSpPr>
          <a:xfrm>
            <a:off x="6507077" y="3111691"/>
            <a:ext cx="462544" cy="548652"/>
            <a:chOff x="4781214" y="3252446"/>
            <a:chExt cx="807925" cy="792651"/>
          </a:xfrm>
        </p:grpSpPr>
        <p:sp>
          <p:nvSpPr>
            <p:cNvPr id="25" name="Vertical Scroll 24">
              <a:extLst>
                <a:ext uri="{FF2B5EF4-FFF2-40B4-BE49-F238E27FC236}">
                  <a16:creationId xmlns:a16="http://schemas.microsoft.com/office/drawing/2014/main" id="{FA1E3A18-418E-6015-7B8E-F386FB5DAA78}"/>
                </a:ext>
              </a:extLst>
            </p:cNvPr>
            <p:cNvSpPr/>
            <p:nvPr/>
          </p:nvSpPr>
          <p:spPr>
            <a:xfrm>
              <a:off x="4781214" y="3252446"/>
              <a:ext cx="503125" cy="487851"/>
            </a:xfrm>
            <a:prstGeom prst="verticalScroll">
              <a:avLst/>
            </a:prstGeom>
            <a:solidFill>
              <a:schemeClr val="tx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50"/>
            </a:p>
          </p:txBody>
        </p:sp>
        <p:sp>
          <p:nvSpPr>
            <p:cNvPr id="26" name="Vertical Scroll 25">
              <a:extLst>
                <a:ext uri="{FF2B5EF4-FFF2-40B4-BE49-F238E27FC236}">
                  <a16:creationId xmlns:a16="http://schemas.microsoft.com/office/drawing/2014/main" id="{4963CAE8-CA8D-E459-CFB9-A03AA6DA3ACF}"/>
                </a:ext>
              </a:extLst>
            </p:cNvPr>
            <p:cNvSpPr/>
            <p:nvPr/>
          </p:nvSpPr>
          <p:spPr>
            <a:xfrm>
              <a:off x="4933614" y="3404846"/>
              <a:ext cx="503125" cy="487851"/>
            </a:xfrm>
            <a:prstGeom prst="verticalScroll">
              <a:avLst/>
            </a:prstGeom>
            <a:solidFill>
              <a:schemeClr val="tx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50"/>
            </a:p>
          </p:txBody>
        </p:sp>
        <p:sp>
          <p:nvSpPr>
            <p:cNvPr id="27" name="Vertical Scroll 26">
              <a:extLst>
                <a:ext uri="{FF2B5EF4-FFF2-40B4-BE49-F238E27FC236}">
                  <a16:creationId xmlns:a16="http://schemas.microsoft.com/office/drawing/2014/main" id="{BA7B6E89-E572-B1A3-5DE8-C43A93EE3556}"/>
                </a:ext>
              </a:extLst>
            </p:cNvPr>
            <p:cNvSpPr/>
            <p:nvPr/>
          </p:nvSpPr>
          <p:spPr>
            <a:xfrm>
              <a:off x="5086014" y="3557246"/>
              <a:ext cx="503125" cy="487851"/>
            </a:xfrm>
            <a:prstGeom prst="verticalScroll">
              <a:avLst/>
            </a:prstGeom>
            <a:solidFill>
              <a:schemeClr val="tx2"/>
            </a:solidFill>
            <a:ln>
              <a:solidFill>
                <a:schemeClr val="bg2"/>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050"/>
            </a:p>
          </p:txBody>
        </p:sp>
        <p:pic>
          <p:nvPicPr>
            <p:cNvPr id="28" name="Picture 27">
              <a:extLst>
                <a:ext uri="{FF2B5EF4-FFF2-40B4-BE49-F238E27FC236}">
                  <a16:creationId xmlns:a16="http://schemas.microsoft.com/office/drawing/2014/main" id="{3D58999D-0119-7CBB-FA33-C2B3B54F4A0C}"/>
                </a:ext>
              </a:extLst>
            </p:cNvPr>
            <p:cNvPicPr>
              <a:picLocks noChangeAspect="1"/>
            </p:cNvPicPr>
            <p:nvPr/>
          </p:nvPicPr>
          <p:blipFill>
            <a:blip r:embed="rId5"/>
            <a:stretch>
              <a:fillRect/>
            </a:stretch>
          </p:blipFill>
          <p:spPr>
            <a:xfrm>
              <a:off x="5284339" y="3801171"/>
              <a:ext cx="252785" cy="219102"/>
            </a:xfrm>
            <a:prstGeom prst="rect">
              <a:avLst/>
            </a:prstGeom>
          </p:spPr>
        </p:pic>
      </p:grpSp>
      <p:sp>
        <p:nvSpPr>
          <p:cNvPr id="29" name="Rounded Rectangle 28">
            <a:extLst>
              <a:ext uri="{FF2B5EF4-FFF2-40B4-BE49-F238E27FC236}">
                <a16:creationId xmlns:a16="http://schemas.microsoft.com/office/drawing/2014/main" id="{7C8330FC-1142-438F-2BA5-D840A774D4DD}"/>
              </a:ext>
            </a:extLst>
          </p:cNvPr>
          <p:cNvSpPr/>
          <p:nvPr/>
        </p:nvSpPr>
        <p:spPr>
          <a:xfrm>
            <a:off x="2886617" y="3027300"/>
            <a:ext cx="2626510" cy="1534886"/>
          </a:xfrm>
          <a:prstGeom prst="roundRect">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F5C96D4D-256F-306B-E639-4EAEE0585514}"/>
              </a:ext>
            </a:extLst>
          </p:cNvPr>
          <p:cNvSpPr/>
          <p:nvPr/>
        </p:nvSpPr>
        <p:spPr>
          <a:xfrm>
            <a:off x="3934149" y="3158211"/>
            <a:ext cx="413658" cy="893575"/>
          </a:xfrm>
          <a:prstGeom prst="rect">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200" dirty="0">
                <a:solidFill>
                  <a:schemeClr val="accent3">
                    <a:lumMod val="60000"/>
                    <a:lumOff val="40000"/>
                  </a:schemeClr>
                </a:solidFill>
              </a:rPr>
              <a:t>Candidate Rust Frag.</a:t>
            </a:r>
          </a:p>
        </p:txBody>
      </p:sp>
      <p:sp>
        <p:nvSpPr>
          <p:cNvPr id="33" name="TextBox 32">
            <a:extLst>
              <a:ext uri="{FF2B5EF4-FFF2-40B4-BE49-F238E27FC236}">
                <a16:creationId xmlns:a16="http://schemas.microsoft.com/office/drawing/2014/main" id="{41627C6D-2706-CB8B-5EAE-6A614FA23626}"/>
              </a:ext>
            </a:extLst>
          </p:cNvPr>
          <p:cNvSpPr txBox="1"/>
          <p:nvPr/>
        </p:nvSpPr>
        <p:spPr>
          <a:xfrm>
            <a:off x="5993290" y="3674497"/>
            <a:ext cx="1540388" cy="400110"/>
          </a:xfrm>
          <a:prstGeom prst="rect">
            <a:avLst/>
          </a:prstGeom>
          <a:noFill/>
        </p:spPr>
        <p:txBody>
          <a:bodyPr wrap="square" rtlCol="0">
            <a:spAutoFit/>
          </a:bodyPr>
          <a:lstStyle/>
          <a:p>
            <a:pPr algn="ctr"/>
            <a:r>
              <a:rPr lang="en-US" sz="1000" dirty="0"/>
              <a:t>Type Compat.</a:t>
            </a:r>
          </a:p>
          <a:p>
            <a:pPr algn="ctr"/>
            <a:r>
              <a:rPr lang="en-US" sz="1000" dirty="0"/>
              <a:t>Translation</a:t>
            </a:r>
          </a:p>
        </p:txBody>
      </p:sp>
      <p:sp>
        <p:nvSpPr>
          <p:cNvPr id="34" name="Right Arrow 33">
            <a:extLst>
              <a:ext uri="{FF2B5EF4-FFF2-40B4-BE49-F238E27FC236}">
                <a16:creationId xmlns:a16="http://schemas.microsoft.com/office/drawing/2014/main" id="{3928AD12-5F87-7A78-610E-45124BD6B528}"/>
              </a:ext>
            </a:extLst>
          </p:cNvPr>
          <p:cNvSpPr/>
          <p:nvPr/>
        </p:nvSpPr>
        <p:spPr>
          <a:xfrm>
            <a:off x="5645280" y="3449369"/>
            <a:ext cx="317398" cy="682245"/>
          </a:xfrm>
          <a:prstGeom prst="rightArrow">
            <a:avLst>
              <a:gd name="adj1" fmla="val 50000"/>
              <a:gd name="adj2" fmla="val 46570"/>
            </a:avLst>
          </a:prstGeom>
        </p:spPr>
        <p:style>
          <a:lnRef idx="2">
            <a:schemeClr val="dk1"/>
          </a:lnRef>
          <a:fillRef idx="1">
            <a:schemeClr val="lt1"/>
          </a:fillRef>
          <a:effectRef idx="0">
            <a:schemeClr val="dk1"/>
          </a:effectRef>
          <a:fontRef idx="minor">
            <a:schemeClr val="dk1"/>
          </a:fontRef>
        </p:style>
        <p:txBody>
          <a:bodyPr rtlCol="0" anchor="ctr"/>
          <a:lstStyle/>
          <a:p>
            <a:endParaRPr lang="en-US" sz="1200" dirty="0"/>
          </a:p>
        </p:txBody>
      </p:sp>
      <p:sp>
        <p:nvSpPr>
          <p:cNvPr id="37" name="Rectangle 36">
            <a:extLst>
              <a:ext uri="{FF2B5EF4-FFF2-40B4-BE49-F238E27FC236}">
                <a16:creationId xmlns:a16="http://schemas.microsoft.com/office/drawing/2014/main" id="{C1F20EEC-7CE9-EB1D-F6EE-29D490E03A5C}"/>
              </a:ext>
            </a:extLst>
          </p:cNvPr>
          <p:cNvSpPr/>
          <p:nvPr/>
        </p:nvSpPr>
        <p:spPr>
          <a:xfrm>
            <a:off x="3041814" y="3144157"/>
            <a:ext cx="413657" cy="893575"/>
          </a:xfrm>
          <a:prstGeom prst="rect">
            <a:avLst/>
          </a:prstGeom>
        </p:spPr>
        <p:style>
          <a:lnRef idx="2">
            <a:schemeClr val="dk1"/>
          </a:lnRef>
          <a:fillRef idx="1">
            <a:schemeClr val="lt1"/>
          </a:fillRef>
          <a:effectRef idx="0">
            <a:schemeClr val="dk1"/>
          </a:effectRef>
          <a:fontRef idx="minor">
            <a:schemeClr val="dk1"/>
          </a:fontRef>
        </p:style>
        <p:txBody>
          <a:bodyPr vert="vert270" rtlCol="0" anchor="ctr"/>
          <a:lstStyle/>
          <a:p>
            <a:pPr algn="ctr"/>
            <a:r>
              <a:rPr lang="en-US" sz="1200" dirty="0"/>
              <a:t>Mapping Prompts</a:t>
            </a:r>
          </a:p>
        </p:txBody>
      </p:sp>
      <p:sp>
        <p:nvSpPr>
          <p:cNvPr id="38" name="Rectangle 37">
            <a:extLst>
              <a:ext uri="{FF2B5EF4-FFF2-40B4-BE49-F238E27FC236}">
                <a16:creationId xmlns:a16="http://schemas.microsoft.com/office/drawing/2014/main" id="{D2CEFCB7-D065-8999-1AC2-9019B3143275}"/>
              </a:ext>
            </a:extLst>
          </p:cNvPr>
          <p:cNvSpPr/>
          <p:nvPr/>
        </p:nvSpPr>
        <p:spPr>
          <a:xfrm>
            <a:off x="4629190" y="3153466"/>
            <a:ext cx="803604" cy="888169"/>
          </a:xfrm>
          <a:prstGeom prst="rect">
            <a:avLst/>
          </a:prstGeom>
        </p:spPr>
        <p:style>
          <a:lnRef idx="2">
            <a:schemeClr val="dk1"/>
          </a:lnRef>
          <a:fillRef idx="1">
            <a:schemeClr val="lt1"/>
          </a:fillRef>
          <a:effectRef idx="0">
            <a:schemeClr val="dk1"/>
          </a:effectRef>
          <a:fontRef idx="minor">
            <a:schemeClr val="dk1"/>
          </a:fontRef>
        </p:style>
        <p:txBody>
          <a:bodyPr vert="horz" rtlCol="0" anchor="ctr"/>
          <a:lstStyle/>
          <a:p>
            <a:pPr algn="ctr"/>
            <a:r>
              <a:rPr lang="en-US" sz="1200" dirty="0"/>
              <a:t>Features Mapping &amp; Type Compat. Checks</a:t>
            </a:r>
          </a:p>
        </p:txBody>
      </p:sp>
      <p:sp>
        <p:nvSpPr>
          <p:cNvPr id="39" name="TextBox 38">
            <a:extLst>
              <a:ext uri="{FF2B5EF4-FFF2-40B4-BE49-F238E27FC236}">
                <a16:creationId xmlns:a16="http://schemas.microsoft.com/office/drawing/2014/main" id="{2AE0BD34-6C84-60B9-7D6D-855F6656CCCB}"/>
              </a:ext>
            </a:extLst>
          </p:cNvPr>
          <p:cNvSpPr txBox="1"/>
          <p:nvPr/>
        </p:nvSpPr>
        <p:spPr>
          <a:xfrm>
            <a:off x="2904929" y="4281493"/>
            <a:ext cx="1045029" cy="246221"/>
          </a:xfrm>
          <a:prstGeom prst="rect">
            <a:avLst/>
          </a:prstGeom>
          <a:noFill/>
        </p:spPr>
        <p:txBody>
          <a:bodyPr wrap="square" rtlCol="0">
            <a:spAutoFit/>
          </a:bodyPr>
          <a:lstStyle/>
          <a:p>
            <a:pPr algn="ctr"/>
            <a:r>
              <a:rPr lang="en-US" sz="1000" dirty="0"/>
              <a:t>Type-Driven</a:t>
            </a:r>
          </a:p>
        </p:txBody>
      </p:sp>
      <p:cxnSp>
        <p:nvCxnSpPr>
          <p:cNvPr id="41" name="Elbow Connector 40">
            <a:extLst>
              <a:ext uri="{FF2B5EF4-FFF2-40B4-BE49-F238E27FC236}">
                <a16:creationId xmlns:a16="http://schemas.microsoft.com/office/drawing/2014/main" id="{69A00499-49A2-390B-A33D-0DE1CEF9FCEB}"/>
              </a:ext>
            </a:extLst>
          </p:cNvPr>
          <p:cNvCxnSpPr>
            <a:cxnSpLocks/>
            <a:stCxn id="38" idx="2"/>
            <a:endCxn id="37" idx="2"/>
          </p:cNvCxnSpPr>
          <p:nvPr/>
        </p:nvCxnSpPr>
        <p:spPr>
          <a:xfrm rot="5400000" flipH="1">
            <a:off x="4137866" y="3148510"/>
            <a:ext cx="3903" cy="1782349"/>
          </a:xfrm>
          <a:prstGeom prst="bentConnector3">
            <a:avLst>
              <a:gd name="adj1" fmla="val -5857033"/>
            </a:avLst>
          </a:prstGeom>
          <a:ln w="28575">
            <a:tailEnd type="triangle"/>
          </a:ln>
        </p:spPr>
        <p:style>
          <a:lnRef idx="1">
            <a:schemeClr val="dk1"/>
          </a:lnRef>
          <a:fillRef idx="0">
            <a:schemeClr val="dk1"/>
          </a:fillRef>
          <a:effectRef idx="0">
            <a:schemeClr val="dk1"/>
          </a:effectRef>
          <a:fontRef idx="minor">
            <a:schemeClr val="tx1"/>
          </a:fontRef>
        </p:style>
      </p:cxnSp>
      <p:sp>
        <p:nvSpPr>
          <p:cNvPr id="42" name="Right Arrow 41">
            <a:extLst>
              <a:ext uri="{FF2B5EF4-FFF2-40B4-BE49-F238E27FC236}">
                <a16:creationId xmlns:a16="http://schemas.microsoft.com/office/drawing/2014/main" id="{FD0F9884-24A4-AF0F-FDEF-E20B8AEA3918}"/>
              </a:ext>
            </a:extLst>
          </p:cNvPr>
          <p:cNvSpPr/>
          <p:nvPr/>
        </p:nvSpPr>
        <p:spPr>
          <a:xfrm>
            <a:off x="3519127" y="3517182"/>
            <a:ext cx="350908" cy="255191"/>
          </a:xfrm>
          <a:prstGeom prst="rightArrow">
            <a:avLst>
              <a:gd name="adj1" fmla="val 50000"/>
              <a:gd name="adj2" fmla="val 46570"/>
            </a:avLst>
          </a:prstGeom>
        </p:spPr>
        <p:style>
          <a:lnRef idx="2">
            <a:schemeClr val="dk1"/>
          </a:lnRef>
          <a:fillRef idx="1">
            <a:schemeClr val="lt1"/>
          </a:fillRef>
          <a:effectRef idx="0">
            <a:schemeClr val="dk1"/>
          </a:effectRef>
          <a:fontRef idx="minor">
            <a:schemeClr val="dk1"/>
          </a:fontRef>
        </p:style>
        <p:txBody>
          <a:bodyPr rtlCol="0" anchor="ctr"/>
          <a:lstStyle/>
          <a:p>
            <a:r>
              <a:rPr lang="en-US" sz="400" dirty="0"/>
              <a:t>LLM</a:t>
            </a:r>
          </a:p>
        </p:txBody>
      </p:sp>
      <p:sp>
        <p:nvSpPr>
          <p:cNvPr id="43" name="Right Arrow 42">
            <a:extLst>
              <a:ext uri="{FF2B5EF4-FFF2-40B4-BE49-F238E27FC236}">
                <a16:creationId xmlns:a16="http://schemas.microsoft.com/office/drawing/2014/main" id="{F4194513-6A0E-C721-0CBA-B6534E53AF2A}"/>
              </a:ext>
            </a:extLst>
          </p:cNvPr>
          <p:cNvSpPr/>
          <p:nvPr/>
        </p:nvSpPr>
        <p:spPr>
          <a:xfrm>
            <a:off x="4435058" y="3377132"/>
            <a:ext cx="110058" cy="499194"/>
          </a:xfrm>
          <a:prstGeom prst="rightArrow">
            <a:avLst>
              <a:gd name="adj1" fmla="val 50000"/>
              <a:gd name="adj2" fmla="val 46570"/>
            </a:avLst>
          </a:prstGeom>
        </p:spPr>
        <p:style>
          <a:lnRef idx="2">
            <a:schemeClr val="dk1"/>
          </a:lnRef>
          <a:fillRef idx="1">
            <a:schemeClr val="lt1"/>
          </a:fillRef>
          <a:effectRef idx="0">
            <a:schemeClr val="dk1"/>
          </a:effectRef>
          <a:fontRef idx="minor">
            <a:schemeClr val="dk1"/>
          </a:fontRef>
        </p:style>
        <p:txBody>
          <a:bodyPr rtlCol="0" anchor="ctr"/>
          <a:lstStyle/>
          <a:p>
            <a:endParaRPr lang="en-US" sz="1200" dirty="0"/>
          </a:p>
        </p:txBody>
      </p:sp>
      <p:sp>
        <p:nvSpPr>
          <p:cNvPr id="44" name="TextBox 43">
            <a:extLst>
              <a:ext uri="{FF2B5EF4-FFF2-40B4-BE49-F238E27FC236}">
                <a16:creationId xmlns:a16="http://schemas.microsoft.com/office/drawing/2014/main" id="{D5903643-9CF7-C055-D488-A54FB54A74B3}"/>
              </a:ext>
            </a:extLst>
          </p:cNvPr>
          <p:cNvSpPr txBox="1"/>
          <p:nvPr/>
        </p:nvSpPr>
        <p:spPr>
          <a:xfrm>
            <a:off x="3830336" y="4060773"/>
            <a:ext cx="1233452" cy="246221"/>
          </a:xfrm>
          <a:prstGeom prst="rect">
            <a:avLst/>
          </a:prstGeom>
          <a:noFill/>
        </p:spPr>
        <p:txBody>
          <a:bodyPr wrap="square" rtlCol="0">
            <a:spAutoFit/>
          </a:bodyPr>
          <a:lstStyle/>
          <a:p>
            <a:pPr algn="ctr"/>
            <a:r>
              <a:rPr lang="en-US" sz="1000" b="1" dirty="0"/>
              <a:t>Regen on Fail</a:t>
            </a:r>
          </a:p>
        </p:txBody>
      </p:sp>
      <p:pic>
        <p:nvPicPr>
          <p:cNvPr id="47" name="Graphic 46" descr="CheckList with solid fill">
            <a:extLst>
              <a:ext uri="{FF2B5EF4-FFF2-40B4-BE49-F238E27FC236}">
                <a16:creationId xmlns:a16="http://schemas.microsoft.com/office/drawing/2014/main" id="{82B87CB9-81D1-6949-CC0D-D6820D508B1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22404" y="1339380"/>
            <a:ext cx="523528" cy="523528"/>
          </a:xfrm>
          <a:prstGeom prst="rect">
            <a:avLst/>
          </a:prstGeom>
        </p:spPr>
      </p:pic>
      <p:sp>
        <p:nvSpPr>
          <p:cNvPr id="48" name="TextBox 47">
            <a:extLst>
              <a:ext uri="{FF2B5EF4-FFF2-40B4-BE49-F238E27FC236}">
                <a16:creationId xmlns:a16="http://schemas.microsoft.com/office/drawing/2014/main" id="{64608E9B-8562-1F6C-9CD7-056A8C8565CE}"/>
              </a:ext>
            </a:extLst>
          </p:cNvPr>
          <p:cNvSpPr txBox="1"/>
          <p:nvPr/>
        </p:nvSpPr>
        <p:spPr>
          <a:xfrm>
            <a:off x="1092228" y="1898924"/>
            <a:ext cx="960326" cy="246221"/>
          </a:xfrm>
          <a:prstGeom prst="rect">
            <a:avLst/>
          </a:prstGeom>
          <a:noFill/>
        </p:spPr>
        <p:txBody>
          <a:bodyPr wrap="square" rtlCol="0">
            <a:spAutoFit/>
          </a:bodyPr>
          <a:lstStyle/>
          <a:p>
            <a:pPr algn="ctr"/>
            <a:r>
              <a:rPr lang="en-US" sz="1000" dirty="0"/>
              <a:t>Unit tests</a:t>
            </a:r>
          </a:p>
        </p:txBody>
      </p:sp>
      <p:pic>
        <p:nvPicPr>
          <p:cNvPr id="49" name="Graphic 48" descr="CheckList with solid fill">
            <a:extLst>
              <a:ext uri="{FF2B5EF4-FFF2-40B4-BE49-F238E27FC236}">
                <a16:creationId xmlns:a16="http://schemas.microsoft.com/office/drawing/2014/main" id="{9B2D5507-3144-8D64-DDCF-DFD4DF84E54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189804" y="3111691"/>
            <a:ext cx="523528" cy="523528"/>
          </a:xfrm>
          <a:prstGeom prst="rect">
            <a:avLst/>
          </a:prstGeom>
        </p:spPr>
      </p:pic>
      <p:sp>
        <p:nvSpPr>
          <p:cNvPr id="50" name="TextBox 49">
            <a:extLst>
              <a:ext uri="{FF2B5EF4-FFF2-40B4-BE49-F238E27FC236}">
                <a16:creationId xmlns:a16="http://schemas.microsoft.com/office/drawing/2014/main" id="{B9C88991-9DB9-C2BC-DE4F-FACBFE4703AF}"/>
              </a:ext>
            </a:extLst>
          </p:cNvPr>
          <p:cNvSpPr txBox="1"/>
          <p:nvPr/>
        </p:nvSpPr>
        <p:spPr>
          <a:xfrm>
            <a:off x="7971405" y="3665291"/>
            <a:ext cx="960326" cy="246221"/>
          </a:xfrm>
          <a:prstGeom prst="rect">
            <a:avLst/>
          </a:prstGeom>
          <a:noFill/>
        </p:spPr>
        <p:txBody>
          <a:bodyPr wrap="square" rtlCol="0">
            <a:spAutoFit/>
          </a:bodyPr>
          <a:lstStyle/>
          <a:p>
            <a:pPr algn="ctr"/>
            <a:r>
              <a:rPr lang="en-US" sz="1000" dirty="0"/>
              <a:t>Unit tests</a:t>
            </a:r>
          </a:p>
        </p:txBody>
      </p:sp>
      <p:pic>
        <p:nvPicPr>
          <p:cNvPr id="53" name="Graphic 52" descr="Artificial Intelligence with solid fill">
            <a:extLst>
              <a:ext uri="{FF2B5EF4-FFF2-40B4-BE49-F238E27FC236}">
                <a16:creationId xmlns:a16="http://schemas.microsoft.com/office/drawing/2014/main" id="{0DB59592-62CE-E7BE-C689-3527C148735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523470" y="3190295"/>
            <a:ext cx="342221" cy="342221"/>
          </a:xfrm>
          <a:prstGeom prst="rect">
            <a:avLst/>
          </a:prstGeom>
        </p:spPr>
      </p:pic>
      <p:sp>
        <p:nvSpPr>
          <p:cNvPr id="54" name="TextBox 53">
            <a:extLst>
              <a:ext uri="{FF2B5EF4-FFF2-40B4-BE49-F238E27FC236}">
                <a16:creationId xmlns:a16="http://schemas.microsoft.com/office/drawing/2014/main" id="{5BA6B5E8-3DE5-5049-60A2-6B729CB7C10B}"/>
              </a:ext>
            </a:extLst>
          </p:cNvPr>
          <p:cNvSpPr txBox="1"/>
          <p:nvPr/>
        </p:nvSpPr>
        <p:spPr>
          <a:xfrm>
            <a:off x="6128583" y="4225230"/>
            <a:ext cx="1405095" cy="246221"/>
          </a:xfrm>
          <a:prstGeom prst="rect">
            <a:avLst/>
          </a:prstGeom>
          <a:noFill/>
        </p:spPr>
        <p:txBody>
          <a:bodyPr wrap="square" rtlCol="0">
            <a:spAutoFit/>
          </a:bodyPr>
          <a:lstStyle/>
          <a:p>
            <a:pPr algn="ctr"/>
            <a:r>
              <a:rPr lang="en-US" sz="1000" dirty="0"/>
              <a:t>Semantics-Driven</a:t>
            </a:r>
          </a:p>
        </p:txBody>
      </p:sp>
      <p:graphicFrame>
        <p:nvGraphicFramePr>
          <p:cNvPr id="57" name="Table 56">
            <a:extLst>
              <a:ext uri="{FF2B5EF4-FFF2-40B4-BE49-F238E27FC236}">
                <a16:creationId xmlns:a16="http://schemas.microsoft.com/office/drawing/2014/main" id="{5FD1E69E-5272-1198-0123-742358A8160C}"/>
              </a:ext>
            </a:extLst>
          </p:cNvPr>
          <p:cNvGraphicFramePr>
            <a:graphicFrameLocks noGrp="1"/>
          </p:cNvGraphicFramePr>
          <p:nvPr/>
        </p:nvGraphicFramePr>
        <p:xfrm>
          <a:off x="3830336" y="1293066"/>
          <a:ext cx="3818020" cy="914400"/>
        </p:xfrm>
        <a:graphic>
          <a:graphicData uri="http://schemas.openxmlformats.org/drawingml/2006/table">
            <a:tbl>
              <a:tblPr firstRow="1" bandRow="1">
                <a:tableStyleId>{5C22544A-7EE6-4342-B048-85BDC9FD1C3A}</a:tableStyleId>
              </a:tblPr>
              <a:tblGrid>
                <a:gridCol w="1909010">
                  <a:extLst>
                    <a:ext uri="{9D8B030D-6E8A-4147-A177-3AD203B41FA5}">
                      <a16:colId xmlns:a16="http://schemas.microsoft.com/office/drawing/2014/main" val="3892155491"/>
                    </a:ext>
                  </a:extLst>
                </a:gridCol>
                <a:gridCol w="1909010">
                  <a:extLst>
                    <a:ext uri="{9D8B030D-6E8A-4147-A177-3AD203B41FA5}">
                      <a16:colId xmlns:a16="http://schemas.microsoft.com/office/drawing/2014/main" val="2780860018"/>
                    </a:ext>
                  </a:extLst>
                </a:gridCol>
              </a:tblGrid>
              <a:tr h="273553">
                <a:tc>
                  <a:txBody>
                    <a:bodyPr/>
                    <a:lstStyle/>
                    <a:p>
                      <a:pPr algn="ctr"/>
                      <a:r>
                        <a:rPr lang="en-US" dirty="0"/>
                        <a:t>Function</a:t>
                      </a:r>
                    </a:p>
                  </a:txBody>
                  <a:tcPr/>
                </a:tc>
                <a:tc>
                  <a:txBody>
                    <a:bodyPr/>
                    <a:lstStyle/>
                    <a:p>
                      <a:pPr algn="ctr"/>
                      <a:r>
                        <a:rPr lang="en-US" dirty="0"/>
                        <a:t>I/O Examples</a:t>
                      </a:r>
                    </a:p>
                  </a:txBody>
                  <a:tcPr/>
                </a:tc>
                <a:extLst>
                  <a:ext uri="{0D108BD9-81ED-4DB2-BD59-A6C34878D82A}">
                    <a16:rowId xmlns:a16="http://schemas.microsoft.com/office/drawing/2014/main" val="3309194969"/>
                  </a:ext>
                </a:extLst>
              </a:tr>
              <a:tr h="273553">
                <a:tc>
                  <a:txBody>
                    <a:bodyPr/>
                    <a:lstStyle/>
                    <a:p>
                      <a:pPr algn="ctr"/>
                      <a:r>
                        <a:rPr lang="en-US" dirty="0"/>
                        <a:t>f</a:t>
                      </a:r>
                    </a:p>
                  </a:txBody>
                  <a:tcPr/>
                </a:tc>
                <a:tc>
                  <a:txBody>
                    <a:bodyPr/>
                    <a:lstStyle/>
                    <a:p>
                      <a:pPr algn="ctr"/>
                      <a:r>
                        <a:rPr lang="en-US" dirty="0"/>
                        <a:t>(i</a:t>
                      </a:r>
                      <a:r>
                        <a:rPr lang="en-US" baseline="-25000" dirty="0"/>
                        <a:t>1</a:t>
                      </a:r>
                      <a:r>
                        <a:rPr lang="en-US" baseline="0" dirty="0"/>
                        <a:t>, o</a:t>
                      </a:r>
                      <a:r>
                        <a:rPr lang="en-US" baseline="-25000" dirty="0"/>
                        <a:t>1</a:t>
                      </a:r>
                      <a:r>
                        <a:rPr lang="en-US" baseline="0" dirty="0"/>
                        <a:t>), …</a:t>
                      </a:r>
                      <a:endParaRPr lang="en-US" dirty="0"/>
                    </a:p>
                  </a:txBody>
                  <a:tcPr/>
                </a:tc>
                <a:extLst>
                  <a:ext uri="{0D108BD9-81ED-4DB2-BD59-A6C34878D82A}">
                    <a16:rowId xmlns:a16="http://schemas.microsoft.com/office/drawing/2014/main" val="1404462211"/>
                  </a:ext>
                </a:extLst>
              </a:tr>
              <a:tr h="273553">
                <a:tc>
                  <a:txBody>
                    <a:bodyPr/>
                    <a:lstStyle/>
                    <a:p>
                      <a:pPr algn="ctr"/>
                      <a:r>
                        <a:rPr lang="en-US" dirty="0"/>
                        <a:t>g</a:t>
                      </a:r>
                    </a:p>
                  </a:txBody>
                  <a:tcPr/>
                </a:tc>
                <a:tc>
                  <a:txBody>
                    <a:bodyPr/>
                    <a:lstStyle/>
                    <a:p>
                      <a:pPr algn="ctr"/>
                      <a:r>
                        <a:rPr lang="en-US" dirty="0"/>
                        <a:t>(i</a:t>
                      </a:r>
                      <a:r>
                        <a:rPr lang="en-US" baseline="-25000" dirty="0"/>
                        <a:t>2</a:t>
                      </a:r>
                      <a:r>
                        <a:rPr lang="en-US" baseline="0" dirty="0"/>
                        <a:t>, o</a:t>
                      </a:r>
                      <a:r>
                        <a:rPr lang="en-US" baseline="-25000" dirty="0"/>
                        <a:t>2</a:t>
                      </a:r>
                      <a:r>
                        <a:rPr lang="en-US" baseline="0" dirty="0"/>
                        <a:t>), …</a:t>
                      </a:r>
                      <a:endParaRPr lang="en-US" dirty="0"/>
                    </a:p>
                  </a:txBody>
                  <a:tcPr/>
                </a:tc>
                <a:extLst>
                  <a:ext uri="{0D108BD9-81ED-4DB2-BD59-A6C34878D82A}">
                    <a16:rowId xmlns:a16="http://schemas.microsoft.com/office/drawing/2014/main" val="512463825"/>
                  </a:ext>
                </a:extLst>
              </a:tr>
            </a:tbl>
          </a:graphicData>
        </a:graphic>
      </p:graphicFrame>
      <p:sp>
        <p:nvSpPr>
          <p:cNvPr id="58" name="TextBox 57">
            <a:extLst>
              <a:ext uri="{FF2B5EF4-FFF2-40B4-BE49-F238E27FC236}">
                <a16:creationId xmlns:a16="http://schemas.microsoft.com/office/drawing/2014/main" id="{C32E0DF5-19DA-9A4B-E4D9-E4264F7E6E32}"/>
              </a:ext>
            </a:extLst>
          </p:cNvPr>
          <p:cNvSpPr txBox="1"/>
          <p:nvPr/>
        </p:nvSpPr>
        <p:spPr>
          <a:xfrm>
            <a:off x="3352968" y="1048693"/>
            <a:ext cx="1350091" cy="246221"/>
          </a:xfrm>
          <a:prstGeom prst="rect">
            <a:avLst/>
          </a:prstGeom>
          <a:noFill/>
        </p:spPr>
        <p:txBody>
          <a:bodyPr wrap="square" rtlCol="0">
            <a:spAutoFit/>
          </a:bodyPr>
          <a:lstStyle/>
          <a:p>
            <a:pPr algn="ctr"/>
            <a:r>
              <a:rPr lang="en-US" sz="1000" dirty="0"/>
              <a:t>Snapshot Collection</a:t>
            </a:r>
          </a:p>
        </p:txBody>
      </p:sp>
      <p:pic>
        <p:nvPicPr>
          <p:cNvPr id="61" name="Graphic 60" descr="Artificial Intelligence with solid fill">
            <a:extLst>
              <a:ext uri="{FF2B5EF4-FFF2-40B4-BE49-F238E27FC236}">
                <a16:creationId xmlns:a16="http://schemas.microsoft.com/office/drawing/2014/main" id="{807159DB-B1EB-2553-81C5-44A6FDEBE1B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303314" y="4031740"/>
            <a:ext cx="342221" cy="342221"/>
          </a:xfrm>
          <a:prstGeom prst="rect">
            <a:avLst/>
          </a:prstGeom>
        </p:spPr>
      </p:pic>
      <p:cxnSp>
        <p:nvCxnSpPr>
          <p:cNvPr id="63" name="Elbow Connector 62">
            <a:extLst>
              <a:ext uri="{FF2B5EF4-FFF2-40B4-BE49-F238E27FC236}">
                <a16:creationId xmlns:a16="http://schemas.microsoft.com/office/drawing/2014/main" id="{2F9B42BB-9A61-BE5F-F701-D60C67EC59F3}"/>
              </a:ext>
            </a:extLst>
          </p:cNvPr>
          <p:cNvCxnSpPr>
            <a:stCxn id="50" idx="2"/>
            <a:endCxn id="61" idx="3"/>
          </p:cNvCxnSpPr>
          <p:nvPr/>
        </p:nvCxnSpPr>
        <p:spPr>
          <a:xfrm rot="5400000">
            <a:off x="7902883" y="3654165"/>
            <a:ext cx="291339" cy="806033"/>
          </a:xfrm>
          <a:prstGeom prst="bentConnector2">
            <a:avLst/>
          </a:prstGeom>
          <a:ln w="22225">
            <a:tailEnd type="triangle"/>
          </a:ln>
        </p:spPr>
        <p:style>
          <a:lnRef idx="1">
            <a:schemeClr val="dk1"/>
          </a:lnRef>
          <a:fillRef idx="0">
            <a:schemeClr val="dk1"/>
          </a:fillRef>
          <a:effectRef idx="0">
            <a:schemeClr val="dk1"/>
          </a:effectRef>
          <a:fontRef idx="minor">
            <a:schemeClr val="tx1"/>
          </a:fontRef>
        </p:style>
      </p:cxnSp>
      <p:cxnSp>
        <p:nvCxnSpPr>
          <p:cNvPr id="68" name="Elbow Connector 67">
            <a:extLst>
              <a:ext uri="{FF2B5EF4-FFF2-40B4-BE49-F238E27FC236}">
                <a16:creationId xmlns:a16="http://schemas.microsoft.com/office/drawing/2014/main" id="{ADBA18BB-1755-8F87-52E5-84A0830A96FF}"/>
              </a:ext>
            </a:extLst>
          </p:cNvPr>
          <p:cNvCxnSpPr>
            <a:stCxn id="61" idx="1"/>
            <a:endCxn id="33" idx="2"/>
          </p:cNvCxnSpPr>
          <p:nvPr/>
        </p:nvCxnSpPr>
        <p:spPr>
          <a:xfrm rot="10800000">
            <a:off x="6763484" y="4074607"/>
            <a:ext cx="539830" cy="128244"/>
          </a:xfrm>
          <a:prstGeom prst="bentConnector2">
            <a:avLst/>
          </a:prstGeom>
          <a:ln w="22225">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8DD3C19D-FD88-7C79-C47F-89FE9529F85C}"/>
              </a:ext>
            </a:extLst>
          </p:cNvPr>
          <p:cNvSpPr txBox="1"/>
          <p:nvPr/>
        </p:nvSpPr>
        <p:spPr>
          <a:xfrm>
            <a:off x="7474423" y="3885183"/>
            <a:ext cx="1233452" cy="246221"/>
          </a:xfrm>
          <a:prstGeom prst="rect">
            <a:avLst/>
          </a:prstGeom>
          <a:noFill/>
        </p:spPr>
        <p:txBody>
          <a:bodyPr wrap="square" rtlCol="0">
            <a:spAutoFit/>
          </a:bodyPr>
          <a:lstStyle/>
          <a:p>
            <a:pPr algn="ctr"/>
            <a:r>
              <a:rPr lang="en-US" sz="1000" b="1" dirty="0"/>
              <a:t>Signature</a:t>
            </a:r>
          </a:p>
        </p:txBody>
      </p:sp>
      <p:sp>
        <p:nvSpPr>
          <p:cNvPr id="73" name="TextBox 72">
            <a:extLst>
              <a:ext uri="{FF2B5EF4-FFF2-40B4-BE49-F238E27FC236}">
                <a16:creationId xmlns:a16="http://schemas.microsoft.com/office/drawing/2014/main" id="{01C30436-19AE-3DD1-532F-65EC86741D54}"/>
              </a:ext>
            </a:extLst>
          </p:cNvPr>
          <p:cNvSpPr txBox="1"/>
          <p:nvPr/>
        </p:nvSpPr>
        <p:spPr>
          <a:xfrm>
            <a:off x="7474423" y="4015619"/>
            <a:ext cx="1233452" cy="246221"/>
          </a:xfrm>
          <a:prstGeom prst="rect">
            <a:avLst/>
          </a:prstGeom>
          <a:noFill/>
        </p:spPr>
        <p:txBody>
          <a:bodyPr wrap="square" rtlCol="0">
            <a:spAutoFit/>
          </a:bodyPr>
          <a:lstStyle/>
          <a:p>
            <a:pPr algn="ctr"/>
            <a:r>
              <a:rPr lang="en-US" sz="1000" b="1" dirty="0"/>
              <a:t>Frozen</a:t>
            </a:r>
          </a:p>
        </p:txBody>
      </p:sp>
      <p:cxnSp>
        <p:nvCxnSpPr>
          <p:cNvPr id="75" name="Straight Connector 74">
            <a:extLst>
              <a:ext uri="{FF2B5EF4-FFF2-40B4-BE49-F238E27FC236}">
                <a16:creationId xmlns:a16="http://schemas.microsoft.com/office/drawing/2014/main" id="{EC8F4C39-FFB8-A57A-8DA6-D9314E3E1CCD}"/>
              </a:ext>
            </a:extLst>
          </p:cNvPr>
          <p:cNvCxnSpPr/>
          <p:nvPr/>
        </p:nvCxnSpPr>
        <p:spPr>
          <a:xfrm>
            <a:off x="5739346" y="2162956"/>
            <a:ext cx="0" cy="612901"/>
          </a:xfrm>
          <a:prstGeom prst="line">
            <a:avLst/>
          </a:prstGeom>
          <a:ln w="25400"/>
        </p:spPr>
        <p:style>
          <a:lnRef idx="1">
            <a:schemeClr val="dk1"/>
          </a:lnRef>
          <a:fillRef idx="0">
            <a:schemeClr val="dk1"/>
          </a:fillRef>
          <a:effectRef idx="0">
            <a:schemeClr val="dk1"/>
          </a:effectRef>
          <a:fontRef idx="minor">
            <a:schemeClr val="tx1"/>
          </a:fontRef>
        </p:style>
      </p:cxnSp>
      <p:cxnSp>
        <p:nvCxnSpPr>
          <p:cNvPr id="77" name="Elbow Connector 76">
            <a:extLst>
              <a:ext uri="{FF2B5EF4-FFF2-40B4-BE49-F238E27FC236}">
                <a16:creationId xmlns:a16="http://schemas.microsoft.com/office/drawing/2014/main" id="{57769C07-4066-BAED-A9E8-ADD52C8F1C6B}"/>
              </a:ext>
            </a:extLst>
          </p:cNvPr>
          <p:cNvCxnSpPr>
            <a:endCxn id="38" idx="0"/>
          </p:cNvCxnSpPr>
          <p:nvPr/>
        </p:nvCxnSpPr>
        <p:spPr>
          <a:xfrm rot="10800000" flipV="1">
            <a:off x="5030992" y="2775856"/>
            <a:ext cx="708354" cy="377609"/>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cxnSp>
        <p:nvCxnSpPr>
          <p:cNvPr id="79" name="Elbow Connector 78">
            <a:extLst>
              <a:ext uri="{FF2B5EF4-FFF2-40B4-BE49-F238E27FC236}">
                <a16:creationId xmlns:a16="http://schemas.microsoft.com/office/drawing/2014/main" id="{320BEEF1-5278-0219-8EC1-B27CE6D42A9C}"/>
              </a:ext>
            </a:extLst>
          </p:cNvPr>
          <p:cNvCxnSpPr>
            <a:endCxn id="49" idx="0"/>
          </p:cNvCxnSpPr>
          <p:nvPr/>
        </p:nvCxnSpPr>
        <p:spPr>
          <a:xfrm>
            <a:off x="5739346" y="2775857"/>
            <a:ext cx="2712222" cy="335834"/>
          </a:xfrm>
          <a:prstGeom prst="bentConnector2">
            <a:avLst/>
          </a:prstGeom>
          <a:ln w="254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94047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6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56" grpId="0" animBg="1"/>
      <p:bldP spid="51" grpId="0" animBg="1"/>
      <p:bldP spid="22" grpId="0" animBg="1"/>
      <p:bldP spid="23" grpId="0" animBg="1"/>
      <p:bldP spid="29" grpId="0" animBg="1"/>
      <p:bldP spid="32" grpId="0" animBg="1"/>
      <p:bldP spid="33" grpId="0"/>
      <p:bldP spid="34" grpId="0" animBg="1"/>
      <p:bldP spid="37" grpId="0" animBg="1"/>
      <p:bldP spid="38" grpId="0" animBg="1"/>
      <p:bldP spid="39" grpId="0"/>
      <p:bldP spid="42" grpId="0" animBg="1"/>
      <p:bldP spid="43" grpId="0" animBg="1"/>
      <p:bldP spid="44" grpId="0"/>
      <p:bldP spid="50" grpId="0"/>
      <p:bldP spid="54" grpId="0"/>
      <p:bldP spid="58" grpId="0"/>
      <p:bldP spid="71" grpId="0"/>
      <p:bldP spid="7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706E7-3FCD-2287-9018-280803479D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E637F2-3465-CC34-B1FC-CAC983CA95CF}"/>
              </a:ext>
            </a:extLst>
          </p:cNvPr>
          <p:cNvSpPr>
            <a:spLocks noGrp="1"/>
          </p:cNvSpPr>
          <p:nvPr>
            <p:ph type="title"/>
          </p:nvPr>
        </p:nvSpPr>
        <p:spPr/>
        <p:txBody>
          <a:bodyPr/>
          <a:lstStyle/>
          <a:p>
            <a:r>
              <a:rPr lang="en-US" dirty="0"/>
              <a:t>Overview</a:t>
            </a:r>
          </a:p>
        </p:txBody>
      </p:sp>
      <p:sp>
        <p:nvSpPr>
          <p:cNvPr id="3" name="Slide Number Placeholder 2">
            <a:extLst>
              <a:ext uri="{FF2B5EF4-FFF2-40B4-BE49-F238E27FC236}">
                <a16:creationId xmlns:a16="http://schemas.microsoft.com/office/drawing/2014/main" id="{20435196-9271-D408-BF62-7CB366DFB8E3}"/>
              </a:ext>
            </a:extLst>
          </p:cNvPr>
          <p:cNvSpPr>
            <a:spLocks noGrp="1"/>
          </p:cNvSpPr>
          <p:nvPr>
            <p:ph type="sldNum" sz="quarter" idx="12"/>
          </p:nvPr>
        </p:nvSpPr>
        <p:spPr/>
        <p:txBody>
          <a:bodyPr/>
          <a:lstStyle/>
          <a:p>
            <a:fld id="{EB4B8DE2-A4E8-46E4-8BBF-D75455EFF32C}" type="slidenum">
              <a:rPr lang="en-US" smtClean="0"/>
              <a:pPr/>
              <a:t>8</a:t>
            </a:fld>
            <a:endParaRPr lang="en-US"/>
          </a:p>
        </p:txBody>
      </p:sp>
      <p:sp>
        <p:nvSpPr>
          <p:cNvPr id="4" name="Content Placeholder 2">
            <a:extLst>
              <a:ext uri="{FF2B5EF4-FFF2-40B4-BE49-F238E27FC236}">
                <a16:creationId xmlns:a16="http://schemas.microsoft.com/office/drawing/2014/main" id="{04207A8A-7ADF-8CB9-C9EC-3F19AA90D447}"/>
              </a:ext>
            </a:extLst>
          </p:cNvPr>
          <p:cNvSpPr txBox="1">
            <a:spLocks/>
          </p:cNvSpPr>
          <p:nvPr/>
        </p:nvSpPr>
        <p:spPr>
          <a:xfrm>
            <a:off x="457200" y="1285875"/>
            <a:ext cx="8229600" cy="1543386"/>
          </a:xfrm>
          <a:prstGeom prst="rect">
            <a:avLst/>
          </a:prstGeom>
        </p:spPr>
        <p:txBody>
          <a:bodyPr/>
          <a:lstStyle>
            <a:lvl1pPr marL="228600" indent="-228600" algn="l" defTabSz="914400" rtl="0" eaLnBrk="1" latinLnBrk="0" hangingPunct="1">
              <a:lnSpc>
                <a:spcPct val="90000"/>
              </a:lnSpc>
              <a:spcBef>
                <a:spcPts val="0"/>
              </a:spcBef>
              <a:spcAft>
                <a:spcPts val="1200"/>
              </a:spcAft>
              <a:buSzPct val="90000"/>
              <a:buFont typeface="Arial" panose="020B0604020202020204" pitchFamily="34" charset="0"/>
              <a:buChar char="•"/>
              <a:defRPr sz="2800" kern="1200" baseline="0">
                <a:solidFill>
                  <a:schemeClr val="tx2"/>
                </a:solidFill>
                <a:latin typeface="Amazon Ember Display" panose="020F0603020204020204" pitchFamily="34" charset="0"/>
                <a:ea typeface="+mn-ea"/>
                <a:cs typeface="+mn-cs"/>
              </a:defRPr>
            </a:lvl1pPr>
            <a:lvl2pPr marL="514350" indent="-228600" algn="l" defTabSz="914400" rtl="0" eaLnBrk="1" latinLnBrk="0" hangingPunct="1">
              <a:lnSpc>
                <a:spcPct val="90000"/>
              </a:lnSpc>
              <a:spcBef>
                <a:spcPts val="0"/>
              </a:spcBef>
              <a:spcAft>
                <a:spcPts val="1200"/>
              </a:spcAft>
              <a:buSzPct val="90000"/>
              <a:buFont typeface="Wingdings" panose="05000000000000000000" pitchFamily="2" charset="2"/>
              <a:buChar char="§"/>
              <a:defRPr sz="2400" kern="1200" baseline="0">
                <a:solidFill>
                  <a:schemeClr val="tx2"/>
                </a:solidFill>
                <a:latin typeface="Amazon Ember Display" panose="020F0603020204020204" pitchFamily="34" charset="0"/>
                <a:ea typeface="+mn-ea"/>
                <a:cs typeface="+mn-cs"/>
              </a:defRPr>
            </a:lvl2pPr>
            <a:lvl3pPr marL="857250" indent="-228600" algn="l" defTabSz="914400" rtl="0" eaLnBrk="1" latinLnBrk="0" hangingPunct="1">
              <a:lnSpc>
                <a:spcPct val="90000"/>
              </a:lnSpc>
              <a:spcBef>
                <a:spcPts val="0"/>
              </a:spcBef>
              <a:spcAft>
                <a:spcPts val="1200"/>
              </a:spcAft>
              <a:buFont typeface="Amazon Ember" panose="020B0603020204020204" pitchFamily="34" charset="0"/>
              <a:buChar char="–"/>
              <a:defRPr sz="2000" kern="1200" baseline="0">
                <a:solidFill>
                  <a:schemeClr val="tx2"/>
                </a:solidFill>
                <a:latin typeface="Amazon Ember Display" panose="020F0603020204020204" pitchFamily="34" charset="0"/>
                <a:ea typeface="+mn-ea"/>
                <a:cs typeface="+mn-cs"/>
              </a:defRPr>
            </a:lvl3pPr>
            <a:lvl4pPr marL="103028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2"/>
                </a:solidFill>
                <a:latin typeface="Amazon Ember Display" panose="020F0603020204020204" pitchFamily="34" charset="0"/>
                <a:ea typeface="+mn-ea"/>
                <a:cs typeface="+mn-cs"/>
              </a:defRPr>
            </a:lvl4pPr>
            <a:lvl5pPr marL="1201738" indent="-171450" algn="l" defTabSz="914400" rtl="0" eaLnBrk="1" latinLnBrk="0" hangingPunct="1">
              <a:lnSpc>
                <a:spcPct val="90000"/>
              </a:lnSpc>
              <a:spcBef>
                <a:spcPts val="0"/>
              </a:spcBef>
              <a:spcAft>
                <a:spcPts val="1200"/>
              </a:spcAft>
              <a:buFont typeface="Arial" panose="020B0604020202020204" pitchFamily="34" charset="0"/>
              <a:buChar char="•"/>
              <a:defRPr sz="1800" kern="1200" baseline="0">
                <a:solidFill>
                  <a:schemeClr val="tx2"/>
                </a:solidFill>
                <a:latin typeface="Amazon Ember Display" panose="020F06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u="sng" dirty="0">
                <a:solidFill>
                  <a:schemeClr val="tx1"/>
                </a:solidFill>
              </a:rPr>
              <a:t>Feature mapping</a:t>
            </a:r>
            <a:endParaRPr lang="en-US" sz="2100" dirty="0">
              <a:solidFill>
                <a:schemeClr val="tx1"/>
              </a:solidFill>
            </a:endParaRPr>
          </a:p>
          <a:p>
            <a:r>
              <a:rPr lang="en-US" sz="2100" dirty="0">
                <a:solidFill>
                  <a:schemeClr val="tx1"/>
                </a:solidFill>
              </a:rPr>
              <a:t>Type compatibility check</a:t>
            </a:r>
          </a:p>
        </p:txBody>
      </p:sp>
    </p:spTree>
    <p:extLst>
      <p:ext uri="{BB962C8B-B14F-4D97-AF65-F5344CB8AC3E}">
        <p14:creationId xmlns:p14="http://schemas.microsoft.com/office/powerpoint/2010/main" val="1735507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5D5CD-BAE1-A517-91D8-A754CD278E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F852BC-A579-940A-3132-AFC01CA9BA10}"/>
              </a:ext>
            </a:extLst>
          </p:cNvPr>
          <p:cNvSpPr>
            <a:spLocks noGrp="1"/>
          </p:cNvSpPr>
          <p:nvPr>
            <p:ph type="title"/>
          </p:nvPr>
        </p:nvSpPr>
        <p:spPr/>
        <p:txBody>
          <a:bodyPr/>
          <a:lstStyle/>
          <a:p>
            <a:r>
              <a:rPr lang="en-US" dirty="0"/>
              <a:t>Features mapping</a:t>
            </a:r>
          </a:p>
        </p:txBody>
      </p:sp>
      <p:sp>
        <p:nvSpPr>
          <p:cNvPr id="3" name="Slide Number Placeholder 2">
            <a:extLst>
              <a:ext uri="{FF2B5EF4-FFF2-40B4-BE49-F238E27FC236}">
                <a16:creationId xmlns:a16="http://schemas.microsoft.com/office/drawing/2014/main" id="{4E528EA9-BE9A-DB7D-B878-41F02A885242}"/>
              </a:ext>
            </a:extLst>
          </p:cNvPr>
          <p:cNvSpPr>
            <a:spLocks noGrp="1"/>
          </p:cNvSpPr>
          <p:nvPr>
            <p:ph type="sldNum" sz="quarter" idx="12"/>
          </p:nvPr>
        </p:nvSpPr>
        <p:spPr/>
        <p:txBody>
          <a:bodyPr/>
          <a:lstStyle/>
          <a:p>
            <a:fld id="{EB4B8DE2-A4E8-46E4-8BBF-D75455EFF32C}" type="slidenum">
              <a:rPr lang="en-US" smtClean="0"/>
              <a:pPr/>
              <a:t>9</a:t>
            </a:fld>
            <a:endParaRPr lang="en-US"/>
          </a:p>
        </p:txBody>
      </p:sp>
      <p:sp>
        <p:nvSpPr>
          <p:cNvPr id="4" name="TextBox 3">
            <a:extLst>
              <a:ext uri="{FF2B5EF4-FFF2-40B4-BE49-F238E27FC236}">
                <a16:creationId xmlns:a16="http://schemas.microsoft.com/office/drawing/2014/main" id="{9304DCD3-A9B2-6A84-011D-3DDDA95D5FA7}"/>
              </a:ext>
            </a:extLst>
          </p:cNvPr>
          <p:cNvSpPr txBox="1"/>
          <p:nvPr/>
        </p:nvSpPr>
        <p:spPr>
          <a:xfrm>
            <a:off x="457201" y="1042341"/>
            <a:ext cx="5963264" cy="461665"/>
          </a:xfrm>
          <a:prstGeom prst="rect">
            <a:avLst/>
          </a:prstGeom>
          <a:noFill/>
        </p:spPr>
        <p:txBody>
          <a:bodyPr wrap="square" lIns="0" rIns="0" rtlCol="0">
            <a:spAutoFit/>
          </a:bodyPr>
          <a:lstStyle/>
          <a:p>
            <a:pPr algn="l"/>
            <a:r>
              <a:rPr lang="en-US" sz="1200" dirty="0"/>
              <a:t>Predefined, high-level translation rules prompting/checking LLMs code generation</a:t>
            </a:r>
          </a:p>
          <a:p>
            <a:pPr marL="214313" indent="-214313">
              <a:buFont typeface="Arial" panose="020B0604020202020204" pitchFamily="34" charset="0"/>
              <a:buChar char="•"/>
            </a:pPr>
            <a:endParaRPr lang="en-US" sz="1200" dirty="0" err="1"/>
          </a:p>
        </p:txBody>
      </p:sp>
      <p:pic>
        <p:nvPicPr>
          <p:cNvPr id="6" name="Picture 5" descr="A math equations and formulas&#10;&#10;AI-generated content may be incorrect.">
            <a:extLst>
              <a:ext uri="{FF2B5EF4-FFF2-40B4-BE49-F238E27FC236}">
                <a16:creationId xmlns:a16="http://schemas.microsoft.com/office/drawing/2014/main" id="{0BF8DF28-1F6A-BAC7-9DB8-A886A9BB8AF2}"/>
              </a:ext>
            </a:extLst>
          </p:cNvPr>
          <p:cNvPicPr>
            <a:picLocks noChangeAspect="1"/>
          </p:cNvPicPr>
          <p:nvPr/>
        </p:nvPicPr>
        <p:blipFill>
          <a:blip r:embed="rId3"/>
          <a:stretch>
            <a:fillRect/>
          </a:stretch>
        </p:blipFill>
        <p:spPr>
          <a:xfrm>
            <a:off x="1971089" y="2358524"/>
            <a:ext cx="4210050" cy="1104900"/>
          </a:xfrm>
          <a:prstGeom prst="rect">
            <a:avLst/>
          </a:prstGeom>
        </p:spPr>
      </p:pic>
      <p:sp>
        <p:nvSpPr>
          <p:cNvPr id="17" name="TextBox 16">
            <a:extLst>
              <a:ext uri="{FF2B5EF4-FFF2-40B4-BE49-F238E27FC236}">
                <a16:creationId xmlns:a16="http://schemas.microsoft.com/office/drawing/2014/main" id="{CBD07ABD-A4B9-DAC6-E8D3-8C9C9A656585}"/>
              </a:ext>
            </a:extLst>
          </p:cNvPr>
          <p:cNvSpPr txBox="1"/>
          <p:nvPr/>
        </p:nvSpPr>
        <p:spPr>
          <a:xfrm>
            <a:off x="457201" y="1860924"/>
            <a:ext cx="3689873" cy="307777"/>
          </a:xfrm>
          <a:prstGeom prst="rect">
            <a:avLst/>
          </a:prstGeom>
          <a:noFill/>
        </p:spPr>
        <p:txBody>
          <a:bodyPr wrap="square" rtlCol="0">
            <a:spAutoFit/>
          </a:bodyPr>
          <a:lstStyle/>
          <a:p>
            <a:r>
              <a:rPr lang="en-US" dirty="0">
                <a:latin typeface="Miriam Fixed" panose="020F0502020204030204" pitchFamily="34" charset="0"/>
                <a:cs typeface="Miriam Fixed" panose="020F0502020204030204" pitchFamily="34" charset="0"/>
              </a:rPr>
              <a:t>var x int = f()</a:t>
            </a:r>
          </a:p>
        </p:txBody>
      </p:sp>
      <p:pic>
        <p:nvPicPr>
          <p:cNvPr id="9" name="Graphic 8" descr="Line arrow: Rotate right with solid fill">
            <a:extLst>
              <a:ext uri="{FF2B5EF4-FFF2-40B4-BE49-F238E27FC236}">
                <a16:creationId xmlns:a16="http://schemas.microsoft.com/office/drawing/2014/main" id="{BC5BAE99-1B86-6FCE-D56A-350BB2082FA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5174262">
            <a:off x="6022679" y="1842053"/>
            <a:ext cx="685800" cy="674290"/>
          </a:xfrm>
          <a:prstGeom prst="rect">
            <a:avLst/>
          </a:prstGeom>
        </p:spPr>
      </p:pic>
      <p:sp>
        <p:nvSpPr>
          <p:cNvPr id="10" name="TextBox 9">
            <a:extLst>
              <a:ext uri="{FF2B5EF4-FFF2-40B4-BE49-F238E27FC236}">
                <a16:creationId xmlns:a16="http://schemas.microsoft.com/office/drawing/2014/main" id="{4DD1E608-B446-D4D0-3971-E3FD578DEE85}"/>
              </a:ext>
            </a:extLst>
          </p:cNvPr>
          <p:cNvSpPr txBox="1"/>
          <p:nvPr/>
        </p:nvSpPr>
        <p:spPr>
          <a:xfrm>
            <a:off x="6836899" y="1899139"/>
            <a:ext cx="1703993" cy="276999"/>
          </a:xfrm>
          <a:prstGeom prst="rect">
            <a:avLst/>
          </a:prstGeom>
          <a:noFill/>
        </p:spPr>
        <p:txBody>
          <a:bodyPr wrap="none" lIns="0" rIns="0" rtlCol="0">
            <a:spAutoFit/>
          </a:bodyPr>
          <a:lstStyle/>
          <a:p>
            <a:pPr algn="l"/>
            <a:r>
              <a:rPr lang="en-US" sz="1200" dirty="0"/>
              <a:t>Re-query new translation</a:t>
            </a:r>
          </a:p>
        </p:txBody>
      </p:sp>
      <p:sp>
        <p:nvSpPr>
          <p:cNvPr id="11" name="Rectangle 10">
            <a:extLst>
              <a:ext uri="{FF2B5EF4-FFF2-40B4-BE49-F238E27FC236}">
                <a16:creationId xmlns:a16="http://schemas.microsoft.com/office/drawing/2014/main" id="{1D36475E-BF6D-C959-0DA6-AFC319D1E2C4}"/>
              </a:ext>
            </a:extLst>
          </p:cNvPr>
          <p:cNvSpPr/>
          <p:nvPr/>
        </p:nvSpPr>
        <p:spPr>
          <a:xfrm>
            <a:off x="3281289" y="2571750"/>
            <a:ext cx="1055078" cy="245306"/>
          </a:xfrm>
          <a:prstGeom prst="rect">
            <a:avLst/>
          </a:prstGeom>
          <a:solidFill>
            <a:srgbClr val="2074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34290" rIns="34290" rtlCol="0" anchor="ctr"/>
          <a:lstStyle/>
          <a:p>
            <a:pPr algn="ctr"/>
            <a:endParaRPr lang="en-US" sz="1050" dirty="0" err="1">
              <a:solidFill>
                <a:schemeClr val="tx1"/>
              </a:solidFill>
            </a:endParaRPr>
          </a:p>
        </p:txBody>
      </p:sp>
      <p:sp>
        <p:nvSpPr>
          <p:cNvPr id="12" name="Rectangle 11">
            <a:extLst>
              <a:ext uri="{FF2B5EF4-FFF2-40B4-BE49-F238E27FC236}">
                <a16:creationId xmlns:a16="http://schemas.microsoft.com/office/drawing/2014/main" id="{59940C72-4D99-CB7B-253B-1C5A3693DD78}"/>
              </a:ext>
            </a:extLst>
          </p:cNvPr>
          <p:cNvSpPr/>
          <p:nvPr/>
        </p:nvSpPr>
        <p:spPr>
          <a:xfrm>
            <a:off x="4321627" y="2554802"/>
            <a:ext cx="909363" cy="266327"/>
          </a:xfrm>
          <a:prstGeom prst="rect">
            <a:avLst/>
          </a:prstGeom>
          <a:solidFill>
            <a:srgbClr val="2074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34290" rIns="34290" rtlCol="0" anchor="ctr"/>
          <a:lstStyle/>
          <a:p>
            <a:pPr algn="ctr"/>
            <a:endParaRPr lang="en-US" sz="1050" dirty="0" err="1">
              <a:solidFill>
                <a:schemeClr val="tx1"/>
              </a:solidFill>
            </a:endParaRPr>
          </a:p>
        </p:txBody>
      </p:sp>
      <p:sp>
        <p:nvSpPr>
          <p:cNvPr id="13" name="Rectangle 12">
            <a:extLst>
              <a:ext uri="{FF2B5EF4-FFF2-40B4-BE49-F238E27FC236}">
                <a16:creationId xmlns:a16="http://schemas.microsoft.com/office/drawing/2014/main" id="{130D0FA1-4C4D-7306-E304-CE660B43F306}"/>
              </a:ext>
            </a:extLst>
          </p:cNvPr>
          <p:cNvSpPr/>
          <p:nvPr/>
        </p:nvSpPr>
        <p:spPr>
          <a:xfrm>
            <a:off x="2090608" y="2821129"/>
            <a:ext cx="3155690" cy="216389"/>
          </a:xfrm>
          <a:prstGeom prst="rect">
            <a:avLst/>
          </a:prstGeom>
          <a:solidFill>
            <a:srgbClr val="2074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34290" rIns="34290" rtlCol="0" anchor="ctr"/>
          <a:lstStyle/>
          <a:p>
            <a:pPr algn="ctr"/>
            <a:endParaRPr lang="en-US" sz="1050" dirty="0" err="1">
              <a:solidFill>
                <a:schemeClr val="tx1"/>
              </a:solidFill>
            </a:endParaRPr>
          </a:p>
        </p:txBody>
      </p:sp>
      <p:sp>
        <p:nvSpPr>
          <p:cNvPr id="14" name="Rectangle 13">
            <a:extLst>
              <a:ext uri="{FF2B5EF4-FFF2-40B4-BE49-F238E27FC236}">
                <a16:creationId xmlns:a16="http://schemas.microsoft.com/office/drawing/2014/main" id="{93E3E63F-D164-1B06-0E3F-87A96B796BFA}"/>
              </a:ext>
            </a:extLst>
          </p:cNvPr>
          <p:cNvSpPr/>
          <p:nvPr/>
        </p:nvSpPr>
        <p:spPr>
          <a:xfrm>
            <a:off x="5354516" y="2830663"/>
            <a:ext cx="717837" cy="206855"/>
          </a:xfrm>
          <a:prstGeom prst="rect">
            <a:avLst/>
          </a:prstGeom>
          <a:solidFill>
            <a:srgbClr val="2074D5">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34290" tIns="34290" rIns="34290" rtlCol="0" anchor="ctr"/>
          <a:lstStyle/>
          <a:p>
            <a:pPr algn="ctr"/>
            <a:endParaRPr lang="en-US" sz="1050" dirty="0" err="1">
              <a:solidFill>
                <a:schemeClr val="tx1"/>
              </a:solidFill>
            </a:endParaRPr>
          </a:p>
        </p:txBody>
      </p:sp>
      <p:sp>
        <p:nvSpPr>
          <p:cNvPr id="15" name="TextBox 14">
            <a:extLst>
              <a:ext uri="{FF2B5EF4-FFF2-40B4-BE49-F238E27FC236}">
                <a16:creationId xmlns:a16="http://schemas.microsoft.com/office/drawing/2014/main" id="{B869DCC9-7752-D1C4-804F-38AB8AEFC3F0}"/>
              </a:ext>
            </a:extLst>
          </p:cNvPr>
          <p:cNvSpPr txBox="1"/>
          <p:nvPr/>
        </p:nvSpPr>
        <p:spPr>
          <a:xfrm>
            <a:off x="385780" y="3742392"/>
            <a:ext cx="3409657" cy="646331"/>
          </a:xfrm>
          <a:prstGeom prst="rect">
            <a:avLst/>
          </a:prstGeom>
          <a:noFill/>
        </p:spPr>
        <p:txBody>
          <a:bodyPr wrap="square" lIns="0" rIns="0" rtlCol="0">
            <a:spAutoFit/>
          </a:bodyPr>
          <a:lstStyle/>
          <a:p>
            <a:pPr marL="257175" indent="-257175">
              <a:buFont typeface="+mj-lt"/>
              <a:buAutoNum type="arabicPeriod"/>
            </a:pPr>
            <a:r>
              <a:rPr lang="en-US" sz="1200" dirty="0"/>
              <a:t>Specific instruction in </a:t>
            </a:r>
            <a:r>
              <a:rPr lang="en-US" sz="1200" b="1" dirty="0"/>
              <a:t>prompt</a:t>
            </a:r>
            <a:r>
              <a:rPr lang="en-US" sz="1200" dirty="0"/>
              <a:t>s</a:t>
            </a:r>
          </a:p>
          <a:p>
            <a:pPr marL="257175" indent="-257175">
              <a:buFont typeface="+mj-lt"/>
              <a:buAutoNum type="arabicPeriod"/>
            </a:pPr>
            <a:r>
              <a:rPr lang="en-US" sz="1200" dirty="0"/>
              <a:t>Static </a:t>
            </a:r>
            <a:r>
              <a:rPr lang="en-US" sz="1200" b="1" dirty="0"/>
              <a:t>check</a:t>
            </a:r>
            <a:r>
              <a:rPr lang="en-US" sz="1200" dirty="0"/>
              <a:t>s that enforces the rule</a:t>
            </a:r>
          </a:p>
          <a:p>
            <a:pPr marL="257175" indent="-257175">
              <a:buFont typeface="+mj-lt"/>
              <a:buAutoNum type="arabicPeriod"/>
            </a:pPr>
            <a:r>
              <a:rPr lang="en-US" sz="1200" dirty="0"/>
              <a:t>Postprocessing</a:t>
            </a:r>
          </a:p>
        </p:txBody>
      </p:sp>
      <p:pic>
        <p:nvPicPr>
          <p:cNvPr id="8" name="Graphic 7">
            <a:extLst>
              <a:ext uri="{FF2B5EF4-FFF2-40B4-BE49-F238E27FC236}">
                <a16:creationId xmlns:a16="http://schemas.microsoft.com/office/drawing/2014/main" id="{041DAB2E-2AEC-5C27-E5B4-DFB7E0D7F4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7201" y="1091085"/>
            <a:ext cx="946771" cy="946771"/>
          </a:xfrm>
          <a:prstGeom prst="rect">
            <a:avLst/>
          </a:prstGeom>
        </p:spPr>
      </p:pic>
      <p:pic>
        <p:nvPicPr>
          <p:cNvPr id="16" name="Picture 15">
            <a:extLst>
              <a:ext uri="{FF2B5EF4-FFF2-40B4-BE49-F238E27FC236}">
                <a16:creationId xmlns:a16="http://schemas.microsoft.com/office/drawing/2014/main" id="{1B89290F-467A-3631-B06E-AF616459D8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843161" y="3056249"/>
            <a:ext cx="897202" cy="595798"/>
          </a:xfrm>
          <a:prstGeom prst="rect">
            <a:avLst/>
          </a:prstGeom>
        </p:spPr>
      </p:pic>
      <p:sp>
        <p:nvSpPr>
          <p:cNvPr id="18" name="TextBox 17">
            <a:extLst>
              <a:ext uri="{FF2B5EF4-FFF2-40B4-BE49-F238E27FC236}">
                <a16:creationId xmlns:a16="http://schemas.microsoft.com/office/drawing/2014/main" id="{13D1D1B1-E436-EC24-78FC-E519318431E6}"/>
              </a:ext>
            </a:extLst>
          </p:cNvPr>
          <p:cNvSpPr txBox="1"/>
          <p:nvPr/>
        </p:nvSpPr>
        <p:spPr>
          <a:xfrm>
            <a:off x="4572000" y="3659702"/>
            <a:ext cx="4797911" cy="307777"/>
          </a:xfrm>
          <a:prstGeom prst="rect">
            <a:avLst/>
          </a:prstGeom>
          <a:noFill/>
        </p:spPr>
        <p:txBody>
          <a:bodyPr wrap="square" rtlCol="0">
            <a:spAutoFit/>
          </a:bodyPr>
          <a:lstStyle/>
          <a:p>
            <a:r>
              <a:rPr lang="en-US" dirty="0">
                <a:latin typeface="Miriam Fixed" panose="020F0502020204030204" pitchFamily="34" charset="0"/>
                <a:cs typeface="Miriam Fixed" panose="020F0502020204030204" pitchFamily="34" charset="0"/>
              </a:rPr>
              <a:t>static x: Lazy&lt;i32&gt; = Lazy::new(|| f());</a:t>
            </a:r>
          </a:p>
        </p:txBody>
      </p:sp>
      <p:sp>
        <p:nvSpPr>
          <p:cNvPr id="19" name="Right Arrow 18">
            <a:extLst>
              <a:ext uri="{FF2B5EF4-FFF2-40B4-BE49-F238E27FC236}">
                <a16:creationId xmlns:a16="http://schemas.microsoft.com/office/drawing/2014/main" id="{A6A0CDB3-94C6-B4BC-A9EB-B41EC305110C}"/>
              </a:ext>
            </a:extLst>
          </p:cNvPr>
          <p:cNvSpPr/>
          <p:nvPr/>
        </p:nvSpPr>
        <p:spPr>
          <a:xfrm rot="1924563">
            <a:off x="2068317" y="2288708"/>
            <a:ext cx="488215" cy="30317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p>
        </p:txBody>
      </p:sp>
      <p:sp>
        <p:nvSpPr>
          <p:cNvPr id="21" name="Right Arrow 20">
            <a:extLst>
              <a:ext uri="{FF2B5EF4-FFF2-40B4-BE49-F238E27FC236}">
                <a16:creationId xmlns:a16="http://schemas.microsoft.com/office/drawing/2014/main" id="{065E1D01-7E1C-1FED-13B2-6A0FD0576C1D}"/>
              </a:ext>
            </a:extLst>
          </p:cNvPr>
          <p:cNvSpPr/>
          <p:nvPr/>
        </p:nvSpPr>
        <p:spPr>
          <a:xfrm rot="1924563">
            <a:off x="5181983" y="3295934"/>
            <a:ext cx="488215" cy="30317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sz="1200" dirty="0"/>
          </a:p>
        </p:txBody>
      </p:sp>
    </p:spTree>
    <p:extLst>
      <p:ext uri="{BB962C8B-B14F-4D97-AF65-F5344CB8AC3E}">
        <p14:creationId xmlns:p14="http://schemas.microsoft.com/office/powerpoint/2010/main" val="1597775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13"/>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0" grpId="0"/>
      <p:bldP spid="11" grpId="0" animBg="1"/>
      <p:bldP spid="11" grpId="1" animBg="1"/>
      <p:bldP spid="12" grpId="0" animBg="1"/>
      <p:bldP spid="12" grpId="1" animBg="1"/>
      <p:bldP spid="13" grpId="0" animBg="1"/>
      <p:bldP spid="13" grpId="1" animBg="1"/>
      <p:bldP spid="14" grpId="0" animBg="1"/>
      <p:bldP spid="14" grpId="1" animBg="1"/>
      <p:bldP spid="15" grpId="0"/>
      <p:bldP spid="18" grpId="0"/>
      <p:bldP spid="19" grpId="0" animBg="1"/>
      <p:bldP spid="21" grpId="0" animBg="1"/>
    </p:bldLst>
  </p:timing>
</p:sld>
</file>

<file path=ppt/theme/theme1.xml><?xml version="1.0" encoding="utf-8"?>
<a:theme xmlns:a="http://schemas.openxmlformats.org/drawingml/2006/main" name="University of Bristol (Main URL)">
  <a:themeElements>
    <a:clrScheme name="University of Bristol">
      <a:dk1>
        <a:srgbClr val="000000"/>
      </a:dk1>
      <a:lt1>
        <a:srgbClr val="FFFFFF"/>
      </a:lt1>
      <a:dk2>
        <a:srgbClr val="AB1F2D"/>
      </a:dk2>
      <a:lt2>
        <a:srgbClr val="E3E6E5"/>
      </a:lt2>
      <a:accent1>
        <a:srgbClr val="00C0B5"/>
      </a:accent1>
      <a:accent2>
        <a:srgbClr val="0CC6DE"/>
      </a:accent2>
      <a:accent3>
        <a:srgbClr val="EE7219"/>
      </a:accent3>
      <a:accent4>
        <a:srgbClr val="9278D1"/>
      </a:accent4>
      <a:accent5>
        <a:srgbClr val="E0249A"/>
      </a:accent5>
      <a:accent6>
        <a:srgbClr val="BED60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6492</TotalTime>
  <Words>2972</Words>
  <Application>Microsoft Macintosh PowerPoint</Application>
  <PresentationFormat>On-screen Show (16:9)</PresentationFormat>
  <Paragraphs>336</Paragraphs>
  <Slides>19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Apple Chancery</vt:lpstr>
      <vt:lpstr>Noto Sans Symbols</vt:lpstr>
      <vt:lpstr>Miriam Fixed</vt:lpstr>
      <vt:lpstr>Calibri</vt:lpstr>
      <vt:lpstr>Arial Rounded MT Bold</vt:lpstr>
      <vt:lpstr>Cambria Math</vt:lpstr>
      <vt:lpstr>Arial Black</vt:lpstr>
      <vt:lpstr>Amazon Ember</vt:lpstr>
      <vt:lpstr>Arial</vt:lpstr>
      <vt:lpstr>University of Bristol (Main URL)</vt:lpstr>
      <vt:lpstr>Scalable, Validated Code Translation of Entire Projects using LLMs</vt:lpstr>
      <vt:lpstr>Research Background</vt:lpstr>
      <vt:lpstr>Modular Code Translation</vt:lpstr>
      <vt:lpstr>Challenge: Differences between language features</vt:lpstr>
      <vt:lpstr>Challenge: Function-level I/O Equivalence</vt:lpstr>
      <vt:lpstr>Overall Algorithm</vt:lpstr>
      <vt:lpstr>Workflow</vt:lpstr>
      <vt:lpstr>Overview</vt:lpstr>
      <vt:lpstr>Features mapping</vt:lpstr>
      <vt:lpstr>Features mapping</vt:lpstr>
      <vt:lpstr>Features mapping</vt:lpstr>
      <vt:lpstr>Overview</vt:lpstr>
      <vt:lpstr>Constructing Oracle for Type Compat. Functions</vt:lpstr>
      <vt:lpstr>Incompatible type</vt:lpstr>
      <vt:lpstr>Type compatibility check</vt:lpstr>
      <vt:lpstr>Evaluation</vt:lpstr>
      <vt:lpstr>Benchmarks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CROWN: OWNERSHIP GUIDED C TO RUST TRANSLATION</dc:title>
  <cp:lastModifiedBy>Hanliang Zhang</cp:lastModifiedBy>
  <cp:revision>349</cp:revision>
  <dcterms:modified xsi:type="dcterms:W3CDTF">2025-06-18T07:34:39Z</dcterms:modified>
</cp:coreProperties>
</file>