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68" r:id="rId3"/>
    <p:sldId id="258" r:id="rId4"/>
    <p:sldId id="275" r:id="rId5"/>
    <p:sldId id="276" r:id="rId6"/>
    <p:sldId id="274" r:id="rId7"/>
    <p:sldId id="265" r:id="rId8"/>
    <p:sldId id="270" r:id="rId9"/>
    <p:sldId id="272" r:id="rId10"/>
    <p:sldId id="273" r:id="rId11"/>
    <p:sldId id="271" r:id="rId12"/>
    <p:sldId id="278" r:id="rId13"/>
    <p:sldId id="279" r:id="rId14"/>
    <p:sldId id="282" r:id="rId15"/>
    <p:sldId id="260" r:id="rId16"/>
    <p:sldId id="264" r:id="rId17"/>
    <p:sldId id="263" r:id="rId18"/>
    <p:sldId id="280" r:id="rId19"/>
    <p:sldId id="281" r:id="rId20"/>
    <p:sldId id="262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44"/>
    <p:restoredTop sz="85128" autoAdjust="0"/>
  </p:normalViewPr>
  <p:slideViewPr>
    <p:cSldViewPr snapToGrid="0" snapToObjects="1">
      <p:cViewPr varScale="1">
        <p:scale>
          <a:sx n="111" d="100"/>
          <a:sy n="111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Rindou\Documents\My%20Web\GoogleDrive\hagiwara.drive\OpenWorkSpace\nc-toyama\2019\EmploymentMarketSimurator\branches\MinimumEMA\log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v>Worker</c:v>
          </c:tx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val>
            <c:numRef>
              <c:f>Sheet1!$B$2:$B$42</c:f>
              <c:numCache>
                <c:formatCode>General</c:formatCode>
                <c:ptCount val="41"/>
                <c:pt idx="0">
                  <c:v>10.6</c:v>
                </c:pt>
                <c:pt idx="1">
                  <c:v>14.1</c:v>
                </c:pt>
                <c:pt idx="2">
                  <c:v>15</c:v>
                </c:pt>
                <c:pt idx="3">
                  <c:v>15.8</c:v>
                </c:pt>
                <c:pt idx="4">
                  <c:v>17.100000000000001</c:v>
                </c:pt>
                <c:pt idx="5">
                  <c:v>15.2</c:v>
                </c:pt>
                <c:pt idx="6">
                  <c:v>15.3</c:v>
                </c:pt>
                <c:pt idx="7">
                  <c:v>19</c:v>
                </c:pt>
                <c:pt idx="8">
                  <c:v>20.3</c:v>
                </c:pt>
                <c:pt idx="9">
                  <c:v>17.600000000000001</c:v>
                </c:pt>
                <c:pt idx="10">
                  <c:v>15.6</c:v>
                </c:pt>
                <c:pt idx="11">
                  <c:v>14.6</c:v>
                </c:pt>
                <c:pt idx="12">
                  <c:v>14.4</c:v>
                </c:pt>
                <c:pt idx="13">
                  <c:v>14.9</c:v>
                </c:pt>
                <c:pt idx="14">
                  <c:v>13.9</c:v>
                </c:pt>
                <c:pt idx="15">
                  <c:v>14.1</c:v>
                </c:pt>
                <c:pt idx="16">
                  <c:v>15</c:v>
                </c:pt>
                <c:pt idx="17">
                  <c:v>12.6</c:v>
                </c:pt>
                <c:pt idx="18">
                  <c:v>14.5</c:v>
                </c:pt>
                <c:pt idx="19">
                  <c:v>15.5</c:v>
                </c:pt>
                <c:pt idx="20">
                  <c:v>13.9</c:v>
                </c:pt>
                <c:pt idx="21">
                  <c:v>14.3</c:v>
                </c:pt>
                <c:pt idx="22">
                  <c:v>15.1</c:v>
                </c:pt>
                <c:pt idx="23">
                  <c:v>14.9</c:v>
                </c:pt>
                <c:pt idx="24">
                  <c:v>12.6</c:v>
                </c:pt>
                <c:pt idx="25">
                  <c:v>13.2</c:v>
                </c:pt>
                <c:pt idx="26">
                  <c:v>13.8</c:v>
                </c:pt>
                <c:pt idx="27">
                  <c:v>14</c:v>
                </c:pt>
                <c:pt idx="28">
                  <c:v>13.9</c:v>
                </c:pt>
                <c:pt idx="29">
                  <c:v>13.8</c:v>
                </c:pt>
                <c:pt idx="30">
                  <c:v>14.6</c:v>
                </c:pt>
                <c:pt idx="31">
                  <c:v>13.7</c:v>
                </c:pt>
                <c:pt idx="32">
                  <c:v>13.6</c:v>
                </c:pt>
                <c:pt idx="33">
                  <c:v>14.9</c:v>
                </c:pt>
                <c:pt idx="34">
                  <c:v>14.7</c:v>
                </c:pt>
                <c:pt idx="35">
                  <c:v>14.6</c:v>
                </c:pt>
                <c:pt idx="36">
                  <c:v>14.6</c:v>
                </c:pt>
                <c:pt idx="37">
                  <c:v>20</c:v>
                </c:pt>
                <c:pt idx="38">
                  <c:v>16.5</c:v>
                </c:pt>
                <c:pt idx="39">
                  <c:v>16.100000000000001</c:v>
                </c:pt>
                <c:pt idx="4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B9-4D05-95F6-B3C3398D34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5388512"/>
        <c:axId val="1656821120"/>
      </c:lineChart>
      <c:lineChart>
        <c:grouping val="standard"/>
        <c:varyColors val="0"/>
        <c:ser>
          <c:idx val="0"/>
          <c:order val="0"/>
          <c:tx>
            <c:v>Working Amount</c:v>
          </c:tx>
          <c:spPr>
            <a:ln w="28575" cap="rnd">
              <a:solidFill>
                <a:sysClr val="windowText" lastClr="000000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Sheet1!$A$2:$A$42</c:f>
              <c:numCache>
                <c:formatCode>General</c:formatCode>
                <c:ptCount val="41"/>
                <c:pt idx="0">
                  <c:v>922.36189146932497</c:v>
                </c:pt>
                <c:pt idx="1">
                  <c:v>916.42739838730597</c:v>
                </c:pt>
                <c:pt idx="2">
                  <c:v>918.77458575890398</c:v>
                </c:pt>
                <c:pt idx="3">
                  <c:v>906.39209738363002</c:v>
                </c:pt>
                <c:pt idx="4">
                  <c:v>911.69809809991398</c:v>
                </c:pt>
                <c:pt idx="5">
                  <c:v>906.959273121396</c:v>
                </c:pt>
                <c:pt idx="6">
                  <c:v>905.97952684147401</c:v>
                </c:pt>
                <c:pt idx="7">
                  <c:v>908.85620130509994</c:v>
                </c:pt>
                <c:pt idx="8">
                  <c:v>901.76452216090502</c:v>
                </c:pt>
                <c:pt idx="9">
                  <c:v>902.69828474736698</c:v>
                </c:pt>
                <c:pt idx="10">
                  <c:v>893.07145894846997</c:v>
                </c:pt>
                <c:pt idx="11">
                  <c:v>901.19988329946295</c:v>
                </c:pt>
                <c:pt idx="12">
                  <c:v>891.60104952290999</c:v>
                </c:pt>
                <c:pt idx="13">
                  <c:v>898.74490045964603</c:v>
                </c:pt>
                <c:pt idx="14">
                  <c:v>893.186165128526</c:v>
                </c:pt>
                <c:pt idx="15">
                  <c:v>887.27221958007601</c:v>
                </c:pt>
                <c:pt idx="16">
                  <c:v>886.77990714728696</c:v>
                </c:pt>
                <c:pt idx="17">
                  <c:v>885.99622902118494</c:v>
                </c:pt>
                <c:pt idx="18">
                  <c:v>891.29033127222397</c:v>
                </c:pt>
                <c:pt idx="19">
                  <c:v>881.93234371800997</c:v>
                </c:pt>
                <c:pt idx="20">
                  <c:v>888.20888816362196</c:v>
                </c:pt>
                <c:pt idx="21">
                  <c:v>885.97772786047597</c:v>
                </c:pt>
                <c:pt idx="22">
                  <c:v>899.484421747243</c:v>
                </c:pt>
                <c:pt idx="23">
                  <c:v>907.99252982550502</c:v>
                </c:pt>
                <c:pt idx="24">
                  <c:v>944.67066847181002</c:v>
                </c:pt>
                <c:pt idx="25">
                  <c:v>889.46183883985498</c:v>
                </c:pt>
                <c:pt idx="26">
                  <c:v>944.13261084605301</c:v>
                </c:pt>
                <c:pt idx="27">
                  <c:v>877.25421162872601</c:v>
                </c:pt>
                <c:pt idx="28">
                  <c:v>936.21217702801198</c:v>
                </c:pt>
                <c:pt idx="29">
                  <c:v>865.78104785224502</c:v>
                </c:pt>
                <c:pt idx="30">
                  <c:v>919.26524175383395</c:v>
                </c:pt>
                <c:pt idx="31">
                  <c:v>872.84222380551796</c:v>
                </c:pt>
                <c:pt idx="32">
                  <c:v>932.63988370173104</c:v>
                </c:pt>
                <c:pt idx="33">
                  <c:v>878.581552858245</c:v>
                </c:pt>
                <c:pt idx="34">
                  <c:v>909.68178443555996</c:v>
                </c:pt>
                <c:pt idx="35">
                  <c:v>879.99705054234403</c:v>
                </c:pt>
                <c:pt idx="36">
                  <c:v>898.34719454655999</c:v>
                </c:pt>
                <c:pt idx="37">
                  <c:v>887.08221669943305</c:v>
                </c:pt>
                <c:pt idx="38">
                  <c:v>901.59110920224498</c:v>
                </c:pt>
                <c:pt idx="39">
                  <c:v>884.86852213215195</c:v>
                </c:pt>
                <c:pt idx="40">
                  <c:v>891.13567796224299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B9-4D05-95F6-B3C3398D34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7328463"/>
        <c:axId val="1656826944"/>
      </c:lineChart>
      <c:catAx>
        <c:axId val="1655388512"/>
        <c:scaling>
          <c:orientation val="minMax"/>
        </c:scaling>
        <c:delete val="1"/>
        <c:axPos val="b"/>
        <c:majorTickMark val="none"/>
        <c:minorTickMark val="none"/>
        <c:tickLblPos val="nextTo"/>
        <c:crossAx val="1656821120"/>
        <c:crosses val="autoZero"/>
        <c:auto val="1"/>
        <c:lblAlgn val="ctr"/>
        <c:lblOffset val="100"/>
        <c:noMultiLvlLbl val="0"/>
      </c:catAx>
      <c:valAx>
        <c:axId val="165682112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55388512"/>
        <c:crosses val="autoZero"/>
        <c:crossBetween val="between"/>
      </c:valAx>
      <c:valAx>
        <c:axId val="16568269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7328463"/>
        <c:crosses val="max"/>
        <c:crossBetween val="between"/>
      </c:valAx>
      <c:catAx>
        <c:axId val="297328463"/>
        <c:scaling>
          <c:orientation val="minMax"/>
        </c:scaling>
        <c:delete val="1"/>
        <c:axPos val="b"/>
        <c:majorTickMark val="out"/>
        <c:minorTickMark val="none"/>
        <c:tickLblPos val="nextTo"/>
        <c:crossAx val="16568269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BFC7A-5AEE-1942-B6B7-19965A1F500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8A537-15F6-7C48-96AB-EB6BC8813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03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左の文とグラフを絡めつつ</a:t>
            </a:r>
            <a:r>
              <a:rPr kumimoji="1" lang="en-US" altLang="ja-JP" dirty="0"/>
              <a:t>1</a:t>
            </a:r>
            <a:r>
              <a:rPr kumimoji="1" lang="ja-JP" altLang="en-US" dirty="0"/>
              <a:t>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8A537-15F6-7C48-96AB-EB6BC881373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43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1200"/>
              <a:t>非正規労働者が増加すると・・・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/>
              <a:t>・低賃金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/>
              <a:t>・不安定な雇用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/>
              <a:t>・能力アップの機会が少ない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/>
              <a:t>→社会的な格差が広がる</a:t>
            </a:r>
            <a:r>
              <a:rPr lang="en-US" altLang="ja-JP" sz="1200" dirty="0"/>
              <a:t>(</a:t>
            </a:r>
            <a:r>
              <a:rPr lang="ja-JP" altLang="en-US" sz="1200"/>
              <a:t>貧困化、少子高齢化</a:t>
            </a:r>
            <a:r>
              <a:rPr lang="en-US" altLang="ja-JP" sz="1200" dirty="0"/>
              <a:t>)</a:t>
            </a:r>
          </a:p>
          <a:p>
            <a:pPr marL="0" indent="0">
              <a:buNone/>
            </a:pPr>
            <a:r>
              <a:rPr lang="ja-JP" altLang="en-US" sz="1200"/>
              <a:t>→イノベーションを生み出すことができない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/>
              <a:t>→景気の悪化で、企業の利益が減少する</a:t>
            </a:r>
            <a:endParaRPr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r>
              <a:rPr lang="ja-JP" altLang="en-US" sz="1200"/>
              <a:t>現実とシミュレーション間で相関関係を発見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/>
              <a:t>→</a:t>
            </a:r>
            <a:r>
              <a:rPr lang="ja-JP" altLang="en-US">
                <a:solidFill>
                  <a:srgbClr val="FF0000"/>
                </a:solidFill>
              </a:rPr>
              <a:t>今後の雇用状態を予測する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8A537-15F6-7C48-96AB-EB6BC881373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78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8A537-15F6-7C48-96AB-EB6BC881373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89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the original document’s of the labor contract law in japan.</a:t>
            </a:r>
          </a:p>
          <a:p>
            <a:r>
              <a:rPr kumimoji="1" lang="en-US" altLang="ja-JP" dirty="0"/>
              <a:t>As the Japanese law sentences have many parentheses like this, it is so bad for our eyes. </a:t>
            </a:r>
            <a:r>
              <a:rPr kumimoji="1" lang="en-US" altLang="ja-JP" dirty="0" err="1"/>
              <a:t>haha</a:t>
            </a:r>
            <a:endParaRPr kumimoji="1" lang="en-US" altLang="ja-JP" dirty="0"/>
          </a:p>
          <a:p>
            <a:r>
              <a:rPr kumimoji="1" lang="en-US" altLang="ja-JP" dirty="0"/>
              <a:t>Then, they are turned to gray color.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8A537-15F6-7C48-96AB-EB6BC881373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319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8A537-15F6-7C48-96AB-EB6BC881373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15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55AB5-6CCE-4CF5-9F5C-F3D4BF926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FFB450-27AA-4FB5-A154-87DA4F14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B917D2-EAB8-43B8-8CE7-3A01125B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125C-FA85-124E-BD7A-9DE79ACE7E7D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9FB5DA-27CC-4590-8EDF-13C45734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3FB820-D99F-4301-9F0F-A7E52ED3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9D1-0F34-8F46-A4A9-F275E5C9AA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84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BA91E9-E82D-493B-AD6F-9E3D6ABB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B8C38D-CC8C-4D07-9CC5-031125D53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3BF326-3A94-4C98-AEBF-1E6272D4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125C-FA85-124E-BD7A-9DE79ACE7E7D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70093F-B1A0-48C7-90E2-8626C952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9E21B8-A1DA-4BE8-8DD5-C3532E57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9D1-0F34-8F46-A4A9-F275E5C9AA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3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079F1D-A6EA-4745-97EA-316E80BD7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8B36E1-8753-43A8-BEFC-01CE4EA13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360CDD-3278-4DFB-BA8C-4D0C9D9C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125C-FA85-124E-BD7A-9DE79ACE7E7D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CF590C-8382-4934-B0AC-137C4876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EF91AE-DFA3-41DB-9B2B-4C1E4828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9D1-0F34-8F46-A4A9-F275E5C9AA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53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57FF-DBC8-45BC-96B7-2D028380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F4B8FB-6408-44E7-9B48-8ABB1EA6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49843D-1E28-422E-9505-E1DFA26C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125C-FA85-124E-BD7A-9DE79ACE7E7D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A669BF-6608-4B6E-AE61-0B44E0CF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6C1E3-924F-48EE-875E-25CCDD62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9D1-0F34-8F46-A4A9-F275E5C9AA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80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E3077-F4AA-4C49-AD0F-50366F81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F2415A-5132-4B5A-8F9A-93B4C8AB0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3ACA6E-AB60-4D5D-8AE3-6F357418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125C-FA85-124E-BD7A-9DE79ACE7E7D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C3DF57-607F-4B0D-B5E3-7F3DBA27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28E558-0654-495E-B72A-A2C0CBF0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9D1-0F34-8F46-A4A9-F275E5C9AA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31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0A76-B4CB-4DA6-90FE-0C46B460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8392AE-08D7-44F0-AE94-D00BA2044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6BE73A-E7A3-4948-8DD9-1729223DF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D2F335-0F34-4C72-91DE-B336190F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125C-FA85-124E-BD7A-9DE79ACE7E7D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2EEBA6-9466-4BB3-A1B3-FEE87EE4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33B5FE-A489-4DA0-B15C-8EE1F01A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9D1-0F34-8F46-A4A9-F275E5C9AA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37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9E31FD-047F-4942-96DB-ED6A3667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1BD841-797B-42C8-B146-D00D3EAA3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DA482D-8B38-498D-921D-A7EA2A159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EB8404-A349-4CC2-904C-F583D382F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C841B9-E5B3-4616-95F6-09E890224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E443AE-D276-43BA-A46F-7315AA30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125C-FA85-124E-BD7A-9DE79ACE7E7D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8C512C-0CBA-4AFD-B5D4-A00967F7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6CC6DD-4DD6-4C95-9EB9-BA3725B9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9D1-0F34-8F46-A4A9-F275E5C9AA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53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86E03-6565-4AED-9E98-05EBCB97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C34D053-B80A-45AA-855D-0787B364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125C-FA85-124E-BD7A-9DE79ACE7E7D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138A85-6419-4EBC-A351-F37ECBD8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A26D4E-55A7-4333-A9F1-6B778013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9D1-0F34-8F46-A4A9-F275E5C9AA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74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95D58C-56EF-42CA-B061-01B7F41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125C-FA85-124E-BD7A-9DE79ACE7E7D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18A224-40FF-4754-A319-8EEB088F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86BB2A-EF64-447A-A633-6FD60E74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9D1-0F34-8F46-A4A9-F275E5C9AA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70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74B21-A99B-4233-A250-902D8D4E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9D2105-11D8-45E7-9CDF-6A7AB7F20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A5DE91-AE9A-4707-912D-9F61D4FCE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AF6E8F-12C2-4BEF-9930-9119E6CC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125C-FA85-124E-BD7A-9DE79ACE7E7D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431B8-2B86-4E45-8089-5C447FBA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BFF6EE-B5A5-4C0B-B765-89E9FD35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9D1-0F34-8F46-A4A9-F275E5C9AA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76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F0554-B2B9-4D63-8A83-2250A165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C72A5A-201E-40BE-A232-998C67DBC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F3A232-2F6E-485C-B416-AB7A343ED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8848AE-5354-49C9-A03D-14AC0300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125C-FA85-124E-BD7A-9DE79ACE7E7D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395B18-FB38-4664-BD00-1797605C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3B47D-EDCC-40F8-993B-D90E0B87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9D1-0F34-8F46-A4A9-F275E5C9AA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90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A2A006-63D2-401D-8207-7631174B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9E685D-3C03-4B41-9529-B418F42DA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26B93F-EE71-4215-9475-031FDB974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125C-FA85-124E-BD7A-9DE79ACE7E7D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1BA33F-7423-44DA-BDB7-15EC35BEB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C3345B-8084-4871-931B-D2641EBC4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399D1-0F34-8F46-A4A9-F275E5C9AA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83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B5F9E-D309-DE48-ABDE-1E92574DA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73" y="1718276"/>
            <a:ext cx="8557054" cy="1349922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Simulation of Employment Environment Using Multi-agent Model</a:t>
            </a:r>
            <a:endParaRPr kumimoji="1" lang="ja-JP" altLang="en-US" sz="4000" dirty="0"/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58B4BD98-EE4B-4995-AD9A-AEC671D61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47373"/>
            <a:ext cx="6858000" cy="2110208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/>
              <a:t>National Institute of Technology, Toyama College</a:t>
            </a:r>
          </a:p>
          <a:p>
            <a:r>
              <a:rPr lang="en-US" altLang="ja-JP" dirty="0"/>
              <a:t>Ryuichi </a:t>
            </a:r>
            <a:r>
              <a:rPr lang="en-US" altLang="ja-JP" dirty="0" err="1"/>
              <a:t>Matoba</a:t>
            </a:r>
            <a:endParaRPr lang="en-US" altLang="ja-JP" dirty="0"/>
          </a:p>
          <a:p>
            <a:r>
              <a:rPr lang="en-US" altLang="ja-JP" dirty="0"/>
              <a:t>Takahiro Nanba</a:t>
            </a:r>
          </a:p>
          <a:p>
            <a:r>
              <a:rPr lang="en-US" altLang="ja-JP" dirty="0" err="1"/>
              <a:t>Koshi</a:t>
            </a:r>
            <a:r>
              <a:rPr lang="en-US" altLang="ja-JP" dirty="0"/>
              <a:t> Komai</a:t>
            </a:r>
          </a:p>
          <a:p>
            <a:r>
              <a:rPr lang="en-US" altLang="ja-JP" dirty="0"/>
              <a:t>Shingo Hagiwara</a:t>
            </a:r>
          </a:p>
          <a:p>
            <a:endParaRPr lang="en-US" altLang="ja-JP" dirty="0"/>
          </a:p>
          <a:p>
            <a:r>
              <a:rPr lang="en-US" altLang="ja-JP" dirty="0"/>
              <a:t>Niigata Institute of Technology, Japan</a:t>
            </a:r>
          </a:p>
          <a:p>
            <a:r>
              <a:rPr lang="en-US" altLang="ja-JP" dirty="0"/>
              <a:t>Makoto Nakamura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3329BF-BFEE-47B9-8660-171563FEE11A}"/>
              </a:ext>
            </a:extLst>
          </p:cNvPr>
          <p:cNvSpPr txBox="1"/>
          <p:nvPr/>
        </p:nvSpPr>
        <p:spPr>
          <a:xfrm>
            <a:off x="1984592" y="3227943"/>
            <a:ext cx="517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AROB 25th 2020</a:t>
            </a:r>
          </a:p>
          <a:p>
            <a:pPr algn="ctr"/>
            <a:r>
              <a:rPr lang="es-ES" altLang="ja-JP" dirty="0"/>
              <a:t>Jan. 22-24, 2020. B-Con PLAZA, Beppu. JAPAN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002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6"/>
    </mc:Choice>
    <mc:Fallback xmlns="">
      <p:transition spd="slow" advTm="99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D3ECC-7378-4339-9623-3330086C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/>
              <a:t>Recruitment Procedure</a:t>
            </a:r>
            <a:endParaRPr kumimoji="1" lang="ja-JP" altLang="en-US" dirty="0"/>
          </a:p>
        </p:txBody>
      </p:sp>
      <p:pic>
        <p:nvPicPr>
          <p:cNvPr id="4" name="コンテンツ プレースホルダー 3" descr="パソコンの画面&#10;&#10;自動的に生成された説明">
            <a:extLst>
              <a:ext uri="{FF2B5EF4-FFF2-40B4-BE49-F238E27FC236}">
                <a16:creationId xmlns:a16="http://schemas.microsoft.com/office/drawing/2014/main" id="{E6F4CCB8-7839-4FC8-B1E1-E49129E3D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99183"/>
            <a:ext cx="2743578" cy="4351338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3260CF1B-FAE6-443B-8F2C-8C9FA1D37A9F}"/>
              </a:ext>
            </a:extLst>
          </p:cNvPr>
          <p:cNvSpPr txBox="1">
            <a:spLocks/>
          </p:cNvSpPr>
          <p:nvPr/>
        </p:nvSpPr>
        <p:spPr>
          <a:xfrm>
            <a:off x="4102142" y="1779705"/>
            <a:ext cx="4754987" cy="4470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Exam</a:t>
            </a:r>
          </a:p>
          <a:p>
            <a:pPr lvl="1"/>
            <a:r>
              <a:rPr lang="en-US" altLang="ja-JP" dirty="0"/>
              <a:t>Employer decides whether he employs the applicants with Q-learning.</a:t>
            </a:r>
          </a:p>
          <a:p>
            <a:endParaRPr lang="en-US" altLang="ja-JP" dirty="0"/>
          </a:p>
          <a:p>
            <a:r>
              <a:rPr lang="en-US" altLang="ja-JP" dirty="0"/>
              <a:t>Select</a:t>
            </a:r>
          </a:p>
          <a:p>
            <a:pPr lvl="1"/>
            <a:r>
              <a:rPr lang="en-US" altLang="ja-JP" dirty="0"/>
              <a:t>Every applicant selects a company to be hired.</a:t>
            </a:r>
          </a:p>
          <a:p>
            <a:pPr lvl="1"/>
            <a:r>
              <a:rPr lang="en-US" altLang="ja-JP" dirty="0"/>
              <a:t>The selection method is a roulette selection depend on salary from some employers.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53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CDACC-A36C-4A39-A2C5-093FCD21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Renew Procedure</a:t>
            </a:r>
            <a:endParaRPr kumimoji="1" lang="ja-JP" altLang="en-US" dirty="0"/>
          </a:p>
        </p:txBody>
      </p:sp>
      <p:pic>
        <p:nvPicPr>
          <p:cNvPr id="15" name="コンテンツ プレースホルダー 14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DB8505CC-C49D-4583-BFE8-C8B4F9601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25390"/>
            <a:ext cx="4437842" cy="2859475"/>
          </a:xfrm>
        </p:spPr>
      </p:pic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3BBABB7-A1E1-49D8-B977-F5A33833A61A}"/>
              </a:ext>
            </a:extLst>
          </p:cNvPr>
          <p:cNvSpPr txBox="1">
            <a:spLocks/>
          </p:cNvSpPr>
          <p:nvPr/>
        </p:nvSpPr>
        <p:spPr>
          <a:xfrm>
            <a:off x="4995447" y="1779705"/>
            <a:ext cx="3602368" cy="4470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Renew</a:t>
            </a:r>
          </a:p>
          <a:p>
            <a:pPr lvl="1"/>
            <a:r>
              <a:rPr lang="en-US" altLang="ja-JP" dirty="0"/>
              <a:t>Employer decide whether renews the contract of the employee with Q-learning.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If the decision is not, then the employer fire the employee.</a:t>
            </a:r>
          </a:p>
        </p:txBody>
      </p:sp>
    </p:spTree>
    <p:extLst>
      <p:ext uri="{BB962C8B-B14F-4D97-AF65-F5344CB8AC3E}">
        <p14:creationId xmlns:p14="http://schemas.microsoft.com/office/powerpoint/2010/main" val="235004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6B8F4-23B7-4896-8215-BAB53A2E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Q-learning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BAAC7EA-8294-427A-890A-092C4D4D7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6"/>
                <a:ext cx="7886700" cy="1261241"/>
              </a:xfrm>
            </p:spPr>
            <p:txBody>
              <a:bodyPr>
                <a:normAutofit fontScale="92500"/>
              </a:bodyPr>
              <a:lstStyle/>
              <a:p>
                <a:r>
                  <a:rPr kumimoji="1" lang="en-US" altLang="ja-JP" dirty="0"/>
                  <a:t>Q-learning is a simple reinforcement learning algorithm.</a:t>
                </a:r>
              </a:p>
              <a:p>
                <a:r>
                  <a:rPr lang="en-US" altLang="ja-JP" dirty="0"/>
                  <a:t>Every action is selected depend on Q-value in Q-table 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). </a:t>
                </a:r>
              </a:p>
              <a:p>
                <a:r>
                  <a:rPr kumimoji="1" lang="en-US" altLang="ja-JP" dirty="0"/>
                  <a:t>Q-value is revised with selected action as following.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BAAC7EA-8294-427A-890A-092C4D4D7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6"/>
                <a:ext cx="7886700" cy="1261241"/>
              </a:xfrm>
              <a:blipFill>
                <a:blip r:embed="rId2"/>
                <a:stretch>
                  <a:fillRect l="-541" t="-48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6147080E-F122-4CA3-A42D-BD5F1DA899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4001268"/>
                <a:ext cx="7886700" cy="20609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kumimoji="1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kumimoji="1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kumimoji="1"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kumimoji="1"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kumimoji="1"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kumimoji="1"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kumimoji="1"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kumimoji="1"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Learning rate</a:t>
                </a:r>
              </a:p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ja-JP" dirty="0"/>
                  <a:t> Discount factor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State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Action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reward function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6147080E-F122-4CA3-A42D-BD5F1DA8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01268"/>
                <a:ext cx="7886700" cy="2060980"/>
              </a:xfrm>
              <a:prstGeom prst="rect">
                <a:avLst/>
              </a:prstGeom>
              <a:blipFill>
                <a:blip r:embed="rId7"/>
                <a:stretch>
                  <a:fillRect l="-773" t="-35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0514195-8B02-432D-A839-877F146F6299}"/>
                  </a:ext>
                </a:extLst>
              </p:cNvPr>
              <p:cNvSpPr txBox="1"/>
              <p:nvPr/>
            </p:nvSpPr>
            <p:spPr>
              <a:xfrm>
                <a:off x="749808" y="3208010"/>
                <a:ext cx="7248138" cy="441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0514195-8B02-432D-A839-877F146F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" y="3208010"/>
                <a:ext cx="7248138" cy="441980"/>
              </a:xfrm>
              <a:prstGeom prst="rect">
                <a:avLst/>
              </a:prstGeom>
              <a:blipFill>
                <a:blip r:embed="rId8"/>
                <a:stretch>
                  <a:fillRect l="-505" r="-757" b="-109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37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4D7A6C-F75E-4D3C-B82E-EF3FA754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Q-learning on Employer (1)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880DD1E-0D42-4648-92E3-09BB74174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ja-JP" dirty="0"/>
                  <a:t>State</a:t>
                </a:r>
              </a:p>
              <a:p>
                <a:pPr lvl="1"/>
                <a:r>
                  <a:rPr kumimoji="1" lang="en-US" altLang="ja-JP" dirty="0"/>
                  <a:t>The employers are given task which is made by real </a:t>
                </a:r>
                <a:r>
                  <a:rPr lang="en-US" altLang="ja-JP" dirty="0"/>
                  <a:t>GDP data</a:t>
                </a:r>
              </a:p>
              <a:p>
                <a:pPr lvl="1"/>
                <a:r>
                  <a:rPr lang="en-US" altLang="ja-JP" dirty="0"/>
                  <a:t>The elements of states in each case are as following: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b="1" dirty="0"/>
                  <a:t>Exam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𝑑𝑖𝑔𝑖𝑡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𝑡𝑎𝑠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𝑡𝑎𝑠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en-US" altLang="ja-JP" dirty="0"/>
                  <a:t>Digit function converts the </a:t>
                </a:r>
                <a:r>
                  <a:rPr lang="en-US" altLang="ja-JP" dirty="0" err="1"/>
                  <a:t>args</a:t>
                </a:r>
                <a:r>
                  <a:rPr lang="en-US" altLang="ja-JP" dirty="0"/>
                  <a:t> into 10 discrete value.</a:t>
                </a:r>
              </a:p>
              <a:p>
                <a:pPr lvl="2"/>
                <a:r>
                  <a:rPr lang="en-US" altLang="ja-JP" dirty="0" err="1"/>
                  <a:t>task_p</a:t>
                </a:r>
                <a:r>
                  <a:rPr lang="en-US" altLang="ja-JP" dirty="0"/>
                  <a:t> : previous year’s task</a:t>
                </a:r>
              </a:p>
              <a:p>
                <a:pPr lvl="2"/>
                <a:r>
                  <a:rPr lang="en-US" altLang="ja-JP" dirty="0" err="1"/>
                  <a:t>task_c</a:t>
                </a:r>
                <a:r>
                  <a:rPr lang="en-US" altLang="ja-JP" dirty="0"/>
                  <a:t> : current year’s task</a:t>
                </a:r>
              </a:p>
              <a:p>
                <a:endParaRPr kumimoji="1" lang="en-US" altLang="ja-JP" dirty="0"/>
              </a:p>
              <a:p>
                <a:pPr lvl="1"/>
                <a:r>
                  <a:rPr kumimoji="1" lang="en-US" altLang="ja-JP" b="1" dirty="0"/>
                  <a:t>Renew</a:t>
                </a:r>
              </a:p>
              <a:p>
                <a:pPr lvl="1"/>
                <a:r>
                  <a:rPr lang="en-US" altLang="ja-JP" dirty="0"/>
                  <a:t>The exam state is added as followings: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𝑑𝑖𝑔𝑖𝑡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𝐴𝑔𝑒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en-US" altLang="ja-JP" dirty="0"/>
                  <a:t>The age of the employee.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𝑑𝑖𝑔𝑖𝑡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𝐿𝑒𝑛𝑔𝑡h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en-US" altLang="ja-JP" dirty="0"/>
                  <a:t>The length of service of the employee.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880DD1E-0D42-4648-92E3-09BB74174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87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4D7A6C-F75E-4D3C-B82E-EF3FA754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Q-learning on Employer (2)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880DD1E-0D42-4648-92E3-09BB74174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/>
                  <a:t>Action</a:t>
                </a:r>
              </a:p>
              <a:p>
                <a:pPr lvl="1"/>
                <a:r>
                  <a:rPr lang="en-US" altLang="ja-JP" dirty="0"/>
                  <a:t>There are 2 actions in each Q-learning.  </a:t>
                </a:r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Exam: Accept an employee or not</a:t>
                </a:r>
              </a:p>
              <a:p>
                <a:pPr lvl="1"/>
                <a:r>
                  <a:rPr lang="en-US" altLang="ja-JP" dirty="0"/>
                  <a:t>Renew: Continue or not</a:t>
                </a:r>
              </a:p>
              <a:p>
                <a:endParaRPr kumimoji="1" lang="en-US" altLang="ja-JP" dirty="0"/>
              </a:p>
              <a:p>
                <a:r>
                  <a:rPr lang="en-US" altLang="ja-JP" dirty="0"/>
                  <a:t>Reward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𝑑𝑖𝑔𝑖𝑡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𝑡𝑎𝑠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𝑤𝑜𝑟𝑘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𝑡𝑎𝑠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𝑤𝑜𝑟𝑘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,0, 0.01)</m:t>
                        </m:r>
                      </m:e>
                    </m:d>
                  </m:oMath>
                </a14:m>
                <a:endParaRPr kumimoji="1" lang="en-US" altLang="ja-JP" b="0" dirty="0"/>
              </a:p>
              <a:p>
                <a:pPr lvl="2"/>
                <a:r>
                  <a:rPr lang="en-US" altLang="ja-JP" dirty="0"/>
                  <a:t>Norm function is a normal distribution function. </a:t>
                </a:r>
              </a:p>
              <a:p>
                <a:pPr lvl="2"/>
                <a:r>
                  <a:rPr lang="en-US" altLang="ja-JP" dirty="0"/>
                  <a:t>The </a:t>
                </a:r>
                <a:r>
                  <a:rPr lang="en-US" altLang="ja-JP" dirty="0" err="1"/>
                  <a:t>arg</a:t>
                </a:r>
                <a:r>
                  <a:rPr lang="en-US" altLang="ja-JP" dirty="0"/>
                  <a:t> 2 is average,  and </a:t>
                </a:r>
                <a:r>
                  <a:rPr lang="en-US" altLang="ja-JP" dirty="0" err="1"/>
                  <a:t>arg</a:t>
                </a:r>
                <a:r>
                  <a:rPr lang="en-US" altLang="ja-JP" dirty="0"/>
                  <a:t> 3 is standard deviation.</a:t>
                </a:r>
              </a:p>
              <a:p>
                <a:pPr lvl="2"/>
                <a:r>
                  <a:rPr kumimoji="1" lang="en-US" altLang="ja-JP" b="0" dirty="0"/>
                  <a:t>+1 for avoiding zero divide.</a:t>
                </a:r>
              </a:p>
              <a:p>
                <a:pPr lvl="2"/>
                <a:endParaRPr lang="en-US" altLang="ja-JP" dirty="0"/>
              </a:p>
              <a:p>
                <a:pPr lvl="2"/>
                <a:r>
                  <a:rPr kumimoji="1" lang="en-US" altLang="ja-JP" b="0" dirty="0"/>
                  <a:t>The formula means that </a:t>
                </a:r>
                <a:r>
                  <a:rPr lang="en-US" altLang="ja-JP" dirty="0"/>
                  <a:t>the situation that </a:t>
                </a:r>
                <a:r>
                  <a:rPr kumimoji="1" lang="en-US" altLang="ja-JP" b="0" dirty="0" err="1"/>
                  <a:t>task_c</a:t>
                </a:r>
                <a:r>
                  <a:rPr kumimoji="1" lang="en-US" altLang="ja-JP" b="0" dirty="0"/>
                  <a:t> and </a:t>
                </a:r>
                <a:r>
                  <a:rPr kumimoji="1" lang="en-US" altLang="ja-JP" b="0" dirty="0" err="1"/>
                  <a:t>task_p</a:t>
                </a:r>
                <a:r>
                  <a:rPr kumimoji="1" lang="en-US" altLang="ja-JP" b="0" dirty="0"/>
                  <a:t> </a:t>
                </a:r>
                <a:r>
                  <a:rPr lang="en-US" altLang="ja-JP" dirty="0"/>
                  <a:t>are close each other is better. </a:t>
                </a:r>
                <a:endParaRPr kumimoji="1" lang="en-US" altLang="ja-JP" b="0" dirty="0"/>
              </a:p>
              <a:p>
                <a:pPr lvl="1"/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880DD1E-0D42-4648-92E3-09BB74174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40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24D85-2D8C-5B49-AAAF-9AD869B8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Experiment Setting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0955FA-29FA-0C44-A0A8-40132E9A0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Employer Agent</a:t>
            </a:r>
          </a:p>
          <a:p>
            <a:pPr lvl="1"/>
            <a:r>
              <a:rPr lang="en-US" altLang="ja-JP" dirty="0"/>
              <a:t>1 person</a:t>
            </a:r>
          </a:p>
          <a:p>
            <a:pPr lvl="1"/>
            <a:r>
              <a:rPr lang="en-US" altLang="ja-JP" dirty="0"/>
              <a:t>As each agent has not relations with others in the system, there is one employer. </a:t>
            </a:r>
          </a:p>
          <a:p>
            <a:r>
              <a:rPr lang="en-US" altLang="ja-JP" dirty="0"/>
              <a:t>Employee Agent</a:t>
            </a:r>
          </a:p>
          <a:p>
            <a:pPr lvl="1"/>
            <a:r>
              <a:rPr lang="en-US" altLang="ja-JP" dirty="0"/>
              <a:t>30 people</a:t>
            </a:r>
          </a:p>
          <a:p>
            <a:pPr lvl="1"/>
            <a:r>
              <a:rPr lang="en-US" altLang="ja-JP" dirty="0"/>
              <a:t>In Japan, the average number of employees for one employer is about 20. Therefore, we set the number of employee agents to remain some agents.</a:t>
            </a:r>
          </a:p>
          <a:p>
            <a:r>
              <a:rPr lang="en-US" altLang="ja-JP" dirty="0"/>
              <a:t>GDP data</a:t>
            </a:r>
          </a:p>
          <a:p>
            <a:pPr lvl="1"/>
            <a:r>
              <a:rPr lang="en-US" altLang="ja-JP" dirty="0"/>
              <a:t>Real data from 1944 to 2012</a:t>
            </a:r>
          </a:p>
          <a:p>
            <a:pPr lvl="1"/>
            <a:r>
              <a:rPr lang="en-US" altLang="ja-JP" dirty="0"/>
              <a:t>The data is used for task which deriver to employers.</a:t>
            </a:r>
          </a:p>
          <a:p>
            <a:endParaRPr lang="en-US" altLang="ja-JP" dirty="0"/>
          </a:p>
          <a:p>
            <a:r>
              <a:rPr lang="en-US" altLang="ja-JP" dirty="0"/>
              <a:t>Result</a:t>
            </a:r>
          </a:p>
          <a:p>
            <a:pPr lvl="1"/>
            <a:r>
              <a:rPr lang="en-US" altLang="ja-JP" dirty="0"/>
              <a:t>The result is 10 times average after 100 times training . 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3231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356429-0D24-8D4B-AEAA-03355832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Experiment 1: Before the amended law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34C33-CBB4-1B47-BC3E-7C921DB31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601" y="1918982"/>
            <a:ext cx="3894117" cy="4351338"/>
          </a:xfrm>
        </p:spPr>
        <p:txBody>
          <a:bodyPr>
            <a:normAutofit fontScale="92500"/>
          </a:bodyPr>
          <a:lstStyle/>
          <a:p>
            <a:r>
              <a:rPr lang="en-US" altLang="ja-JP" dirty="0"/>
              <a:t>B</a:t>
            </a:r>
            <a:r>
              <a:rPr kumimoji="1" lang="en-US" altLang="ja-JP" dirty="0"/>
              <a:t>roken line:</a:t>
            </a:r>
          </a:p>
          <a:p>
            <a:pPr marL="0" indent="0">
              <a:buNone/>
            </a:pPr>
            <a:r>
              <a:rPr kumimoji="1" lang="en-US" altLang="ja-JP" dirty="0"/>
              <a:t>   working amount of employers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Continuous line:</a:t>
            </a:r>
          </a:p>
          <a:p>
            <a:pPr marL="0" indent="0">
              <a:buNone/>
            </a:pPr>
            <a:r>
              <a:rPr lang="en-US" altLang="ja-JP" dirty="0"/>
              <a:t>   the number of workers whose contracts are temporary</a:t>
            </a:r>
          </a:p>
          <a:p>
            <a:endParaRPr kumimoji="1" lang="en-US" altLang="ja-JP" dirty="0"/>
          </a:p>
          <a:p>
            <a:r>
              <a:rPr lang="en-US" altLang="ja-JP" dirty="0"/>
              <a:t>In the experiment, all workers are temporary at first.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The employer learned how they adjust the amount workers.</a:t>
            </a:r>
            <a:endParaRPr kumimoji="1" lang="ja-JP" altLang="en-US" dirty="0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95E4EF63-02B7-42E4-A216-F63FC967D8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331902"/>
              </p:ext>
            </p:extLst>
          </p:nvPr>
        </p:nvGraphicFramePr>
        <p:xfrm>
          <a:off x="296956" y="2243697"/>
          <a:ext cx="5024645" cy="3247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319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FC839-200D-6147-B2EA-76D1CA20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Experiment2: After the amended law</a:t>
            </a:r>
            <a:endParaRPr kumimoji="1" lang="ja-JP" altLang="en-US" dirty="0"/>
          </a:p>
        </p:txBody>
      </p:sp>
      <p:pic>
        <p:nvPicPr>
          <p:cNvPr id="5" name="コンテンツ プレースホルダー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42B1B25-8DA5-44F6-94A7-BE78C2981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5400"/>
            <a:ext cx="5013794" cy="3811024"/>
          </a:xfr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30EAD23-E0FD-436F-9240-BB7E3D098C1E}"/>
              </a:ext>
            </a:extLst>
          </p:cNvPr>
          <p:cNvSpPr txBox="1">
            <a:spLocks/>
          </p:cNvSpPr>
          <p:nvPr/>
        </p:nvSpPr>
        <p:spPr>
          <a:xfrm>
            <a:off x="5762559" y="1948363"/>
            <a:ext cx="36234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Broken line:</a:t>
            </a:r>
          </a:p>
          <a:p>
            <a:pPr marL="0" indent="0">
              <a:buNone/>
            </a:pPr>
            <a:r>
              <a:rPr lang="en-US" altLang="ja-JP" dirty="0"/>
              <a:t>working amount of employer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Continuous line:</a:t>
            </a:r>
          </a:p>
          <a:p>
            <a:pPr marL="0" indent="0">
              <a:buNone/>
            </a:pPr>
            <a:r>
              <a:rPr lang="en-US" altLang="ja-JP" dirty="0"/>
              <a:t>the number of temporary workers + regular workers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Temporary workers are decreasing.</a:t>
            </a:r>
          </a:p>
        </p:txBody>
      </p:sp>
    </p:spTree>
    <p:extLst>
      <p:ext uri="{BB962C8B-B14F-4D97-AF65-F5344CB8AC3E}">
        <p14:creationId xmlns:p14="http://schemas.microsoft.com/office/powerpoint/2010/main" val="2954664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F6613-006B-4B95-AFF9-E1303ECC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Experiment2: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2D7EC0-ED30-4CD0-AEDF-95208824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633" y="1825625"/>
            <a:ext cx="3408119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Broken line: </a:t>
            </a:r>
          </a:p>
          <a:p>
            <a:pPr marL="0" indent="0">
              <a:buNone/>
            </a:pPr>
            <a:r>
              <a:rPr kumimoji="1" lang="en-US" altLang="ja-JP" dirty="0"/>
              <a:t>   </a:t>
            </a:r>
            <a:r>
              <a:rPr lang="en-US" altLang="ja-JP" dirty="0"/>
              <a:t>r</a:t>
            </a:r>
            <a:r>
              <a:rPr kumimoji="1" lang="en-US" altLang="ja-JP" dirty="0"/>
              <a:t>egular workers</a:t>
            </a:r>
          </a:p>
          <a:p>
            <a:r>
              <a:rPr lang="en-US" altLang="ja-JP" dirty="0"/>
              <a:t>Continuous line:</a:t>
            </a:r>
          </a:p>
          <a:p>
            <a:pPr marL="0" indent="0">
              <a:buNone/>
            </a:pPr>
            <a:r>
              <a:rPr lang="en-US" altLang="ja-JP" dirty="0"/>
              <a:t>    t</a:t>
            </a:r>
            <a:r>
              <a:rPr kumimoji="1" lang="en-US" altLang="ja-JP" dirty="0"/>
              <a:t>emporary Workers</a:t>
            </a:r>
          </a:p>
          <a:p>
            <a:r>
              <a:rPr lang="en-US" altLang="ja-JP" dirty="0"/>
              <a:t>Dots line:</a:t>
            </a:r>
          </a:p>
          <a:p>
            <a:pPr marL="0" indent="0">
              <a:buNone/>
            </a:pPr>
            <a:r>
              <a:rPr lang="en-US" altLang="ja-JP" dirty="0"/>
              <a:t>    employed agents</a:t>
            </a:r>
          </a:p>
          <a:p>
            <a:r>
              <a:rPr lang="en-US" altLang="ja-JP" dirty="0"/>
              <a:t>Dotted solid line:</a:t>
            </a:r>
          </a:p>
          <a:p>
            <a:pPr marL="0" indent="0">
              <a:buNone/>
            </a:pPr>
            <a:r>
              <a:rPr lang="en-US" altLang="ja-JP" dirty="0"/>
              <a:t>    fired agents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The employer agent learned to fire workers before conversions of contracts.</a:t>
            </a:r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92B3FD7-0D9B-49D6-8695-CAD5F3A5D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84916"/>
            <a:ext cx="5060332" cy="397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C03A851-F55D-493E-8D67-B15BC01589B1}"/>
              </a:ext>
            </a:extLst>
          </p:cNvPr>
          <p:cNvSpPr txBox="1">
            <a:spLocks/>
          </p:cNvSpPr>
          <p:nvPr/>
        </p:nvSpPr>
        <p:spPr>
          <a:xfrm>
            <a:off x="413497" y="564967"/>
            <a:ext cx="7886700" cy="132556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Experiment3: </a:t>
            </a:r>
            <a:endParaRPr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961C790-EC4B-4D0E-A9F5-03DCFD688150}"/>
              </a:ext>
            </a:extLst>
          </p:cNvPr>
          <p:cNvSpPr txBox="1">
            <a:spLocks/>
          </p:cNvSpPr>
          <p:nvPr/>
        </p:nvSpPr>
        <p:spPr>
          <a:xfrm>
            <a:off x="1066800" y="1696013"/>
            <a:ext cx="7063068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B72000-B99E-4181-979F-1DFA996A3182}"/>
              </a:ext>
            </a:extLst>
          </p:cNvPr>
          <p:cNvSpPr txBox="1"/>
          <p:nvPr/>
        </p:nvSpPr>
        <p:spPr>
          <a:xfrm>
            <a:off x="5979460" y="1756118"/>
            <a:ext cx="30838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Used same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Result</a:t>
            </a:r>
          </a:p>
          <a:p>
            <a:pPr lvl="1"/>
            <a:r>
              <a:rPr lang="en-US" altLang="ja-JP" sz="1600" dirty="0"/>
              <a:t>100 times average after</a:t>
            </a:r>
            <a:r>
              <a:rPr lang="ja-JP" altLang="en-US" sz="1600" dirty="0"/>
              <a:t> </a:t>
            </a:r>
            <a:r>
              <a:rPr lang="en-US" altLang="ja-JP" sz="1600" dirty="0"/>
              <a:t> 200 </a:t>
            </a:r>
            <a:r>
              <a:rPr lang="en-US" altLang="ja-JP" sz="1600"/>
              <a:t>times training.  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The situation is similar to the real situation, there are more permanent workers more than temporary workers.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However, the permanent workers are not increasing.</a:t>
            </a:r>
          </a:p>
          <a:p>
            <a:endParaRPr kumimoji="1" lang="ja-JP" altLang="en-US" sz="16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D15E0B2-D9DE-4FE9-B6C7-90C6CEC0D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98" y="1272250"/>
            <a:ext cx="5565962" cy="48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9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C6208A-31E5-C340-8468-1152B9EE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68" y="973539"/>
            <a:ext cx="3209536" cy="1106424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Background</a:t>
            </a:r>
            <a:endParaRPr kumimoji="1" lang="ja-JP" altLang="en-US" sz="4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6592E5-1B45-BC4D-94AD-D59830AD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87" y="2170288"/>
            <a:ext cx="4311598" cy="4128911"/>
          </a:xfrm>
        </p:spPr>
        <p:txBody>
          <a:bodyPr>
            <a:normAutofit/>
          </a:bodyPr>
          <a:lstStyle/>
          <a:p>
            <a:r>
              <a:rPr kumimoji="1" lang="en-US" altLang="ja-JP" sz="1500" dirty="0"/>
              <a:t>The fixed-term workers account for about 40% of whole workers in Japan (Fig.1). Therefore, fixed-term worker is  indispensable for Japanese society. </a:t>
            </a:r>
          </a:p>
          <a:p>
            <a:r>
              <a:rPr lang="en-US" altLang="ja-JP" sz="1500" dirty="0"/>
              <a:t>The 2012 amendment of the Labor Contract Law allows fixed-term workers who have been employed for five years to replace with permanent workers to stabilize their lives. However, the permanent workers have not been increased, but the fixed-term workers have been increased.</a:t>
            </a:r>
          </a:p>
          <a:p>
            <a:r>
              <a:rPr lang="en-US" altLang="ja-JP" sz="1500" dirty="0"/>
              <a:t>The amended law did not realize its purpose. It is caused that the fixed-term workers were fired before 5 years.</a:t>
            </a:r>
          </a:p>
          <a:p>
            <a:r>
              <a:rPr lang="en-US" altLang="ja-JP" sz="1500" dirty="0"/>
              <a:t>Structuring of the law is possibly not to realize the fixed-term workers into permanent one. </a:t>
            </a:r>
          </a:p>
          <a:p>
            <a:endParaRPr kumimoji="1" lang="ja-JP" altLang="en-US" sz="1500" dirty="0"/>
          </a:p>
        </p:txBody>
      </p:sp>
      <p:pic>
        <p:nvPicPr>
          <p:cNvPr id="4" name="図 3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77F5C71B-0B18-2C41-800E-C028FB923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118" y="11299370"/>
            <a:ext cx="1493203" cy="1225919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A6D4967-F3E5-4090-8C28-7EBEB04428FC}"/>
              </a:ext>
            </a:extLst>
          </p:cNvPr>
          <p:cNvGrpSpPr/>
          <p:nvPr/>
        </p:nvGrpSpPr>
        <p:grpSpPr>
          <a:xfrm>
            <a:off x="4838672" y="2079962"/>
            <a:ext cx="3857777" cy="4126874"/>
            <a:chOff x="3897351" y="1739589"/>
            <a:chExt cx="4638909" cy="410445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8466B9E3-CFD4-4154-9072-F56F607D20F2}"/>
                </a:ext>
              </a:extLst>
            </p:cNvPr>
            <p:cNvSpPr txBox="1"/>
            <p:nvPr/>
          </p:nvSpPr>
          <p:spPr>
            <a:xfrm>
              <a:off x="4281318" y="5283284"/>
              <a:ext cx="3870972" cy="560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Fig. 1 Regular VS Temporary</a:t>
              </a:r>
            </a:p>
            <a:p>
              <a:pPr algn="ctr"/>
              <a:r>
                <a:rPr lang="en-US" altLang="ja-JP" sz="1200" dirty="0"/>
                <a:t>(Statistics Bureau of Japan)</a:t>
              </a:r>
              <a:endParaRPr kumimoji="1" lang="ja-JP" altLang="en-US" dirty="0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831FA2EE-7924-4614-B3D2-5908B4CCE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7351" y="1739589"/>
              <a:ext cx="4638909" cy="3498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93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83"/>
    </mc:Choice>
    <mc:Fallback xmlns="">
      <p:transition spd="slow" advTm="4728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A5DC5-F1AB-0348-BE88-02AFA614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Summary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76F569-867D-AF44-AAD6-242FDDDA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/>
              <a:t>The labor contract act </a:t>
            </a:r>
            <a:r>
              <a:rPr lang="en-US" altLang="ja-JP" dirty="0"/>
              <a:t>was </a:t>
            </a:r>
            <a:r>
              <a:rPr kumimoji="1" lang="en-US" altLang="ja-JP" dirty="0"/>
              <a:t>amended in 2012 in Japan.</a:t>
            </a:r>
          </a:p>
          <a:p>
            <a:r>
              <a:rPr lang="en-US" altLang="ja-JP" dirty="0"/>
              <a:t>The purpose of amendment was to convert fixed-term workers to permanent workers. </a:t>
            </a:r>
          </a:p>
          <a:p>
            <a:r>
              <a:rPr kumimoji="1" lang="en-US" altLang="ja-JP" dirty="0"/>
              <a:t>However, the fixed-term workers were fired before the conversion of contract without fixed-term. The amendment has been, without considering response of the society.</a:t>
            </a:r>
          </a:p>
          <a:p>
            <a:r>
              <a:rPr lang="en-US" altLang="ja-JP" dirty="0"/>
              <a:t>Preparing multi-agent system which consists of an employer agent which have Q-learning with epsilon-greedy methods and employee agents, we simulated the effect of the amendment  with the system.</a:t>
            </a:r>
          </a:p>
          <a:p>
            <a:r>
              <a:rPr kumimoji="1" lang="en-US" altLang="ja-JP" dirty="0"/>
              <a:t>The employer agent did not learn to use regular worker instead of fixed-term workers, but learn to use fixed-term workers as buffer. The case is the same in real world.</a:t>
            </a:r>
          </a:p>
          <a:p>
            <a:r>
              <a:rPr kumimoji="1" lang="en-US" altLang="ja-JP" dirty="0"/>
              <a:t>Therefore, we guess that the amendment can not convert the fixed-term workers to permanent workers.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25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7D863-0D04-0C47-8FAB-4DDDF706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Motivation &amp; Approach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01B79B-471E-8A4F-896C-4E80E0551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25625"/>
            <a:ext cx="8134350" cy="4351338"/>
          </a:xfrm>
        </p:spPr>
        <p:txBody>
          <a:bodyPr>
            <a:normAutofit lnSpcReduction="10000"/>
          </a:bodyPr>
          <a:lstStyle/>
          <a:p>
            <a:r>
              <a:rPr lang="en-US" altLang="ja-JP" sz="2000" dirty="0"/>
              <a:t>The amended law directly makes the fixed-term workers the permanent workers. There is no consideration with the indirect effect of the amended law. Accordingly, the result is not equivalent to the purpose.   </a:t>
            </a:r>
          </a:p>
          <a:p>
            <a:r>
              <a:rPr lang="en-US" altLang="ja-JP" sz="2000" dirty="0"/>
              <a:t>It is difficult for legislators to recognize the social response which the law affected.</a:t>
            </a:r>
          </a:p>
          <a:p>
            <a:endParaRPr lang="en-US" altLang="ja-JP" sz="2000" dirty="0"/>
          </a:p>
          <a:p>
            <a:r>
              <a:rPr lang="en-US" altLang="ja-JP" sz="2000" dirty="0"/>
              <a:t>We suggest that a new amended law is evaluated with multi-agent model.</a:t>
            </a:r>
          </a:p>
          <a:p>
            <a:r>
              <a:rPr lang="en-US" altLang="ja-JP" sz="2000" dirty="0"/>
              <a:t>In this study, we target the article 18, the Labor Contract Act in Japan; “</a:t>
            </a:r>
            <a:r>
              <a:rPr lang="en-US" altLang="ja-JP" dirty="0"/>
              <a:t>Conversion of a Fixed-term Labor Contract to a Labor Contract Without a Fixed Term</a:t>
            </a:r>
            <a:r>
              <a:rPr lang="en-US" altLang="ja-JP" sz="2000" dirty="0"/>
              <a:t>”</a:t>
            </a:r>
          </a:p>
          <a:p>
            <a:r>
              <a:rPr lang="en-US" altLang="ja-JP" sz="2000" dirty="0"/>
              <a:t>We confirm what the employer agents learn on changing of the law with employer agents and employee agents as stated above.</a:t>
            </a:r>
          </a:p>
        </p:txBody>
      </p:sp>
    </p:spTree>
    <p:extLst>
      <p:ext uri="{BB962C8B-B14F-4D97-AF65-F5344CB8AC3E}">
        <p14:creationId xmlns:p14="http://schemas.microsoft.com/office/powerpoint/2010/main" val="278303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6"/>
    </mc:Choice>
    <mc:Fallback xmlns="">
      <p:transition spd="slow" advTm="106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5C9C9-5EB8-40DE-8683-37CB470F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Fixed-term Worker VS </a:t>
            </a:r>
            <a:r>
              <a:rPr lang="en-US" altLang="ja-JP" dirty="0"/>
              <a:t>P</a:t>
            </a:r>
            <a:r>
              <a:rPr kumimoji="1" lang="en-US" altLang="ja-JP" dirty="0"/>
              <a:t>ermanent Worker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5E021-76A2-4539-8C97-2574CB30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950575" cy="3268013"/>
          </a:xfrm>
        </p:spPr>
        <p:txBody>
          <a:bodyPr/>
          <a:lstStyle/>
          <a:p>
            <a:r>
              <a:rPr lang="en-US" altLang="ja-JP" dirty="0"/>
              <a:t>Fixed-term Worker</a:t>
            </a:r>
          </a:p>
          <a:p>
            <a:pPr lvl="1"/>
            <a:r>
              <a:rPr kumimoji="1" lang="en-US" altLang="ja-JP" dirty="0"/>
              <a:t>Fixed-term contract (e.g. 1 year)</a:t>
            </a:r>
          </a:p>
          <a:p>
            <a:pPr lvl="1"/>
            <a:r>
              <a:rPr lang="en-US" altLang="ja-JP" dirty="0"/>
              <a:t>The employer can decide whether he renews the contract next term.</a:t>
            </a:r>
          </a:p>
          <a:p>
            <a:endParaRPr lang="en-US" altLang="ja-JP" dirty="0"/>
          </a:p>
          <a:p>
            <a:r>
              <a:rPr lang="en-US" altLang="ja-JP" dirty="0"/>
              <a:t>Permanent Worker</a:t>
            </a:r>
          </a:p>
          <a:p>
            <a:pPr lvl="1"/>
            <a:r>
              <a:rPr kumimoji="1" lang="en-US" altLang="ja-JP" dirty="0"/>
              <a:t>Permanent contract </a:t>
            </a:r>
          </a:p>
          <a:p>
            <a:pPr lvl="1"/>
            <a:r>
              <a:rPr lang="en-US" altLang="ja-JP" dirty="0"/>
              <a:t>The employer </a:t>
            </a:r>
            <a:r>
              <a:rPr lang="en-US" altLang="ja-JP" dirty="0">
                <a:solidFill>
                  <a:srgbClr val="FF0000"/>
                </a:solidFill>
              </a:rPr>
              <a:t>cannot fire </a:t>
            </a:r>
            <a:r>
              <a:rPr lang="en-US" altLang="ja-JP" dirty="0"/>
              <a:t>the worker without a rational reason.</a:t>
            </a:r>
          </a:p>
          <a:p>
            <a:pPr marL="342900" lvl="1" indent="0">
              <a:buNone/>
            </a:pPr>
            <a:r>
              <a:rPr kumimoji="1" lang="en-US" altLang="ja-JP" dirty="0"/>
              <a:t>  (</a:t>
            </a:r>
            <a:r>
              <a:rPr kumimoji="1" lang="en-US" altLang="ja-JP" dirty="0">
                <a:solidFill>
                  <a:srgbClr val="FF0000"/>
                </a:solidFill>
              </a:rPr>
              <a:t>Article 16, Labor </a:t>
            </a:r>
            <a:r>
              <a:rPr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>
                <a:solidFill>
                  <a:srgbClr val="FF0000"/>
                </a:solidFill>
              </a:rPr>
              <a:t>ontract Act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5DF98A-D045-472E-BE8C-D207A8F26F3C}"/>
              </a:ext>
            </a:extLst>
          </p:cNvPr>
          <p:cNvSpPr txBox="1"/>
          <p:nvPr/>
        </p:nvSpPr>
        <p:spPr>
          <a:xfrm>
            <a:off x="628650" y="4877449"/>
            <a:ext cx="78867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Article 16</a:t>
            </a:r>
            <a:r>
              <a:rPr lang="ja-JP" altLang="en-US" dirty="0"/>
              <a:t>　</a:t>
            </a:r>
            <a:r>
              <a:rPr lang="en-US" altLang="ja-JP" dirty="0"/>
              <a:t>If a dismissal lacks objectively reasonable grounds and is not considered to be appropriate in general societal terms, it is treated as an abuse of rights and is invalid.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038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5790A-4F2F-4B82-857F-675BA7D5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Before 2012 in Japan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37340A-3B2A-4289-8F56-1215EA20C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68204"/>
          </a:xfrm>
        </p:spPr>
        <p:txBody>
          <a:bodyPr/>
          <a:lstStyle/>
          <a:p>
            <a:r>
              <a:rPr kumimoji="1" lang="en-US" altLang="ja-JP" dirty="0"/>
              <a:t>Continuous Renew</a:t>
            </a:r>
          </a:p>
          <a:p>
            <a:pPr lvl="1"/>
            <a:r>
              <a:rPr lang="en-US" altLang="ja-JP" dirty="0"/>
              <a:t>An Employer renew the fixed-term contract repeatedly, because can stop to renew the contract anytime.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657B345-5631-47E8-A8B1-9273F885AA5C}"/>
              </a:ext>
            </a:extLst>
          </p:cNvPr>
          <p:cNvGrpSpPr/>
          <p:nvPr/>
        </p:nvGrpSpPr>
        <p:grpSpPr>
          <a:xfrm>
            <a:off x="1690125" y="2793829"/>
            <a:ext cx="5148351" cy="1822249"/>
            <a:chOff x="923011" y="2793829"/>
            <a:chExt cx="5148351" cy="1822249"/>
          </a:xfrm>
        </p:grpSpPr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C0836E28-56C9-4848-8AC8-9A7809EA9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871" y="3722038"/>
              <a:ext cx="0" cy="500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5F9BE903-BCBD-43FF-B8AF-24989036126D}"/>
                </a:ext>
              </a:extLst>
            </p:cNvPr>
            <p:cNvGrpSpPr/>
            <p:nvPr/>
          </p:nvGrpSpPr>
          <p:grpSpPr>
            <a:xfrm>
              <a:off x="1509871" y="3429000"/>
              <a:ext cx="4561491" cy="369332"/>
              <a:chOff x="1509871" y="3429000"/>
              <a:chExt cx="4561491" cy="369332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D5C45089-3E10-46F0-87C3-67A9F39D1CC8}"/>
                  </a:ext>
                </a:extLst>
              </p:cNvPr>
              <p:cNvGrpSpPr/>
              <p:nvPr/>
            </p:nvGrpSpPr>
            <p:grpSpPr>
              <a:xfrm>
                <a:off x="1509871" y="3429000"/>
                <a:ext cx="3853980" cy="304800"/>
                <a:chOff x="1196698" y="3135962"/>
                <a:chExt cx="3853980" cy="304800"/>
              </a:xfrm>
            </p:grpSpPr>
            <p:sp>
              <p:nvSpPr>
                <p:cNvPr id="4" name="矢印: 右 3">
                  <a:extLst>
                    <a:ext uri="{FF2B5EF4-FFF2-40B4-BE49-F238E27FC236}">
                      <a16:creationId xmlns:a16="http://schemas.microsoft.com/office/drawing/2014/main" id="{F919E2D9-06C3-4531-AF28-2D6300BA1E9C}"/>
                    </a:ext>
                  </a:extLst>
                </p:cNvPr>
                <p:cNvSpPr/>
                <p:nvPr/>
              </p:nvSpPr>
              <p:spPr>
                <a:xfrm>
                  <a:off x="1196698" y="3135962"/>
                  <a:ext cx="963495" cy="29303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矢印: 右 4">
                  <a:extLst>
                    <a:ext uri="{FF2B5EF4-FFF2-40B4-BE49-F238E27FC236}">
                      <a16:creationId xmlns:a16="http://schemas.microsoft.com/office/drawing/2014/main" id="{0D46ED5E-71F9-490A-9EA5-23F4E865D7B1}"/>
                    </a:ext>
                  </a:extLst>
                </p:cNvPr>
                <p:cNvSpPr/>
                <p:nvPr/>
              </p:nvSpPr>
              <p:spPr>
                <a:xfrm>
                  <a:off x="2160193" y="3147724"/>
                  <a:ext cx="963495" cy="29303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矢印: 右 5">
                  <a:extLst>
                    <a:ext uri="{FF2B5EF4-FFF2-40B4-BE49-F238E27FC236}">
                      <a16:creationId xmlns:a16="http://schemas.microsoft.com/office/drawing/2014/main" id="{B6707E76-D6C0-4B91-A84A-64F3EB969015}"/>
                    </a:ext>
                  </a:extLst>
                </p:cNvPr>
                <p:cNvSpPr/>
                <p:nvPr/>
              </p:nvSpPr>
              <p:spPr>
                <a:xfrm>
                  <a:off x="4087183" y="3147724"/>
                  <a:ext cx="963495" cy="29303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矢印: 右 6">
                  <a:extLst>
                    <a:ext uri="{FF2B5EF4-FFF2-40B4-BE49-F238E27FC236}">
                      <a16:creationId xmlns:a16="http://schemas.microsoft.com/office/drawing/2014/main" id="{B038F7E6-9596-452C-8F72-D0E2C54DA4D8}"/>
                    </a:ext>
                  </a:extLst>
                </p:cNvPr>
                <p:cNvSpPr/>
                <p:nvPr/>
              </p:nvSpPr>
              <p:spPr>
                <a:xfrm>
                  <a:off x="3123879" y="3147724"/>
                  <a:ext cx="963495" cy="29303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D88B688-3E52-4406-B1F0-896B13F99726}"/>
                  </a:ext>
                </a:extLst>
              </p:cNvPr>
              <p:cNvSpPr txBox="1"/>
              <p:nvPr/>
            </p:nvSpPr>
            <p:spPr>
              <a:xfrm>
                <a:off x="5425031" y="342900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……</a:t>
                </a:r>
                <a:endParaRPr kumimoji="1" lang="ja-JP" altLang="en-US" dirty="0"/>
              </a:p>
            </p:txBody>
          </p:sp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0AD9778-2C42-453A-B320-48A8C94DB05F}"/>
                </a:ext>
              </a:extLst>
            </p:cNvPr>
            <p:cNvSpPr txBox="1"/>
            <p:nvPr/>
          </p:nvSpPr>
          <p:spPr>
            <a:xfrm>
              <a:off x="923011" y="4246746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Employed</a:t>
              </a:r>
              <a:endParaRPr kumimoji="1" lang="ja-JP" altLang="en-US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041D7DB-DBA1-4684-BA86-979736A0D878}"/>
                </a:ext>
              </a:extLst>
            </p:cNvPr>
            <p:cNvGrpSpPr/>
            <p:nvPr/>
          </p:nvGrpSpPr>
          <p:grpSpPr>
            <a:xfrm>
              <a:off x="2018754" y="2793829"/>
              <a:ext cx="909223" cy="646933"/>
              <a:chOff x="2018754" y="2793829"/>
              <a:chExt cx="909223" cy="646933"/>
            </a:xfrm>
          </p:grpSpPr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150D93E4-8F5D-465E-9F72-9E71C9DC5514}"/>
                  </a:ext>
                </a:extLst>
              </p:cNvPr>
              <p:cNvCxnSpPr/>
              <p:nvPr/>
            </p:nvCxnSpPr>
            <p:spPr>
              <a:xfrm>
                <a:off x="2473366" y="3093004"/>
                <a:ext cx="0" cy="3477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39076C0-9C3D-40A4-A8C0-EAB5EF68C19F}"/>
                  </a:ext>
                </a:extLst>
              </p:cNvPr>
              <p:cNvSpPr txBox="1"/>
              <p:nvPr/>
            </p:nvSpPr>
            <p:spPr>
              <a:xfrm>
                <a:off x="2018754" y="2793829"/>
                <a:ext cx="909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Renew</a:t>
                </a:r>
                <a:endParaRPr kumimoji="1" lang="ja-JP" altLang="en-US" dirty="0"/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3DAAD3AD-ECE7-4575-BB72-F7541BE9F0C2}"/>
                </a:ext>
              </a:extLst>
            </p:cNvPr>
            <p:cNvGrpSpPr/>
            <p:nvPr/>
          </p:nvGrpSpPr>
          <p:grpSpPr>
            <a:xfrm>
              <a:off x="2978891" y="2799663"/>
              <a:ext cx="909223" cy="646933"/>
              <a:chOff x="2018754" y="2793829"/>
              <a:chExt cx="909223" cy="646933"/>
            </a:xfrm>
          </p:grpSpPr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6F2C3325-BD60-4F2C-B590-A3FE533BC928}"/>
                  </a:ext>
                </a:extLst>
              </p:cNvPr>
              <p:cNvCxnSpPr/>
              <p:nvPr/>
            </p:nvCxnSpPr>
            <p:spPr>
              <a:xfrm>
                <a:off x="2473366" y="3093004"/>
                <a:ext cx="0" cy="3477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3B1E115-D9AD-4F5E-A74E-46B7A25A3B12}"/>
                  </a:ext>
                </a:extLst>
              </p:cNvPr>
              <p:cNvSpPr txBox="1"/>
              <p:nvPr/>
            </p:nvSpPr>
            <p:spPr>
              <a:xfrm>
                <a:off x="2018754" y="2793829"/>
                <a:ext cx="909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Renew</a:t>
                </a:r>
                <a:endParaRPr kumimoji="1" lang="ja-JP" altLang="en-US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4A148EFB-48B7-4199-9B49-348D8D08ADB6}"/>
                </a:ext>
              </a:extLst>
            </p:cNvPr>
            <p:cNvGrpSpPr/>
            <p:nvPr/>
          </p:nvGrpSpPr>
          <p:grpSpPr>
            <a:xfrm>
              <a:off x="3949294" y="2793829"/>
              <a:ext cx="909223" cy="646933"/>
              <a:chOff x="2018754" y="2793829"/>
              <a:chExt cx="909223" cy="646933"/>
            </a:xfrm>
          </p:grpSpPr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68BD3DF5-DAFB-428C-BBCB-D22B9F60D36F}"/>
                  </a:ext>
                </a:extLst>
              </p:cNvPr>
              <p:cNvCxnSpPr/>
              <p:nvPr/>
            </p:nvCxnSpPr>
            <p:spPr>
              <a:xfrm>
                <a:off x="2473366" y="3093004"/>
                <a:ext cx="0" cy="3477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B303E60-9F14-4818-A2AD-37E50B4067C0}"/>
                  </a:ext>
                </a:extLst>
              </p:cNvPr>
              <p:cNvSpPr txBox="1"/>
              <p:nvPr/>
            </p:nvSpPr>
            <p:spPr>
              <a:xfrm>
                <a:off x="2018754" y="2793829"/>
                <a:ext cx="909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Renew</a:t>
                </a:r>
                <a:endParaRPr kumimoji="1" lang="ja-JP" altLang="en-US" dirty="0"/>
              </a:p>
            </p:txBody>
          </p:sp>
        </p:grpSp>
      </p:grp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E0FC3FA1-01A0-40BE-AA25-FF68258C4333}"/>
              </a:ext>
            </a:extLst>
          </p:cNvPr>
          <p:cNvSpPr txBox="1">
            <a:spLocks/>
          </p:cNvSpPr>
          <p:nvPr/>
        </p:nvSpPr>
        <p:spPr>
          <a:xfrm>
            <a:off x="628650" y="4742226"/>
            <a:ext cx="7886700" cy="145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Planning Fixed-term worker’s life</a:t>
            </a:r>
          </a:p>
          <a:p>
            <a:pPr lvl="1"/>
            <a:r>
              <a:rPr lang="en-US" altLang="ja-JP" dirty="0"/>
              <a:t>The fixed-term workers are difficult to be a permanent worker or a regular worker.</a:t>
            </a:r>
          </a:p>
          <a:p>
            <a:pPr lvl="1"/>
            <a:r>
              <a:rPr lang="en-US" altLang="ja-JP" dirty="0"/>
              <a:t>Then, marriage, birth, etc...</a:t>
            </a:r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514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B31F9-55A9-4A47-B6C5-5EE2B856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article 18, Labor Contract </a:t>
            </a:r>
            <a:r>
              <a:rPr lang="en-US" altLang="ja-JP" dirty="0"/>
              <a:t>Act.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A82F57-3BFA-42CA-9097-F3F9D8A4D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93661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Article 18</a:t>
            </a:r>
          </a:p>
          <a:p>
            <a:pPr lvl="1"/>
            <a:r>
              <a:rPr lang="en-US" altLang="ja-JP" dirty="0"/>
              <a:t>(1)  If a Worker whose total contract term of two or more fixed-term labor contracts </a:t>
            </a:r>
            <a:r>
              <a:rPr lang="en-US" altLang="ja-JP" dirty="0">
                <a:solidFill>
                  <a:schemeClr val="bg2">
                    <a:lumMod val="75000"/>
                  </a:schemeClr>
                </a:solidFill>
              </a:rPr>
              <a:t>(excluding any contract term which has not started yet; the same applies hereinafter in this Article) </a:t>
            </a:r>
            <a:r>
              <a:rPr lang="en-US" altLang="ja-JP" dirty="0"/>
              <a:t>concluded with the same Employer </a:t>
            </a:r>
            <a:r>
              <a:rPr lang="en-US" altLang="ja-JP" dirty="0">
                <a:solidFill>
                  <a:schemeClr val="bg2">
                    <a:lumMod val="75000"/>
                  </a:schemeClr>
                </a:solidFill>
              </a:rPr>
              <a:t>(referred to as the "total contract term" in the next paragraph) </a:t>
            </a:r>
            <a:r>
              <a:rPr lang="en-US" altLang="ja-JP" dirty="0">
                <a:solidFill>
                  <a:srgbClr val="FF0000"/>
                </a:solidFill>
              </a:rPr>
              <a:t>exceeds five years applies for the conclusion of a labor contract without a fixed term before the date of expiration of the currently effective fixed-term labor contract, </a:t>
            </a:r>
            <a:r>
              <a:rPr lang="en-US" altLang="ja-JP" dirty="0"/>
              <a:t>to begin on the day after the said date of expiration,</a:t>
            </a:r>
            <a:r>
              <a:rPr lang="en-US" altLang="ja-JP" dirty="0">
                <a:solidFill>
                  <a:srgbClr val="FF0000"/>
                </a:solidFill>
              </a:rPr>
              <a:t> it is deemed that the said Employer accepts the said application. </a:t>
            </a:r>
            <a:r>
              <a:rPr lang="en-US" altLang="ja-JP" dirty="0"/>
              <a:t>In this case, the labor conditions that are the contents of said labor contract without a fixed term are to be the same as the labor conditions </a:t>
            </a:r>
            <a:r>
              <a:rPr lang="en-US" altLang="ja-JP" dirty="0">
                <a:solidFill>
                  <a:schemeClr val="bg2">
                    <a:lumMod val="75000"/>
                  </a:schemeClr>
                </a:solidFill>
              </a:rPr>
              <a:t>(excluding the contract term) </a:t>
            </a:r>
            <a:r>
              <a:rPr lang="en-US" altLang="ja-JP" dirty="0"/>
              <a:t>of the currently effective fixed-term labor contract </a:t>
            </a:r>
            <a:r>
              <a:rPr lang="en-US" altLang="ja-JP" dirty="0">
                <a:solidFill>
                  <a:schemeClr val="bg2">
                    <a:lumMod val="75000"/>
                  </a:schemeClr>
                </a:solidFill>
              </a:rPr>
              <a:t>(excluding parts separately provided for with regard to the said labor conditions (excluding the contract term))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1DB41C1-A5E3-4A43-94C5-A29E4C286C95}"/>
              </a:ext>
            </a:extLst>
          </p:cNvPr>
          <p:cNvGrpSpPr/>
          <p:nvPr/>
        </p:nvGrpSpPr>
        <p:grpSpPr>
          <a:xfrm>
            <a:off x="908971" y="4719286"/>
            <a:ext cx="7081478" cy="1834428"/>
            <a:chOff x="761685" y="2834372"/>
            <a:chExt cx="7081478" cy="1834428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962D0329-096D-4795-AC6A-36AA892595EB}"/>
                </a:ext>
              </a:extLst>
            </p:cNvPr>
            <p:cNvGrpSpPr/>
            <p:nvPr/>
          </p:nvGrpSpPr>
          <p:grpSpPr>
            <a:xfrm>
              <a:off x="761685" y="2846551"/>
              <a:ext cx="7081478" cy="1822249"/>
              <a:chOff x="923011" y="2793829"/>
              <a:chExt cx="7081478" cy="1822249"/>
            </a:xfrm>
          </p:grpSpPr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CA530FCD-3022-4312-A479-BF49878A8F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09871" y="3722038"/>
                <a:ext cx="0" cy="500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2BDD2DA9-2291-4687-8B16-66A5C67038FB}"/>
                  </a:ext>
                </a:extLst>
              </p:cNvPr>
              <p:cNvGrpSpPr/>
              <p:nvPr/>
            </p:nvGrpSpPr>
            <p:grpSpPr>
              <a:xfrm>
                <a:off x="1509871" y="3402615"/>
                <a:ext cx="6494618" cy="369332"/>
                <a:chOff x="1509871" y="3402615"/>
                <a:chExt cx="6494618" cy="369332"/>
              </a:xfrm>
            </p:grpSpPr>
            <p:grpSp>
              <p:nvGrpSpPr>
                <p:cNvPr id="62" name="グループ化 61">
                  <a:extLst>
                    <a:ext uri="{FF2B5EF4-FFF2-40B4-BE49-F238E27FC236}">
                      <a16:creationId xmlns:a16="http://schemas.microsoft.com/office/drawing/2014/main" id="{DFE0BF64-1973-4BD8-BA19-CAA92D512661}"/>
                    </a:ext>
                  </a:extLst>
                </p:cNvPr>
                <p:cNvGrpSpPr/>
                <p:nvPr/>
              </p:nvGrpSpPr>
              <p:grpSpPr>
                <a:xfrm>
                  <a:off x="1509871" y="3429000"/>
                  <a:ext cx="3853980" cy="304800"/>
                  <a:chOff x="1196698" y="3135962"/>
                  <a:chExt cx="3853980" cy="304800"/>
                </a:xfrm>
              </p:grpSpPr>
              <p:sp>
                <p:nvSpPr>
                  <p:cNvPr id="64" name="矢印: 右 63">
                    <a:extLst>
                      <a:ext uri="{FF2B5EF4-FFF2-40B4-BE49-F238E27FC236}">
                        <a16:creationId xmlns:a16="http://schemas.microsoft.com/office/drawing/2014/main" id="{86D2B52F-CFB0-47B8-A430-B4EEF782B47C}"/>
                      </a:ext>
                    </a:extLst>
                  </p:cNvPr>
                  <p:cNvSpPr/>
                  <p:nvPr/>
                </p:nvSpPr>
                <p:spPr>
                  <a:xfrm>
                    <a:off x="1196698" y="3135962"/>
                    <a:ext cx="963495" cy="293038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5" name="矢印: 右 64">
                    <a:extLst>
                      <a:ext uri="{FF2B5EF4-FFF2-40B4-BE49-F238E27FC236}">
                        <a16:creationId xmlns:a16="http://schemas.microsoft.com/office/drawing/2014/main" id="{26888953-F48D-4BCC-B08B-19389BDCFFBC}"/>
                      </a:ext>
                    </a:extLst>
                  </p:cNvPr>
                  <p:cNvSpPr/>
                  <p:nvPr/>
                </p:nvSpPr>
                <p:spPr>
                  <a:xfrm>
                    <a:off x="2160193" y="3147724"/>
                    <a:ext cx="963495" cy="293038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6" name="矢印: 右 65">
                    <a:extLst>
                      <a:ext uri="{FF2B5EF4-FFF2-40B4-BE49-F238E27FC236}">
                        <a16:creationId xmlns:a16="http://schemas.microsoft.com/office/drawing/2014/main" id="{4AB72605-BA3E-4CB4-9997-943AECE0AB4B}"/>
                      </a:ext>
                    </a:extLst>
                  </p:cNvPr>
                  <p:cNvSpPr/>
                  <p:nvPr/>
                </p:nvSpPr>
                <p:spPr>
                  <a:xfrm>
                    <a:off x="4087183" y="3147724"/>
                    <a:ext cx="963495" cy="293038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7" name="矢印: 右 66">
                    <a:extLst>
                      <a:ext uri="{FF2B5EF4-FFF2-40B4-BE49-F238E27FC236}">
                        <a16:creationId xmlns:a16="http://schemas.microsoft.com/office/drawing/2014/main" id="{C3407403-2A8D-4528-B2C8-119121B29677}"/>
                      </a:ext>
                    </a:extLst>
                  </p:cNvPr>
                  <p:cNvSpPr/>
                  <p:nvPr/>
                </p:nvSpPr>
                <p:spPr>
                  <a:xfrm>
                    <a:off x="3123879" y="3147724"/>
                    <a:ext cx="963495" cy="293038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E144352C-B2CC-4633-B2FC-5DCD74490D77}"/>
                    </a:ext>
                  </a:extLst>
                </p:cNvPr>
                <p:cNvSpPr txBox="1"/>
                <p:nvPr/>
              </p:nvSpPr>
              <p:spPr>
                <a:xfrm>
                  <a:off x="7358158" y="340261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……</a:t>
                  </a:r>
                  <a:endParaRPr kumimoji="1" lang="ja-JP" altLang="en-US" dirty="0"/>
                </a:p>
              </p:txBody>
            </p:sp>
          </p:grp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C1BD524-8D12-47E9-8415-C371104013F7}"/>
                  </a:ext>
                </a:extLst>
              </p:cNvPr>
              <p:cNvSpPr txBox="1"/>
              <p:nvPr/>
            </p:nvSpPr>
            <p:spPr>
              <a:xfrm>
                <a:off x="923011" y="4246746"/>
                <a:ext cx="1226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Employed</a:t>
                </a:r>
                <a:endParaRPr kumimoji="1" lang="ja-JP" altLang="en-US" dirty="0"/>
              </a:p>
            </p:txBody>
          </p: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70568327-EE20-4008-A471-C1CD01F79162}"/>
                  </a:ext>
                </a:extLst>
              </p:cNvPr>
              <p:cNvGrpSpPr/>
              <p:nvPr/>
            </p:nvGrpSpPr>
            <p:grpSpPr>
              <a:xfrm>
                <a:off x="2018754" y="2793829"/>
                <a:ext cx="909223" cy="646933"/>
                <a:chOff x="2018754" y="2793829"/>
                <a:chExt cx="909223" cy="646933"/>
              </a:xfrm>
            </p:grpSpPr>
            <p:cxnSp>
              <p:nvCxnSpPr>
                <p:cNvPr id="60" name="直線矢印コネクタ 59">
                  <a:extLst>
                    <a:ext uri="{FF2B5EF4-FFF2-40B4-BE49-F238E27FC236}">
                      <a16:creationId xmlns:a16="http://schemas.microsoft.com/office/drawing/2014/main" id="{6EF6AFE4-7581-48DC-AABF-0B03E1BB4B5B}"/>
                    </a:ext>
                  </a:extLst>
                </p:cNvPr>
                <p:cNvCxnSpPr/>
                <p:nvPr/>
              </p:nvCxnSpPr>
              <p:spPr>
                <a:xfrm>
                  <a:off x="2473366" y="3093004"/>
                  <a:ext cx="0" cy="3477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00DF6587-D59E-4E97-B1B0-2F2C1A4ABA52}"/>
                    </a:ext>
                  </a:extLst>
                </p:cNvPr>
                <p:cNvSpPr txBox="1"/>
                <p:nvPr/>
              </p:nvSpPr>
              <p:spPr>
                <a:xfrm>
                  <a:off x="2018754" y="2793829"/>
                  <a:ext cx="9092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Renew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3933977C-C9EB-48CC-92EA-74982B57FFA6}"/>
                  </a:ext>
                </a:extLst>
              </p:cNvPr>
              <p:cNvGrpSpPr/>
              <p:nvPr/>
            </p:nvGrpSpPr>
            <p:grpSpPr>
              <a:xfrm>
                <a:off x="2978891" y="2799663"/>
                <a:ext cx="909223" cy="646933"/>
                <a:chOff x="2018754" y="2793829"/>
                <a:chExt cx="909223" cy="646933"/>
              </a:xfrm>
            </p:grpSpPr>
            <p:cxnSp>
              <p:nvCxnSpPr>
                <p:cNvPr id="58" name="直線矢印コネクタ 57">
                  <a:extLst>
                    <a:ext uri="{FF2B5EF4-FFF2-40B4-BE49-F238E27FC236}">
                      <a16:creationId xmlns:a16="http://schemas.microsoft.com/office/drawing/2014/main" id="{57981E8E-E1C9-4527-886D-BE61D9DF2390}"/>
                    </a:ext>
                  </a:extLst>
                </p:cNvPr>
                <p:cNvCxnSpPr/>
                <p:nvPr/>
              </p:nvCxnSpPr>
              <p:spPr>
                <a:xfrm>
                  <a:off x="2473366" y="3093004"/>
                  <a:ext cx="0" cy="3477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460DD8A0-C784-4C0D-B651-261361165573}"/>
                    </a:ext>
                  </a:extLst>
                </p:cNvPr>
                <p:cNvSpPr txBox="1"/>
                <p:nvPr/>
              </p:nvSpPr>
              <p:spPr>
                <a:xfrm>
                  <a:off x="2018754" y="2793829"/>
                  <a:ext cx="9092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Renew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4189AC8F-C3D8-46A2-B5F1-19173B7BC2A1}"/>
                  </a:ext>
                </a:extLst>
              </p:cNvPr>
              <p:cNvGrpSpPr/>
              <p:nvPr/>
            </p:nvGrpSpPr>
            <p:grpSpPr>
              <a:xfrm>
                <a:off x="3949294" y="2793829"/>
                <a:ext cx="909223" cy="646933"/>
                <a:chOff x="2018754" y="2793829"/>
                <a:chExt cx="909223" cy="646933"/>
              </a:xfrm>
            </p:grpSpPr>
            <p:cxnSp>
              <p:nvCxnSpPr>
                <p:cNvPr id="56" name="直線矢印コネクタ 55">
                  <a:extLst>
                    <a:ext uri="{FF2B5EF4-FFF2-40B4-BE49-F238E27FC236}">
                      <a16:creationId xmlns:a16="http://schemas.microsoft.com/office/drawing/2014/main" id="{C11482C9-95A4-480B-A17C-1CD376A88EE7}"/>
                    </a:ext>
                  </a:extLst>
                </p:cNvPr>
                <p:cNvCxnSpPr/>
                <p:nvPr/>
              </p:nvCxnSpPr>
              <p:spPr>
                <a:xfrm>
                  <a:off x="2473366" y="3093004"/>
                  <a:ext cx="0" cy="3477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3876DDCF-99CE-40CD-91C3-5A8D2B6C9BB9}"/>
                    </a:ext>
                  </a:extLst>
                </p:cNvPr>
                <p:cNvSpPr txBox="1"/>
                <p:nvPr/>
              </p:nvSpPr>
              <p:spPr>
                <a:xfrm>
                  <a:off x="2018754" y="2793829"/>
                  <a:ext cx="9092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Renew</a:t>
                  </a:r>
                  <a:endParaRPr kumimoji="1" lang="ja-JP" altLang="en-US" dirty="0"/>
                </a:p>
              </p:txBody>
            </p:sp>
          </p:grpSp>
        </p:grpSp>
        <p:sp>
          <p:nvSpPr>
            <p:cNvPr id="44" name="矢印: 右 43">
              <a:extLst>
                <a:ext uri="{FF2B5EF4-FFF2-40B4-BE49-F238E27FC236}">
                  <a16:creationId xmlns:a16="http://schemas.microsoft.com/office/drawing/2014/main" id="{FF0207DC-9E84-4220-8A1B-94EFFE4D0C75}"/>
                </a:ext>
              </a:extLst>
            </p:cNvPr>
            <p:cNvSpPr/>
            <p:nvPr/>
          </p:nvSpPr>
          <p:spPr>
            <a:xfrm>
              <a:off x="5209432" y="3493484"/>
              <a:ext cx="963495" cy="2930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矢印: 右 44">
              <a:extLst>
                <a:ext uri="{FF2B5EF4-FFF2-40B4-BE49-F238E27FC236}">
                  <a16:creationId xmlns:a16="http://schemas.microsoft.com/office/drawing/2014/main" id="{AA23972E-4B7B-4689-A3AE-138CBC008C48}"/>
                </a:ext>
              </a:extLst>
            </p:cNvPr>
            <p:cNvSpPr/>
            <p:nvPr/>
          </p:nvSpPr>
          <p:spPr>
            <a:xfrm>
              <a:off x="6165829" y="3493484"/>
              <a:ext cx="963495" cy="293038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D55408D1-6A9F-45AF-99E3-9016D650C99B}"/>
                </a:ext>
              </a:extLst>
            </p:cNvPr>
            <p:cNvCxnSpPr/>
            <p:nvPr/>
          </p:nvCxnSpPr>
          <p:spPr>
            <a:xfrm>
              <a:off x="5204981" y="3151560"/>
              <a:ext cx="0" cy="347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9D044EA-47A8-41BE-AC13-A354205F8768}"/>
                </a:ext>
              </a:extLst>
            </p:cNvPr>
            <p:cNvSpPr txBox="1"/>
            <p:nvPr/>
          </p:nvSpPr>
          <p:spPr>
            <a:xfrm>
              <a:off x="4750369" y="2852385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Renew</a:t>
              </a:r>
              <a:endParaRPr kumimoji="1" lang="ja-JP" altLang="en-US" dirty="0"/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11BF8CDC-E8D3-4BD7-A018-E00483CF1837}"/>
                </a:ext>
              </a:extLst>
            </p:cNvPr>
            <p:cNvCxnSpPr/>
            <p:nvPr/>
          </p:nvCxnSpPr>
          <p:spPr>
            <a:xfrm>
              <a:off x="6172927" y="3133547"/>
              <a:ext cx="0" cy="347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D1A011C2-198B-435E-A23E-286A6891F585}"/>
                </a:ext>
              </a:extLst>
            </p:cNvPr>
            <p:cNvSpPr txBox="1"/>
            <p:nvPr/>
          </p:nvSpPr>
          <p:spPr>
            <a:xfrm>
              <a:off x="5718315" y="2834372"/>
              <a:ext cx="13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Conversion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740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BC3D8-A855-4F45-8919-AEC86562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" y="411480"/>
            <a:ext cx="8401050" cy="1106424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Multi-agent system: Overview</a:t>
            </a:r>
            <a:endParaRPr kumimoji="1" lang="ja-JP" altLang="en-US" sz="4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63896E-5BBD-4861-B463-3E105423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483" y="1669240"/>
            <a:ext cx="3163824" cy="4183940"/>
          </a:xfrm>
        </p:spPr>
        <p:txBody>
          <a:bodyPr anchor="ctr">
            <a:normAutofit/>
          </a:bodyPr>
          <a:lstStyle/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2200" dirty="0"/>
              <a:t>Two types of workers</a:t>
            </a:r>
          </a:p>
          <a:p>
            <a:r>
              <a:rPr lang="en-US" altLang="ja-JP" sz="2200" dirty="0"/>
              <a:t>Temporary workers</a:t>
            </a:r>
          </a:p>
          <a:p>
            <a:r>
              <a:rPr lang="en-US" altLang="ja-JP" sz="2200" dirty="0"/>
              <a:t>Regular workers</a:t>
            </a:r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Employer</a:t>
            </a:r>
          </a:p>
          <a:p>
            <a:r>
              <a:rPr lang="en-US" altLang="ja-JP" sz="2200" dirty="0"/>
              <a:t>One person per company</a:t>
            </a:r>
          </a:p>
          <a:p>
            <a:r>
              <a:rPr lang="en-US" altLang="ja-JP" sz="2200" dirty="0"/>
              <a:t>Distributes works to workers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4D5616AA-F1A0-48BB-9893-27EF670A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94" y="1768584"/>
            <a:ext cx="2050786" cy="467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8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B164A-0259-457F-8E7E-BFB5DBE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Employee Agent State Transition</a:t>
            </a:r>
            <a:endParaRPr kumimoji="1" lang="ja-JP" altLang="en-US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7209691F-E7E0-454B-9228-B02608F82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4358068" cy="4142678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3792314A-DB67-493B-AA79-3BC99394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299" y="1571050"/>
            <a:ext cx="3163824" cy="4183940"/>
          </a:xfrm>
        </p:spPr>
        <p:txBody>
          <a:bodyPr anchor="t" anchorCtr="0">
            <a:normAutofit/>
          </a:bodyPr>
          <a:lstStyle/>
          <a:p>
            <a:endParaRPr lang="en-US" altLang="ja-JP" sz="1600" dirty="0"/>
          </a:p>
          <a:p>
            <a:pPr marL="0" indent="0">
              <a:buNone/>
            </a:pPr>
            <a:endParaRPr lang="en-US" altLang="ja-JP" sz="22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C4844DC-DC87-483F-8DD8-F098F2D0431C}"/>
              </a:ext>
            </a:extLst>
          </p:cNvPr>
          <p:cNvSpPr txBox="1">
            <a:spLocks/>
          </p:cNvSpPr>
          <p:nvPr/>
        </p:nvSpPr>
        <p:spPr>
          <a:xfrm>
            <a:off x="5173417" y="1779705"/>
            <a:ext cx="3424398" cy="4470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Jobless</a:t>
            </a:r>
          </a:p>
          <a:p>
            <a:pPr lvl="1"/>
            <a:r>
              <a:rPr lang="en-US" altLang="ja-JP" dirty="0"/>
              <a:t>The state of initial worker agent is jobless.</a:t>
            </a:r>
          </a:p>
          <a:p>
            <a:endParaRPr lang="en-US" altLang="ja-JP" dirty="0"/>
          </a:p>
          <a:p>
            <a:r>
              <a:rPr lang="en-US" altLang="ja-JP" dirty="0"/>
              <a:t>Temporary</a:t>
            </a:r>
          </a:p>
          <a:p>
            <a:pPr lvl="1"/>
            <a:r>
              <a:rPr lang="en-US" altLang="ja-JP" dirty="0"/>
              <a:t>It means the worker is on the fixed-term contract.</a:t>
            </a:r>
          </a:p>
          <a:p>
            <a:pPr lvl="1"/>
            <a:r>
              <a:rPr lang="en-US" altLang="ja-JP" dirty="0"/>
              <a:t>In the system, in the case that it’s length of service exceeds 2 years, the worker can convert the contract to permanent contract.</a:t>
            </a:r>
          </a:p>
          <a:p>
            <a:endParaRPr lang="en-US" altLang="ja-JP" dirty="0"/>
          </a:p>
          <a:p>
            <a:r>
              <a:rPr lang="en-US" altLang="ja-JP" dirty="0"/>
              <a:t>Regular</a:t>
            </a:r>
          </a:p>
          <a:p>
            <a:pPr lvl="1"/>
            <a:r>
              <a:rPr lang="en-US" altLang="ja-JP" dirty="0"/>
              <a:t>It means permanent worker.</a:t>
            </a:r>
          </a:p>
          <a:p>
            <a:pPr lvl="1"/>
            <a:r>
              <a:rPr lang="en-US" altLang="ja-JP" dirty="0"/>
              <a:t>This worker is not fired.  </a:t>
            </a:r>
          </a:p>
        </p:txBody>
      </p:sp>
    </p:spTree>
    <p:extLst>
      <p:ext uri="{BB962C8B-B14F-4D97-AF65-F5344CB8AC3E}">
        <p14:creationId xmlns:p14="http://schemas.microsoft.com/office/powerpoint/2010/main" val="17413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3DB78E-742C-4B39-ABCD-CDF75610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Working Procedure</a:t>
            </a:r>
            <a:endParaRPr kumimoji="1" lang="ja-JP" altLang="en-US" dirty="0"/>
          </a:p>
        </p:txBody>
      </p:sp>
      <p:pic>
        <p:nvPicPr>
          <p:cNvPr id="4" name="図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CF7B151F-74EE-4126-A815-F6B16ECF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99" y="2012906"/>
            <a:ext cx="3590489" cy="3623847"/>
          </a:xfrm>
          <a:prstGeom prst="rect">
            <a:avLst/>
          </a:prstGeom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5B7BB1-A67A-4591-8BA6-7A14FD988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874" y="1825625"/>
            <a:ext cx="3814475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1: The task is given to the employer. The employer tries to digest the task with workers.</a:t>
            </a:r>
          </a:p>
          <a:p>
            <a:r>
              <a:rPr lang="en-US" altLang="ja-JP" dirty="0"/>
              <a:t>2: The employee provide working power.</a:t>
            </a:r>
          </a:p>
          <a:p>
            <a:pPr lvl="1"/>
            <a:r>
              <a:rPr lang="en-US" altLang="ja-JP" b="1" dirty="0"/>
              <a:t>Longer years of service provide more working power.</a:t>
            </a:r>
          </a:p>
          <a:p>
            <a:r>
              <a:rPr lang="en-US" altLang="ja-JP" dirty="0"/>
              <a:t>3: The employer pay salary to the employee.</a:t>
            </a:r>
          </a:p>
          <a:p>
            <a:pPr lvl="1"/>
            <a:r>
              <a:rPr lang="en-US" altLang="ja-JP" b="1" dirty="0"/>
              <a:t>The salary increases with the working power.</a:t>
            </a:r>
          </a:p>
          <a:p>
            <a:pPr lvl="1"/>
            <a:r>
              <a:rPr lang="en-US" altLang="ja-JP" dirty="0"/>
              <a:t>``Principle of equal pay for equal work’’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411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4456</TotalTime>
  <Words>1567</Words>
  <Application>Microsoft Macintosh PowerPoint</Application>
  <PresentationFormat>画面に合わせる (4:3)</PresentationFormat>
  <Paragraphs>213</Paragraphs>
  <Slides>20</Slides>
  <Notes>5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游ゴシック</vt:lpstr>
      <vt:lpstr>游ゴシック Light</vt:lpstr>
      <vt:lpstr>Arial</vt:lpstr>
      <vt:lpstr>Cambria Math</vt:lpstr>
      <vt:lpstr>Office テーマ</vt:lpstr>
      <vt:lpstr>Simulation of Employment Environment Using Multi-agent Model</vt:lpstr>
      <vt:lpstr>Background</vt:lpstr>
      <vt:lpstr>Motivation &amp; Approach</vt:lpstr>
      <vt:lpstr>Fixed-term Worker VS Permanent Worker</vt:lpstr>
      <vt:lpstr>Before 2012 in Japan</vt:lpstr>
      <vt:lpstr>The article 18, Labor Contract Act.</vt:lpstr>
      <vt:lpstr>Multi-agent system: Overview</vt:lpstr>
      <vt:lpstr>Employee Agent State Transition</vt:lpstr>
      <vt:lpstr>Working Procedure</vt:lpstr>
      <vt:lpstr>Recruitment Procedure</vt:lpstr>
      <vt:lpstr>Renew Procedure</vt:lpstr>
      <vt:lpstr>Q-learning</vt:lpstr>
      <vt:lpstr>Q-learning on Employer (1)</vt:lpstr>
      <vt:lpstr>Q-learning on Employer (2)</vt:lpstr>
      <vt:lpstr>Experiment Setting</vt:lpstr>
      <vt:lpstr>Experiment 1: Before the amended law</vt:lpstr>
      <vt:lpstr>Experiment2: After the amended law</vt:lpstr>
      <vt:lpstr>Experiment2: </vt:lpstr>
      <vt:lpstr>PowerPoint プレゼンテーション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Employment Environment Using Multi-agent Model</dc:title>
  <dc:creator>萩原 信吾</dc:creator>
  <cp:lastModifiedBy>駒井　宏至</cp:lastModifiedBy>
  <cp:revision>107</cp:revision>
  <dcterms:created xsi:type="dcterms:W3CDTF">2020-01-06T09:38:28Z</dcterms:created>
  <dcterms:modified xsi:type="dcterms:W3CDTF">2020-02-18T01:17:33Z</dcterms:modified>
</cp:coreProperties>
</file>